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382" r:id="rId1"/>
  </p:sldMasterIdLst>
  <p:notesMasterIdLst>
    <p:notesMasterId r:id="rId22"/>
  </p:notesMasterIdLst>
  <p:handoutMasterIdLst>
    <p:handoutMasterId r:id="rId23"/>
  </p:handoutMasterIdLst>
  <p:sldIdLst>
    <p:sldId id="256" r:id="rId2"/>
    <p:sldId id="285" r:id="rId3"/>
    <p:sldId id="257" r:id="rId4"/>
    <p:sldId id="258" r:id="rId5"/>
    <p:sldId id="271" r:id="rId6"/>
    <p:sldId id="286" r:id="rId7"/>
    <p:sldId id="263" r:id="rId8"/>
    <p:sldId id="277" r:id="rId9"/>
    <p:sldId id="259" r:id="rId10"/>
    <p:sldId id="272" r:id="rId11"/>
    <p:sldId id="264" r:id="rId12"/>
    <p:sldId id="278" r:id="rId13"/>
    <p:sldId id="260" r:id="rId14"/>
    <p:sldId id="287" r:id="rId15"/>
    <p:sldId id="265" r:id="rId16"/>
    <p:sldId id="279" r:id="rId17"/>
    <p:sldId id="261" r:id="rId18"/>
    <p:sldId id="282" r:id="rId19"/>
    <p:sldId id="267" r:id="rId20"/>
    <p:sldId id="280"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77"/>
    <p:restoredTop sz="65578"/>
  </p:normalViewPr>
  <p:slideViewPr>
    <p:cSldViewPr snapToGrid="0" snapToObjects="1">
      <p:cViewPr varScale="1">
        <p:scale>
          <a:sx n="67" d="100"/>
          <a:sy n="67" d="100"/>
        </p:scale>
        <p:origin x="798" y="60"/>
      </p:cViewPr>
      <p:guideLst/>
    </p:cSldViewPr>
  </p:slideViewPr>
  <p:outlineViewPr>
    <p:cViewPr>
      <p:scale>
        <a:sx n="33" d="100"/>
        <a:sy n="33" d="100"/>
      </p:scale>
      <p:origin x="0" y="-25600"/>
    </p:cViewPr>
  </p:outlineViewPr>
  <p:notesTextViewPr>
    <p:cViewPr>
      <p:scale>
        <a:sx n="1" d="1"/>
        <a:sy n="1" d="1"/>
      </p:scale>
      <p:origin x="0" y="0"/>
    </p:cViewPr>
  </p:notesTextViewPr>
  <p:notesViewPr>
    <p:cSldViewPr snapToGrid="0" snapToObjects="1">
      <p:cViewPr varScale="1">
        <p:scale>
          <a:sx n="97" d="100"/>
          <a:sy n="97" d="100"/>
        </p:scale>
        <p:origin x="3688"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84887C4-D675-954F-8D5E-B77B0F2FAE5C}" type="datetimeFigureOut">
              <a:rPr lang="fr-FR" smtClean="0"/>
              <a:t>25/10/2019</a:t>
            </a:fld>
            <a:endParaRPr lang="fr-FR"/>
          </a:p>
        </p:txBody>
      </p:sp>
      <p:sp>
        <p:nvSpPr>
          <p:cNvPr id="4" name="Espace réservé du pied de pag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32BC904-308B-9C4F-A1CB-4ECF474B545C}" type="slidenum">
              <a:rPr lang="fr-FR" smtClean="0"/>
              <a:t>‹N°›</a:t>
            </a:fld>
            <a:endParaRPr lang="fr-FR"/>
          </a:p>
        </p:txBody>
      </p:sp>
    </p:spTree>
    <p:extLst>
      <p:ext uri="{BB962C8B-B14F-4D97-AF65-F5344CB8AC3E}">
        <p14:creationId xmlns:p14="http://schemas.microsoft.com/office/powerpoint/2010/main" val="3928973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88B4F0-BA7F-0343-81BA-1BC3F120ABF1}" type="datetimeFigureOut">
              <a:rPr lang="fr-FR" smtClean="0"/>
              <a:t>25/10/2019</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494354-E39D-1F48-8E32-80A91E70B886}" type="slidenum">
              <a:rPr lang="fr-FR" smtClean="0"/>
              <a:t>‹N°›</a:t>
            </a:fld>
            <a:endParaRPr lang="fr-FR"/>
          </a:p>
        </p:txBody>
      </p:sp>
    </p:spTree>
    <p:extLst>
      <p:ext uri="{BB962C8B-B14F-4D97-AF65-F5344CB8AC3E}">
        <p14:creationId xmlns:p14="http://schemas.microsoft.com/office/powerpoint/2010/main" val="306720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b="1" u="none" dirty="0">
              <a:solidFill>
                <a:srgbClr val="FF0000"/>
              </a:solidFill>
            </a:endParaRPr>
          </a:p>
        </p:txBody>
      </p:sp>
      <p:sp>
        <p:nvSpPr>
          <p:cNvPr id="4" name="Espace réservé du numéro de diapositive 3"/>
          <p:cNvSpPr>
            <a:spLocks noGrp="1"/>
          </p:cNvSpPr>
          <p:nvPr>
            <p:ph type="sldNum" sz="quarter" idx="10"/>
          </p:nvPr>
        </p:nvSpPr>
        <p:spPr/>
        <p:txBody>
          <a:bodyPr/>
          <a:lstStyle/>
          <a:p>
            <a:fld id="{EB494354-E39D-1F48-8E32-80A91E70B886}" type="slidenum">
              <a:rPr lang="fr-FR" smtClean="0"/>
              <a:t>1</a:t>
            </a:fld>
            <a:endParaRPr lang="fr-FR"/>
          </a:p>
        </p:txBody>
      </p:sp>
    </p:spTree>
    <p:extLst>
      <p:ext uri="{BB962C8B-B14F-4D97-AF65-F5344CB8AC3E}">
        <p14:creationId xmlns:p14="http://schemas.microsoft.com/office/powerpoint/2010/main" val="3792445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B494354-E39D-1F48-8E32-80A91E70B886}" type="slidenum">
              <a:rPr lang="fr-FR" smtClean="0"/>
              <a:t>10</a:t>
            </a:fld>
            <a:endParaRPr lang="fr-FR"/>
          </a:p>
        </p:txBody>
      </p:sp>
    </p:spTree>
    <p:extLst>
      <p:ext uri="{BB962C8B-B14F-4D97-AF65-F5344CB8AC3E}">
        <p14:creationId xmlns:p14="http://schemas.microsoft.com/office/powerpoint/2010/main" val="20150534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B494354-E39D-1F48-8E32-80A91E70B886}" type="slidenum">
              <a:rPr lang="fr-FR" smtClean="0"/>
              <a:t>11</a:t>
            </a:fld>
            <a:endParaRPr lang="fr-FR"/>
          </a:p>
        </p:txBody>
      </p:sp>
    </p:spTree>
    <p:extLst>
      <p:ext uri="{BB962C8B-B14F-4D97-AF65-F5344CB8AC3E}">
        <p14:creationId xmlns:p14="http://schemas.microsoft.com/office/powerpoint/2010/main" val="1090858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B494354-E39D-1F48-8E32-80A91E70B886}" type="slidenum">
              <a:rPr lang="fr-FR" smtClean="0"/>
              <a:t>12</a:t>
            </a:fld>
            <a:endParaRPr lang="fr-FR"/>
          </a:p>
        </p:txBody>
      </p:sp>
    </p:spTree>
    <p:extLst>
      <p:ext uri="{BB962C8B-B14F-4D97-AF65-F5344CB8AC3E}">
        <p14:creationId xmlns:p14="http://schemas.microsoft.com/office/powerpoint/2010/main" val="14258014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a:p>
        </p:txBody>
      </p:sp>
      <p:sp>
        <p:nvSpPr>
          <p:cNvPr id="4" name="Espace réservé du numéro de diapositive 3"/>
          <p:cNvSpPr>
            <a:spLocks noGrp="1"/>
          </p:cNvSpPr>
          <p:nvPr>
            <p:ph type="sldNum" sz="quarter" idx="10"/>
          </p:nvPr>
        </p:nvSpPr>
        <p:spPr/>
        <p:txBody>
          <a:bodyPr/>
          <a:lstStyle/>
          <a:p>
            <a:fld id="{EB494354-E39D-1F48-8E32-80A91E70B886}" type="slidenum">
              <a:rPr lang="fr-FR" smtClean="0"/>
              <a:t>13</a:t>
            </a:fld>
            <a:endParaRPr lang="fr-FR"/>
          </a:p>
        </p:txBody>
      </p:sp>
    </p:spTree>
    <p:extLst>
      <p:ext uri="{BB962C8B-B14F-4D97-AF65-F5344CB8AC3E}">
        <p14:creationId xmlns:p14="http://schemas.microsoft.com/office/powerpoint/2010/main" val="4757960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baseline="0" dirty="0"/>
          </a:p>
        </p:txBody>
      </p:sp>
      <p:sp>
        <p:nvSpPr>
          <p:cNvPr id="4" name="Espace réservé du numéro de diapositive 3"/>
          <p:cNvSpPr>
            <a:spLocks noGrp="1"/>
          </p:cNvSpPr>
          <p:nvPr>
            <p:ph type="sldNum" sz="quarter" idx="10"/>
          </p:nvPr>
        </p:nvSpPr>
        <p:spPr/>
        <p:txBody>
          <a:bodyPr/>
          <a:lstStyle/>
          <a:p>
            <a:fld id="{EB494354-E39D-1F48-8E32-80A91E70B886}" type="slidenum">
              <a:rPr lang="fr-FR" smtClean="0"/>
              <a:t>14</a:t>
            </a:fld>
            <a:endParaRPr lang="fr-FR"/>
          </a:p>
        </p:txBody>
      </p:sp>
    </p:spTree>
    <p:extLst>
      <p:ext uri="{BB962C8B-B14F-4D97-AF65-F5344CB8AC3E}">
        <p14:creationId xmlns:p14="http://schemas.microsoft.com/office/powerpoint/2010/main" val="5379592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a:p>
        </p:txBody>
      </p:sp>
      <p:sp>
        <p:nvSpPr>
          <p:cNvPr id="4" name="Espace réservé du numéro de diapositive 3"/>
          <p:cNvSpPr>
            <a:spLocks noGrp="1"/>
          </p:cNvSpPr>
          <p:nvPr>
            <p:ph type="sldNum" sz="quarter" idx="10"/>
          </p:nvPr>
        </p:nvSpPr>
        <p:spPr/>
        <p:txBody>
          <a:bodyPr/>
          <a:lstStyle/>
          <a:p>
            <a:fld id="{EB494354-E39D-1F48-8E32-80A91E70B886}" type="slidenum">
              <a:rPr lang="fr-FR" smtClean="0"/>
              <a:t>15</a:t>
            </a:fld>
            <a:endParaRPr lang="fr-FR"/>
          </a:p>
        </p:txBody>
      </p:sp>
    </p:spTree>
    <p:extLst>
      <p:ext uri="{BB962C8B-B14F-4D97-AF65-F5344CB8AC3E}">
        <p14:creationId xmlns:p14="http://schemas.microsoft.com/office/powerpoint/2010/main" val="15334689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B494354-E39D-1F48-8E32-80A91E70B886}" type="slidenum">
              <a:rPr lang="fr-FR" smtClean="0"/>
              <a:t>16</a:t>
            </a:fld>
            <a:endParaRPr lang="fr-FR"/>
          </a:p>
        </p:txBody>
      </p:sp>
    </p:spTree>
    <p:extLst>
      <p:ext uri="{BB962C8B-B14F-4D97-AF65-F5344CB8AC3E}">
        <p14:creationId xmlns:p14="http://schemas.microsoft.com/office/powerpoint/2010/main" val="365526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endParaRPr lang="fr-FR" dirty="0"/>
          </a:p>
        </p:txBody>
      </p:sp>
      <p:sp>
        <p:nvSpPr>
          <p:cNvPr id="4" name="Espace réservé du numéro de diapositive 3"/>
          <p:cNvSpPr>
            <a:spLocks noGrp="1"/>
          </p:cNvSpPr>
          <p:nvPr>
            <p:ph type="sldNum" sz="quarter" idx="10"/>
          </p:nvPr>
        </p:nvSpPr>
        <p:spPr/>
        <p:txBody>
          <a:bodyPr/>
          <a:lstStyle/>
          <a:p>
            <a:fld id="{EB494354-E39D-1F48-8E32-80A91E70B886}" type="slidenum">
              <a:rPr lang="fr-FR" smtClean="0"/>
              <a:t>17</a:t>
            </a:fld>
            <a:endParaRPr lang="fr-FR"/>
          </a:p>
        </p:txBody>
      </p:sp>
    </p:spTree>
    <p:extLst>
      <p:ext uri="{BB962C8B-B14F-4D97-AF65-F5344CB8AC3E}">
        <p14:creationId xmlns:p14="http://schemas.microsoft.com/office/powerpoint/2010/main" val="18313303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endParaRPr lang="fr-FR" dirty="0"/>
          </a:p>
        </p:txBody>
      </p:sp>
      <p:sp>
        <p:nvSpPr>
          <p:cNvPr id="4" name="Espace réservé du numéro de diapositive 3"/>
          <p:cNvSpPr>
            <a:spLocks noGrp="1"/>
          </p:cNvSpPr>
          <p:nvPr>
            <p:ph type="sldNum" sz="quarter" idx="10"/>
          </p:nvPr>
        </p:nvSpPr>
        <p:spPr/>
        <p:txBody>
          <a:bodyPr/>
          <a:lstStyle/>
          <a:p>
            <a:fld id="{EB494354-E39D-1F48-8E32-80A91E70B886}" type="slidenum">
              <a:rPr lang="fr-FR" smtClean="0"/>
              <a:t>18</a:t>
            </a:fld>
            <a:endParaRPr lang="fr-FR"/>
          </a:p>
        </p:txBody>
      </p:sp>
    </p:spTree>
    <p:extLst>
      <p:ext uri="{BB962C8B-B14F-4D97-AF65-F5344CB8AC3E}">
        <p14:creationId xmlns:p14="http://schemas.microsoft.com/office/powerpoint/2010/main" val="6985463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B494354-E39D-1F48-8E32-80A91E70B886}" type="slidenum">
              <a:rPr lang="fr-FR" smtClean="0"/>
              <a:t>19</a:t>
            </a:fld>
            <a:endParaRPr lang="fr-FR"/>
          </a:p>
        </p:txBody>
      </p:sp>
    </p:spTree>
    <p:extLst>
      <p:ext uri="{BB962C8B-B14F-4D97-AF65-F5344CB8AC3E}">
        <p14:creationId xmlns:p14="http://schemas.microsoft.com/office/powerpoint/2010/main" val="19355751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B494354-E39D-1F48-8E32-80A91E70B886}" type="slidenum">
              <a:rPr lang="fr-FR" smtClean="0"/>
              <a:t>2</a:t>
            </a:fld>
            <a:endParaRPr lang="fr-FR"/>
          </a:p>
        </p:txBody>
      </p:sp>
    </p:spTree>
    <p:extLst>
      <p:ext uri="{BB962C8B-B14F-4D97-AF65-F5344CB8AC3E}">
        <p14:creationId xmlns:p14="http://schemas.microsoft.com/office/powerpoint/2010/main" val="5953983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B494354-E39D-1F48-8E32-80A91E70B886}" type="slidenum">
              <a:rPr lang="fr-FR" smtClean="0"/>
              <a:t>20</a:t>
            </a:fld>
            <a:endParaRPr lang="fr-FR"/>
          </a:p>
        </p:txBody>
      </p:sp>
    </p:spTree>
    <p:extLst>
      <p:ext uri="{BB962C8B-B14F-4D97-AF65-F5344CB8AC3E}">
        <p14:creationId xmlns:p14="http://schemas.microsoft.com/office/powerpoint/2010/main" val="14491101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B494354-E39D-1F48-8E32-80A91E70B886}" type="slidenum">
              <a:rPr lang="fr-FR" smtClean="0"/>
              <a:t>3</a:t>
            </a:fld>
            <a:endParaRPr lang="fr-FR"/>
          </a:p>
        </p:txBody>
      </p:sp>
    </p:spTree>
    <p:extLst>
      <p:ext uri="{BB962C8B-B14F-4D97-AF65-F5344CB8AC3E}">
        <p14:creationId xmlns:p14="http://schemas.microsoft.com/office/powerpoint/2010/main" val="19086013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B494354-E39D-1F48-8E32-80A91E70B886}" type="slidenum">
              <a:rPr lang="fr-FR" smtClean="0"/>
              <a:t>4</a:t>
            </a:fld>
            <a:endParaRPr lang="fr-FR"/>
          </a:p>
        </p:txBody>
      </p:sp>
    </p:spTree>
    <p:extLst>
      <p:ext uri="{BB962C8B-B14F-4D97-AF65-F5344CB8AC3E}">
        <p14:creationId xmlns:p14="http://schemas.microsoft.com/office/powerpoint/2010/main" val="11018739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a:p>
        </p:txBody>
      </p:sp>
      <p:sp>
        <p:nvSpPr>
          <p:cNvPr id="4" name="Espace réservé du numéro de diapositive 3"/>
          <p:cNvSpPr>
            <a:spLocks noGrp="1"/>
          </p:cNvSpPr>
          <p:nvPr>
            <p:ph type="sldNum" sz="quarter" idx="10"/>
          </p:nvPr>
        </p:nvSpPr>
        <p:spPr/>
        <p:txBody>
          <a:bodyPr/>
          <a:lstStyle/>
          <a:p>
            <a:fld id="{EB494354-E39D-1F48-8E32-80A91E70B886}" type="slidenum">
              <a:rPr lang="fr-FR" smtClean="0"/>
              <a:t>5</a:t>
            </a:fld>
            <a:endParaRPr lang="fr-FR"/>
          </a:p>
        </p:txBody>
      </p:sp>
    </p:spTree>
    <p:extLst>
      <p:ext uri="{BB962C8B-B14F-4D97-AF65-F5344CB8AC3E}">
        <p14:creationId xmlns:p14="http://schemas.microsoft.com/office/powerpoint/2010/main" val="10179029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B494354-E39D-1F48-8E32-80A91E70B886}" type="slidenum">
              <a:rPr lang="fr-FR" smtClean="0"/>
              <a:t>6</a:t>
            </a:fld>
            <a:endParaRPr lang="fr-FR"/>
          </a:p>
        </p:txBody>
      </p:sp>
    </p:spTree>
    <p:extLst>
      <p:ext uri="{BB962C8B-B14F-4D97-AF65-F5344CB8AC3E}">
        <p14:creationId xmlns:p14="http://schemas.microsoft.com/office/powerpoint/2010/main" val="17269379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B494354-E39D-1F48-8E32-80A91E70B886}" type="slidenum">
              <a:rPr lang="fr-FR" smtClean="0"/>
              <a:t>7</a:t>
            </a:fld>
            <a:endParaRPr lang="fr-FR"/>
          </a:p>
        </p:txBody>
      </p:sp>
    </p:spTree>
    <p:extLst>
      <p:ext uri="{BB962C8B-B14F-4D97-AF65-F5344CB8AC3E}">
        <p14:creationId xmlns:p14="http://schemas.microsoft.com/office/powerpoint/2010/main" val="3608675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EB494354-E39D-1F48-8E32-80A91E70B886}" type="slidenum">
              <a:rPr lang="fr-FR" smtClean="0"/>
              <a:t>8</a:t>
            </a:fld>
            <a:endParaRPr lang="fr-FR"/>
          </a:p>
        </p:txBody>
      </p:sp>
    </p:spTree>
    <p:extLst>
      <p:ext uri="{BB962C8B-B14F-4D97-AF65-F5344CB8AC3E}">
        <p14:creationId xmlns:p14="http://schemas.microsoft.com/office/powerpoint/2010/main" val="7388166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B494354-E39D-1F48-8E32-80A91E70B886}" type="slidenum">
              <a:rPr lang="fr-FR" smtClean="0"/>
              <a:t>9</a:t>
            </a:fld>
            <a:endParaRPr lang="fr-FR"/>
          </a:p>
        </p:txBody>
      </p:sp>
    </p:spTree>
    <p:extLst>
      <p:ext uri="{BB962C8B-B14F-4D97-AF65-F5344CB8AC3E}">
        <p14:creationId xmlns:p14="http://schemas.microsoft.com/office/powerpoint/2010/main" val="1382026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Cliquez et modifiez le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10/25/2019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301078368"/>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Cliquez et modifiez le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5586B75A-687E-405C-8A0B-8D00578BA2C3}" type="datetimeFigureOut">
              <a:rPr lang="en-US" smtClean="0"/>
              <a:pPr/>
              <a:t>10/25/2019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55309057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Cliquez et modifiez le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5586B75A-687E-405C-8A0B-8D00578BA2C3}" type="datetimeFigureOut">
              <a:rPr lang="en-US" smtClean="0"/>
              <a:pPr/>
              <a:t>10/25/2019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73BC-B049-4115-A692-8D63A059BFB8}" type="slidenum">
              <a:rPr lang="en-US" smtClean="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84036195"/>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Cliquez et modifiez le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5586B75A-687E-405C-8A0B-8D00578BA2C3}" type="datetimeFigureOut">
              <a:rPr lang="en-US" smtClean="0"/>
              <a:pPr/>
              <a:t>10/25/2019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1321253107"/>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Cliquez et modifiez le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5586B75A-687E-405C-8A0B-8D00578BA2C3}" type="datetimeFigureOut">
              <a:rPr lang="en-US" smtClean="0"/>
              <a:pPr/>
              <a:t>10/25/2019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2005936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Cliquez et modifiez le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5586B75A-687E-405C-8A0B-8D00578BA2C3}" type="datetimeFigureOut">
              <a:rPr lang="en-US" smtClean="0"/>
              <a:pPr/>
              <a:t>10/25/2019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584257626"/>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10/25/2019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13226860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Cliquez et modifiez le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10/25/2019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1782018989"/>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Cliquez et modifiez le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10/25/2019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752658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Cliquez et modifiez le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5586B75A-687E-405C-8A0B-8D00578BA2C3}" type="datetimeFigureOut">
              <a:rPr lang="en-US" smtClean="0"/>
              <a:pPr/>
              <a:t>10/25/2019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1255148878"/>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5586B75A-687E-405C-8A0B-8D00578BA2C3}" type="datetimeFigureOut">
              <a:rPr lang="en-US" smtClean="0"/>
              <a:pPr/>
              <a:t>10/25/2019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555328065"/>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Cliquez et modifiez le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10/25/2019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434858593"/>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5586B75A-687E-405C-8A0B-8D00578BA2C3}" type="datetimeFigureOut">
              <a:rPr lang="en-US" smtClean="0"/>
              <a:pPr/>
              <a:t>10/25/2019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781521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86B75A-687E-405C-8A0B-8D00578BA2C3}" type="datetimeFigureOut">
              <a:rPr lang="en-US" smtClean="0"/>
              <a:pPr/>
              <a:t>10/25/2019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1027075618"/>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Cliquez et modifiez le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5586B75A-687E-405C-8A0B-8D00578BA2C3}" type="datetimeFigureOut">
              <a:rPr lang="en-US" smtClean="0"/>
              <a:pPr/>
              <a:t>10/25/2019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586357140"/>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Cliquez et modifiez le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5586B75A-687E-405C-8A0B-8D00578BA2C3}" type="datetimeFigureOut">
              <a:rPr lang="en-US" smtClean="0"/>
              <a:pPr/>
              <a:t>10/25/2019</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101995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Cliquez et modifiez le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586B75A-687E-405C-8A0B-8D00578BA2C3}" type="datetimeFigureOut">
              <a:rPr lang="en-US" smtClean="0"/>
              <a:pPr/>
              <a:t>10/25/2019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501399828"/>
      </p:ext>
    </p:extLst>
  </p:cSld>
  <p:clrMap bg1="lt1" tx1="dk1" bg2="lt2" tx2="dk2" accent1="accent1" accent2="accent2" accent3="accent3" accent4="accent4" accent5="accent5" accent6="accent6" hlink="hlink" folHlink="folHlink"/>
  <p:sldLayoutIdLst>
    <p:sldLayoutId id="2147484383" r:id="rId1"/>
    <p:sldLayoutId id="2147484384" r:id="rId2"/>
    <p:sldLayoutId id="2147484385" r:id="rId3"/>
    <p:sldLayoutId id="2147484386" r:id="rId4"/>
    <p:sldLayoutId id="2147484387" r:id="rId5"/>
    <p:sldLayoutId id="2147484388" r:id="rId6"/>
    <p:sldLayoutId id="2147484389" r:id="rId7"/>
    <p:sldLayoutId id="2147484390" r:id="rId8"/>
    <p:sldLayoutId id="2147484391" r:id="rId9"/>
    <p:sldLayoutId id="2147484392" r:id="rId10"/>
    <p:sldLayoutId id="2147484393" r:id="rId11"/>
    <p:sldLayoutId id="2147484394" r:id="rId12"/>
    <p:sldLayoutId id="2147484395" r:id="rId13"/>
    <p:sldLayoutId id="2147484396" r:id="rId14"/>
    <p:sldLayoutId id="2147484397" r:id="rId15"/>
    <p:sldLayoutId id="2147484398" r:id="rId16"/>
  </p:sldLayoutIdLst>
  <p:hf sldNum="0" hdr="0" ftr="0" dt="0"/>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www.chairevieillissement.uqam.ca/"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chairevieillissement.uqam.c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a:t>Vieillir et vivre </a:t>
            </a:r>
            <a:r>
              <a:rPr lang="fr-FR" dirty="0" err="1"/>
              <a:t>seul-e</a:t>
            </a:r>
            <a:r>
              <a:rPr lang="fr-FR" dirty="0"/>
              <a:t/>
            </a:r>
            <a:br>
              <a:rPr lang="fr-FR" dirty="0"/>
            </a:br>
            <a:r>
              <a:rPr lang="fr-FR" sz="4000" dirty="0"/>
              <a:t>Comprendre la diversité des expériences pour mieux intervenir</a:t>
            </a:r>
            <a:br>
              <a:rPr lang="fr-FR" sz="4000" dirty="0"/>
            </a:br>
            <a:endParaRPr lang="fr-FR" dirty="0"/>
          </a:p>
        </p:txBody>
      </p:sp>
      <p:sp>
        <p:nvSpPr>
          <p:cNvPr id="3" name="Sous-titre 2"/>
          <p:cNvSpPr>
            <a:spLocks noGrp="1"/>
          </p:cNvSpPr>
          <p:nvPr>
            <p:ph type="subTitle" idx="1"/>
          </p:nvPr>
        </p:nvSpPr>
        <p:spPr>
          <a:xfrm>
            <a:off x="2589213" y="4777379"/>
            <a:ext cx="6696103" cy="1126283"/>
          </a:xfrm>
        </p:spPr>
        <p:txBody>
          <a:bodyPr>
            <a:normAutofit lnSpcReduction="10000"/>
          </a:bodyPr>
          <a:lstStyle/>
          <a:p>
            <a:pPr algn="ctr"/>
            <a:r>
              <a:rPr lang="fr-FR" dirty="0"/>
              <a:t>Bouchra Taïbi, doctorante, École de travail social, UQAM</a:t>
            </a:r>
          </a:p>
          <a:p>
            <a:pPr algn="ctr"/>
            <a:endParaRPr lang="fr-FR" dirty="0">
              <a:hlinkClick r:id="rId3"/>
            </a:endParaRPr>
          </a:p>
          <a:p>
            <a:pPr algn="ctr"/>
            <a:r>
              <a:rPr lang="fr-FR" dirty="0">
                <a:hlinkClick r:id="rId3"/>
              </a:rPr>
              <a:t>www.chairevieillissement.uqam.ca</a:t>
            </a:r>
            <a:r>
              <a:rPr lang="fr-FR" dirty="0"/>
              <a:t> </a:t>
            </a:r>
          </a:p>
          <a:p>
            <a:pPr algn="ctr"/>
            <a:endParaRPr lang="fr-FR" dirty="0"/>
          </a:p>
        </p:txBody>
      </p:sp>
      <p:pic>
        <p:nvPicPr>
          <p:cNvPr id="4" name="Imag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052021" y="515389"/>
            <a:ext cx="2801928" cy="1039879"/>
          </a:xfrm>
          <a:prstGeom prst="rect">
            <a:avLst/>
          </a:prstGeom>
        </p:spPr>
      </p:pic>
    </p:spTree>
    <p:extLst>
      <p:ext uri="{BB962C8B-B14F-4D97-AF65-F5344CB8AC3E}">
        <p14:creationId xmlns:p14="http://schemas.microsoft.com/office/powerpoint/2010/main" val="17325759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200" dirty="0"/>
              <a:t>L’habitat en solo: </a:t>
            </a:r>
            <a:r>
              <a:rPr lang="fr-CA" b="1" dirty="0"/>
              <a:t>Les expériences</a:t>
            </a:r>
            <a:endParaRPr lang="fr-FR" b="1" dirty="0"/>
          </a:p>
        </p:txBody>
      </p:sp>
      <p:sp>
        <p:nvSpPr>
          <p:cNvPr id="3" name="Espace réservé du contenu 2"/>
          <p:cNvSpPr>
            <a:spLocks noGrp="1"/>
          </p:cNvSpPr>
          <p:nvPr>
            <p:ph idx="1"/>
          </p:nvPr>
        </p:nvSpPr>
        <p:spPr>
          <a:xfrm>
            <a:off x="1879764" y="1264555"/>
            <a:ext cx="8915400" cy="4825261"/>
          </a:xfrm>
        </p:spPr>
        <p:txBody>
          <a:bodyPr>
            <a:normAutofit fontScale="92500"/>
          </a:bodyPr>
          <a:lstStyle/>
          <a:p>
            <a:pPr marL="57150" indent="0">
              <a:buNone/>
            </a:pPr>
            <a:endParaRPr lang="fr-FR" sz="1400" dirty="0"/>
          </a:p>
          <a:p>
            <a:pPr marL="57150" indent="0">
              <a:buNone/>
            </a:pPr>
            <a:r>
              <a:rPr lang="fr-FR" sz="1500" dirty="0"/>
              <a:t>Les aînés migrants que nous avons rencontrés ont des expériences longues de l’habitat en solo, soulignant l’importance du logement social et la difficulté des transitions résidentielles. </a:t>
            </a:r>
          </a:p>
          <a:p>
            <a:pPr marL="57150" indent="0">
              <a:buNone/>
            </a:pPr>
            <a:endParaRPr lang="fr-FR" sz="1400" dirty="0"/>
          </a:p>
          <a:p>
            <a:pPr lvl="1"/>
            <a:r>
              <a:rPr lang="fr-FR" u="sng" dirty="0"/>
              <a:t>Des logements sécures (au niveau physique et économique) et bien situés</a:t>
            </a:r>
            <a:endParaRPr lang="fr-FR" sz="1500" dirty="0"/>
          </a:p>
          <a:p>
            <a:pPr marL="0" indent="0" algn="ctr">
              <a:buNone/>
            </a:pPr>
            <a:r>
              <a:rPr lang="fr-FR" sz="1600" dirty="0"/>
              <a:t>Lin (72 ans, 9 ans en solo) a choisi la proximité de sa communauté culturelle  :</a:t>
            </a:r>
            <a:r>
              <a:rPr lang="fr-FR" sz="1600" i="1" dirty="0"/>
              <a:t> (Interprète) </a:t>
            </a:r>
            <a:r>
              <a:rPr lang="fr-FR" sz="1500" i="1" dirty="0"/>
              <a:t>Elle a choisi spécifiquement ici parce que c’est proche du quartier chinois</a:t>
            </a:r>
          </a:p>
          <a:p>
            <a:pPr marL="0" indent="0" algn="ctr">
              <a:buNone/>
            </a:pPr>
            <a:r>
              <a:rPr lang="fr-CA" sz="1500" i="1" dirty="0"/>
              <a:t>Lorsqu’il y avait des gens qui habitaient ici, un peu inquiète. Mais là, maintenant, avec ma fille qui est en bas là, vraiment, </a:t>
            </a:r>
            <a:r>
              <a:rPr lang="fr-CA" sz="1500" i="1" dirty="0" err="1"/>
              <a:t>pfff</a:t>
            </a:r>
            <a:r>
              <a:rPr lang="fr-CA" sz="1500" i="1" dirty="0"/>
              <a:t>, je suis relaxe. Je suis plus relaxe que (rires) n’importe… </a:t>
            </a:r>
            <a:r>
              <a:rPr lang="fr-CA" sz="1600" i="1" dirty="0"/>
              <a:t>(Évelyne, 71 ans, 5 ans de vie en solo)</a:t>
            </a:r>
          </a:p>
          <a:p>
            <a:pPr marL="0" indent="0" algn="ctr">
              <a:buNone/>
            </a:pPr>
            <a:r>
              <a:rPr lang="fr-CA" sz="1600" dirty="0"/>
              <a:t>Anna (69 ans, 10 ans en solo) a choisi la proximité d’un hôpital : elle peut y acheter des repas préparés à la cafétéria et se réfugier rapidement si nécessaire</a:t>
            </a:r>
          </a:p>
          <a:p>
            <a:pPr marL="0" indent="0" algn="ctr">
              <a:buNone/>
            </a:pPr>
            <a:endParaRPr lang="fr-FR" sz="1600" i="1" dirty="0"/>
          </a:p>
          <a:p>
            <a:pPr lvl="1"/>
            <a:r>
              <a:rPr lang="fr-FR" u="sng" dirty="0"/>
              <a:t>Stabilité résidentielle et effet des transitions. </a:t>
            </a:r>
          </a:p>
          <a:p>
            <a:pPr marL="400050" lvl="1" indent="0">
              <a:buNone/>
            </a:pPr>
            <a:r>
              <a:rPr lang="fr-FR" sz="1600" dirty="0"/>
              <a:t>Lisa (65 ans, 4 mois de vie en solo)vit l’effet combiné de son déménagement il y a 2 ans et le placement récent de sa mère en CHSLD. </a:t>
            </a:r>
          </a:p>
          <a:p>
            <a:pPr marL="0" indent="0" algn="ctr">
              <a:buNone/>
            </a:pPr>
            <a:endParaRPr lang="fr-FR" sz="2200" dirty="0"/>
          </a:p>
          <a:p>
            <a:pPr marL="0" lvl="0" indent="0" algn="ctr">
              <a:buNone/>
            </a:pPr>
            <a:endParaRPr lang="fr-FR" sz="2200" dirty="0"/>
          </a:p>
          <a:p>
            <a:pPr marL="0" lvl="0" indent="0" algn="ctr">
              <a:buNone/>
            </a:pPr>
            <a:endParaRPr lang="fr-FR" sz="2000" dirty="0"/>
          </a:p>
        </p:txBody>
      </p:sp>
    </p:spTree>
    <p:extLst>
      <p:ext uri="{BB962C8B-B14F-4D97-AF65-F5344CB8AC3E}">
        <p14:creationId xmlns:p14="http://schemas.microsoft.com/office/powerpoint/2010/main" val="964602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624110"/>
            <a:ext cx="8911687" cy="741140"/>
          </a:xfrm>
        </p:spPr>
        <p:txBody>
          <a:bodyPr>
            <a:normAutofit/>
          </a:bodyPr>
          <a:lstStyle/>
          <a:p>
            <a:r>
              <a:rPr lang="fr-FR" sz="2800" dirty="0"/>
              <a:t>L’habitat en solo ‘difficile’: </a:t>
            </a:r>
            <a:r>
              <a:rPr lang="fr-FR" sz="2800" b="1" dirty="0"/>
              <a:t>Les</a:t>
            </a:r>
            <a:r>
              <a:rPr lang="fr-FR" sz="2800" dirty="0"/>
              <a:t> </a:t>
            </a:r>
            <a:r>
              <a:rPr lang="fr-FR" sz="2800" b="1" dirty="0"/>
              <a:t>principaux enjeux</a:t>
            </a:r>
          </a:p>
        </p:txBody>
      </p:sp>
      <p:sp>
        <p:nvSpPr>
          <p:cNvPr id="3" name="Espace réservé du contenu 2"/>
          <p:cNvSpPr>
            <a:spLocks noGrp="1"/>
          </p:cNvSpPr>
          <p:nvPr>
            <p:ph idx="1"/>
          </p:nvPr>
        </p:nvSpPr>
        <p:spPr>
          <a:xfrm>
            <a:off x="2589212" y="1663699"/>
            <a:ext cx="8915400" cy="4363027"/>
          </a:xfrm>
        </p:spPr>
        <p:txBody>
          <a:bodyPr>
            <a:normAutofit/>
          </a:bodyPr>
          <a:lstStyle/>
          <a:p>
            <a:r>
              <a:rPr lang="fr-FR" u="sng" dirty="0"/>
              <a:t>Les craintes et limitations liées au déclin de la santé (physique et mentale)</a:t>
            </a:r>
          </a:p>
          <a:p>
            <a:pPr marL="457200" lvl="1" indent="0" algn="ctr">
              <a:buNone/>
            </a:pPr>
            <a:r>
              <a:rPr lang="fr-FR" sz="1500" i="1" dirty="0"/>
              <a:t>Est-ce que je pourrais avoir des soins décents(…)Est-ce qu’il faut avoir beaucoup d’argent pour pouvoir avoir ces soins-là ? Je ne sais pas. C’est ça qui m’inquiète. C’est surtout ça.(</a:t>
            </a:r>
            <a:r>
              <a:rPr lang="fr-FR" sz="1500" dirty="0"/>
              <a:t>Évelyne, 71 ans, 5 ans en solo)</a:t>
            </a:r>
          </a:p>
          <a:p>
            <a:pPr lvl="1"/>
            <a:endParaRPr lang="fr-FR" dirty="0"/>
          </a:p>
          <a:p>
            <a:r>
              <a:rPr lang="fr-FR" u="sng" dirty="0"/>
              <a:t>Les effets des conditions socioéconomiques précaires</a:t>
            </a:r>
          </a:p>
          <a:p>
            <a:pPr marL="457200" lvl="1" indent="0" algn="ctr">
              <a:buNone/>
            </a:pPr>
            <a:r>
              <a:rPr lang="fr-FR" sz="1400" i="1" dirty="0"/>
              <a:t>Si je peux travailler au moins un peu(</a:t>
            </a:r>
            <a:r>
              <a:rPr lang="is-IS" sz="1400" i="1" dirty="0"/>
              <a:t>…)</a:t>
            </a:r>
            <a:r>
              <a:rPr lang="fr-FR" sz="1400" i="1" dirty="0"/>
              <a:t>, ramasser quelques sous au moins. C’est ça qui me préoccupe. L’économique</a:t>
            </a:r>
            <a:r>
              <a:rPr lang="fr-FR" sz="1400" dirty="0"/>
              <a:t>. (Lisa, 65 ans, 4 mois en solo)</a:t>
            </a:r>
          </a:p>
          <a:p>
            <a:pPr marL="457200" lvl="1" indent="0">
              <a:buNone/>
            </a:pPr>
            <a:endParaRPr lang="fr-CA" sz="1400" dirty="0"/>
          </a:p>
          <a:p>
            <a:pPr marL="457200" lvl="1" indent="0">
              <a:buNone/>
            </a:pPr>
            <a:r>
              <a:rPr lang="fr-CA" sz="1400" dirty="0"/>
              <a:t>Galina a vendu sa voiture, qui lui permettait de faire des sorties, afin de pouvoir défrayer les coûts de ses soins dentaires.</a:t>
            </a:r>
            <a:endParaRPr lang="fr-FR" sz="1400" dirty="0"/>
          </a:p>
          <a:p>
            <a:pPr marL="457200" lvl="1" indent="0" algn="ctr">
              <a:buNone/>
            </a:pPr>
            <a:r>
              <a:rPr lang="fr-CA" sz="1400" i="1" dirty="0"/>
              <a:t>C’était un grand plaisir pour moi, conduire</a:t>
            </a:r>
            <a:r>
              <a:rPr lang="fr-FR" sz="1400" i="1" dirty="0"/>
              <a:t>(</a:t>
            </a:r>
            <a:r>
              <a:rPr lang="is-IS" sz="1400" i="1" dirty="0"/>
              <a:t>…)</a:t>
            </a:r>
            <a:r>
              <a:rPr lang="fr-CA" sz="1400" i="1" dirty="0"/>
              <a:t> On ne peut pas à mon revenu, je ne pouvais pas faire les deux. C’était plus important la santé de mes dents.</a:t>
            </a:r>
            <a:r>
              <a:rPr lang="fr-FR" sz="1400" i="1" dirty="0"/>
              <a:t> (</a:t>
            </a:r>
            <a:r>
              <a:rPr lang="fr-CA" sz="1400" dirty="0"/>
              <a:t>Galina, 83 ans, 29 ans en solo) </a:t>
            </a:r>
            <a:endParaRPr lang="fr-FR" sz="1400" i="1" dirty="0"/>
          </a:p>
          <a:p>
            <a:pPr marL="457200" lvl="1" indent="0">
              <a:buNone/>
            </a:pPr>
            <a:endParaRPr lang="fr-FR" dirty="0"/>
          </a:p>
          <a:p>
            <a:pPr lvl="1"/>
            <a:endParaRPr lang="fr-FR" dirty="0"/>
          </a:p>
        </p:txBody>
      </p:sp>
    </p:spTree>
    <p:extLst>
      <p:ext uri="{BB962C8B-B14F-4D97-AF65-F5344CB8AC3E}">
        <p14:creationId xmlns:p14="http://schemas.microsoft.com/office/powerpoint/2010/main" val="15540606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a:t>2. Les relations sociales: </a:t>
            </a:r>
            <a:r>
              <a:rPr lang="fr-CA" dirty="0"/>
              <a:t>être</a:t>
            </a:r>
            <a:r>
              <a:rPr lang="fr-FR" dirty="0"/>
              <a:t> </a:t>
            </a:r>
            <a:r>
              <a:rPr lang="fr-FR" dirty="0" err="1"/>
              <a:t>seul.e</a:t>
            </a:r>
            <a:r>
              <a:rPr lang="fr-FR" dirty="0"/>
              <a:t>?</a:t>
            </a:r>
          </a:p>
        </p:txBody>
      </p:sp>
    </p:spTree>
    <p:extLst>
      <p:ext uri="{BB962C8B-B14F-4D97-AF65-F5344CB8AC3E}">
        <p14:creationId xmlns:p14="http://schemas.microsoft.com/office/powerpoint/2010/main" val="10601278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89212" y="649868"/>
            <a:ext cx="8911687" cy="1280890"/>
          </a:xfrm>
        </p:spPr>
        <p:txBody>
          <a:bodyPr/>
          <a:lstStyle/>
          <a:p>
            <a:r>
              <a:rPr lang="fr-FR" sz="3200" dirty="0"/>
              <a:t>Les relations sociales </a:t>
            </a:r>
            <a:r>
              <a:rPr lang="fr-FR" dirty="0"/>
              <a:t>: </a:t>
            </a:r>
            <a:r>
              <a:rPr lang="fr-CA" b="1" dirty="0"/>
              <a:t>Les représentations</a:t>
            </a:r>
            <a:endParaRPr lang="fr-FR" dirty="0"/>
          </a:p>
        </p:txBody>
      </p:sp>
      <p:sp>
        <p:nvSpPr>
          <p:cNvPr id="3" name="Espace réservé du contenu 2"/>
          <p:cNvSpPr>
            <a:spLocks noGrp="1"/>
          </p:cNvSpPr>
          <p:nvPr>
            <p:ph idx="1"/>
          </p:nvPr>
        </p:nvSpPr>
        <p:spPr>
          <a:xfrm>
            <a:off x="2589212" y="1788160"/>
            <a:ext cx="8915400" cy="4662516"/>
          </a:xfrm>
        </p:spPr>
        <p:txBody>
          <a:bodyPr>
            <a:normAutofit/>
          </a:bodyPr>
          <a:lstStyle/>
          <a:p>
            <a:pPr marL="0" indent="0">
              <a:buNone/>
            </a:pPr>
            <a:endParaRPr lang="fr-FR" sz="100" dirty="0"/>
          </a:p>
          <a:p>
            <a:r>
              <a:rPr lang="fr-FR" u="sng" dirty="0"/>
              <a:t>La réciprocité dans les relations (familiales, amicales et sociales)</a:t>
            </a:r>
            <a:r>
              <a:rPr lang="fr-CA" sz="1500" i="1" dirty="0"/>
              <a:t> </a:t>
            </a:r>
            <a:endParaRPr lang="fr-FR" sz="1500" i="1" dirty="0"/>
          </a:p>
          <a:p>
            <a:pPr marL="0" indent="0" algn="ctr">
              <a:buNone/>
            </a:pPr>
            <a:r>
              <a:rPr lang="fr-CA" sz="1500" i="1" dirty="0"/>
              <a:t>Evelyne donne un coup de main à sa fille le matin quand elle est débordée « Et s’ils voient que je suis là ils vont me dire « Mamy on  mange ensemble? » »</a:t>
            </a:r>
            <a:r>
              <a:rPr lang="fr-CA" sz="1500" dirty="0"/>
              <a:t> (Evelyne,71 ans, 5 ans en solo)</a:t>
            </a:r>
          </a:p>
          <a:p>
            <a:pPr marL="0" indent="0" algn="ctr">
              <a:buNone/>
            </a:pPr>
            <a:r>
              <a:rPr lang="fr-CA" sz="1500" dirty="0"/>
              <a:t>[Mon petit-fils], il est un étudiant très sérieux (…) Chaque mois je lui donne 200$ pour l’encourager. Et puis, on parle le vietnamien parce que lui, il parle avec moi le vietnamien. </a:t>
            </a:r>
            <a:r>
              <a:rPr lang="fr-FR" sz="1500" i="1" dirty="0"/>
              <a:t>(</a:t>
            </a:r>
            <a:r>
              <a:rPr lang="fr-FR" sz="1500" i="1" dirty="0" err="1"/>
              <a:t>Thy</a:t>
            </a:r>
            <a:r>
              <a:rPr lang="fr-FR" sz="1500" i="1" dirty="0"/>
              <a:t>, 88 ans, 35 ans de vie en solo)</a:t>
            </a:r>
          </a:p>
          <a:p>
            <a:pPr marL="0" indent="0">
              <a:buNone/>
            </a:pPr>
            <a:endParaRPr lang="fr-FR" dirty="0"/>
          </a:p>
          <a:p>
            <a:r>
              <a:rPr lang="fr-FR" u="sng" dirty="0"/>
              <a:t>Une juste distance avec la famille (ici et là-bas)</a:t>
            </a:r>
          </a:p>
          <a:p>
            <a:pPr marL="400050" lvl="1" indent="0" algn="ctr">
              <a:buNone/>
            </a:pPr>
            <a:r>
              <a:rPr lang="fr-CA" sz="1500" i="1" dirty="0"/>
              <a:t>C’est une réalité. C’est la réalité d’ici. (</a:t>
            </a:r>
            <a:r>
              <a:rPr lang="is-IS" sz="1500" i="1" dirty="0"/>
              <a:t>…) </a:t>
            </a:r>
            <a:r>
              <a:rPr lang="fr-CA" sz="1500" i="1" dirty="0"/>
              <a:t>Les enfants, ils sont occupés. Ils travaillent. Ils ont des enfants. (…) Ils n’ont pas le temps de venir nous rendre visite, comme ça serait en Afrique, tous les jours ou quoi… Alors, il y a le téléphone. (Mariam,65 ans, 5 ans en solo)</a:t>
            </a:r>
            <a:endParaRPr lang="fr-FR" sz="1500" i="1" dirty="0"/>
          </a:p>
          <a:p>
            <a:pPr marL="400050" lvl="1" indent="0" algn="ctr">
              <a:buNone/>
            </a:pPr>
            <a:endParaRPr lang="fr-FR" u="sng" dirty="0"/>
          </a:p>
          <a:p>
            <a:pPr marL="0" indent="0" algn="ctr">
              <a:buNone/>
            </a:pPr>
            <a:r>
              <a:rPr lang="fr-CA" sz="1500" dirty="0"/>
              <a:t>Et puis, ce qui me plait, ma fille elle ne veut pas que je cancelle mes affaires pour elle. Non. (...)  "Tu as ta vie, il ne faut pas sacrifier tes affaires pour moi, là". (Evelyne,71 ans, 5 ans en solo)</a:t>
            </a:r>
            <a:endParaRPr lang="fr-FR" sz="1500" dirty="0"/>
          </a:p>
        </p:txBody>
      </p:sp>
    </p:spTree>
    <p:extLst>
      <p:ext uri="{BB962C8B-B14F-4D97-AF65-F5344CB8AC3E}">
        <p14:creationId xmlns:p14="http://schemas.microsoft.com/office/powerpoint/2010/main" val="19573521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200" dirty="0"/>
              <a:t>Les relations sociales </a:t>
            </a:r>
            <a:r>
              <a:rPr lang="fr-FR" dirty="0"/>
              <a:t>: </a:t>
            </a:r>
            <a:r>
              <a:rPr lang="fr-CA" b="1" dirty="0"/>
              <a:t>Les expériences </a:t>
            </a:r>
            <a:endParaRPr lang="fr-FR" dirty="0"/>
          </a:p>
        </p:txBody>
      </p:sp>
      <p:sp>
        <p:nvSpPr>
          <p:cNvPr id="3" name="Espace réservé du contenu 2"/>
          <p:cNvSpPr>
            <a:spLocks noGrp="1"/>
          </p:cNvSpPr>
          <p:nvPr>
            <p:ph idx="1"/>
          </p:nvPr>
        </p:nvSpPr>
        <p:spPr>
          <a:xfrm>
            <a:off x="2589212" y="1662545"/>
            <a:ext cx="8915400" cy="4535055"/>
          </a:xfrm>
        </p:spPr>
        <p:txBody>
          <a:bodyPr>
            <a:normAutofit/>
          </a:bodyPr>
          <a:lstStyle/>
          <a:p>
            <a:pPr lvl="1"/>
            <a:endParaRPr lang="fr-FR" sz="1500" dirty="0"/>
          </a:p>
          <a:p>
            <a:r>
              <a:rPr lang="fr-FR" u="sng" dirty="0"/>
              <a:t>Les liens d’amitié et de voisinage</a:t>
            </a:r>
          </a:p>
          <a:p>
            <a:pPr marL="0" indent="0" algn="ctr">
              <a:buNone/>
            </a:pPr>
            <a:r>
              <a:rPr lang="fr-FR" sz="1500" i="1" dirty="0"/>
              <a:t>C’est naturel. Ça me semble tout à fait accepté. J’ai toujours eu des relations sociales et de ce point de vue on ne peut pas dire que je vis seule, parce que j’ai toujours quelqu’un qui vient me visiter, je pars en visite ici et là.(Galina, 83 ans, 29 ans en solo)</a:t>
            </a:r>
            <a:endParaRPr lang="fr-FR" dirty="0"/>
          </a:p>
          <a:p>
            <a:pPr marL="0" indent="0" algn="ctr">
              <a:buNone/>
            </a:pPr>
            <a:r>
              <a:rPr lang="fr-CA" sz="1400" i="1" dirty="0"/>
              <a:t>En hiver, c’est triste pour moi.  Je me retrouve à la maison (</a:t>
            </a:r>
            <a:r>
              <a:rPr lang="is-IS" sz="1400" i="1" dirty="0"/>
              <a:t>…)</a:t>
            </a:r>
            <a:r>
              <a:rPr lang="fr-CA" sz="1400" i="1" dirty="0"/>
              <a:t>parce que je ne peux pas sortir. (…) c’est glissant.  C’est dangereux.  Je ne sors pas. </a:t>
            </a:r>
            <a:r>
              <a:rPr lang="fr-CA" sz="1400" dirty="0"/>
              <a:t>(</a:t>
            </a:r>
            <a:r>
              <a:rPr lang="fr-CA" sz="1400" dirty="0" err="1"/>
              <a:t>Thy</a:t>
            </a:r>
            <a:r>
              <a:rPr lang="fr-CA" sz="1400" dirty="0"/>
              <a:t>, </a:t>
            </a:r>
            <a:r>
              <a:rPr lang="fr-CA" sz="1400" i="1" dirty="0"/>
              <a:t>88 ans, 35 ans en solo)</a:t>
            </a:r>
            <a:endParaRPr lang="fr-FR" sz="1400" dirty="0"/>
          </a:p>
          <a:p>
            <a:pPr marL="0" indent="0" algn="ctr">
              <a:buNone/>
            </a:pPr>
            <a:endParaRPr lang="fr-FR" sz="1400" dirty="0"/>
          </a:p>
          <a:p>
            <a:r>
              <a:rPr lang="fr-FR" u="sng" dirty="0"/>
              <a:t>Les relations amoureuses: oui, mais</a:t>
            </a:r>
            <a:r>
              <a:rPr lang="is-IS" u="sng" dirty="0"/>
              <a:t>…</a:t>
            </a:r>
            <a:endParaRPr lang="fr-FR" u="sng" dirty="0"/>
          </a:p>
          <a:p>
            <a:pPr marL="57150" indent="0" algn="ctr">
              <a:buNone/>
            </a:pPr>
            <a:r>
              <a:rPr lang="fr-CA" sz="1400" i="1" dirty="0"/>
              <a:t>Parce que les hommes haïtiens, je ne sais pas pour les autres hommes, ils cherchent des infirmières. Parce qu’ils se disent : « Elles font de l’argent ». Donc ils peuvent bien vivre, avoir des </a:t>
            </a:r>
            <a:r>
              <a:rPr lang="fr-CA" sz="1400" i="1" dirty="0" err="1"/>
              <a:t>voituresEt</a:t>
            </a:r>
            <a:r>
              <a:rPr lang="fr-CA" sz="1400" i="1" dirty="0"/>
              <a:t> puis, ça ne m’intéressait pas. </a:t>
            </a:r>
            <a:r>
              <a:rPr lang="fr-CA" sz="1400" dirty="0"/>
              <a:t>(Évelyne, 71 ans, séparée, 5 ans de vie en solo) </a:t>
            </a:r>
          </a:p>
          <a:p>
            <a:pPr marL="57150" indent="0" algn="ctr">
              <a:buNone/>
            </a:pPr>
            <a:r>
              <a:rPr lang="fr-FR" sz="1400" i="1" dirty="0"/>
              <a:t>Le futur c’est ça, d’avoir , pas une partenaire, mais une conjointe </a:t>
            </a:r>
            <a:r>
              <a:rPr lang="fr-FR" sz="1400" dirty="0"/>
              <a:t>(Elias, 86 ans, 22 ans en solo)</a:t>
            </a:r>
            <a:endParaRPr lang="fr-CA" sz="1400" dirty="0"/>
          </a:p>
          <a:p>
            <a:pPr marL="57150" indent="0" algn="ctr">
              <a:buNone/>
            </a:pPr>
            <a:endParaRPr lang="fr-CA" sz="1400" i="1" dirty="0"/>
          </a:p>
          <a:p>
            <a:pPr marL="57150" indent="0">
              <a:buNone/>
            </a:pPr>
            <a:endParaRPr lang="fr-CA" sz="1600" dirty="0"/>
          </a:p>
        </p:txBody>
      </p:sp>
    </p:spTree>
    <p:extLst>
      <p:ext uri="{BB962C8B-B14F-4D97-AF65-F5344CB8AC3E}">
        <p14:creationId xmlns:p14="http://schemas.microsoft.com/office/powerpoint/2010/main" val="3157595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a:t>Les relations sociales: </a:t>
            </a:r>
            <a:r>
              <a:rPr lang="fr-FR" sz="3200" b="1" dirty="0"/>
              <a:t>Les principaux enjeux</a:t>
            </a:r>
          </a:p>
        </p:txBody>
      </p:sp>
      <p:sp>
        <p:nvSpPr>
          <p:cNvPr id="3" name="Espace réservé du contenu 2"/>
          <p:cNvSpPr>
            <a:spLocks noGrp="1"/>
          </p:cNvSpPr>
          <p:nvPr>
            <p:ph idx="1"/>
          </p:nvPr>
        </p:nvSpPr>
        <p:spPr>
          <a:xfrm>
            <a:off x="2589212" y="2072640"/>
            <a:ext cx="8915400" cy="3525520"/>
          </a:xfrm>
        </p:spPr>
        <p:txBody>
          <a:bodyPr>
            <a:normAutofit fontScale="85000" lnSpcReduction="10000"/>
          </a:bodyPr>
          <a:lstStyle/>
          <a:p>
            <a:r>
              <a:rPr lang="fr-CA" sz="2600" u="sng" dirty="0"/>
              <a:t>Les transitions de vie et la perte des personnes significatives</a:t>
            </a:r>
          </a:p>
          <a:p>
            <a:pPr marL="0" indent="0" algn="ctr">
              <a:buNone/>
            </a:pPr>
            <a:endParaRPr lang="fr-FR" i="1" dirty="0"/>
          </a:p>
          <a:p>
            <a:pPr marL="0" indent="0" algn="ctr">
              <a:buNone/>
            </a:pPr>
            <a:r>
              <a:rPr lang="fr-FR" i="1" dirty="0"/>
              <a:t>Bon, je vis toute seule depuis 4 mois. Ma mère a fait un ACV et c’est d’un jour à l’autre qu’elle est tombée et est rentrée dans un CHSLD. Et c’est trop dur pour moi… Tous les jours je fais une visite à ma mère. </a:t>
            </a:r>
            <a:r>
              <a:rPr lang="fr-FR" dirty="0"/>
              <a:t>( Lisa, 65 ans, 4 mois en solo)</a:t>
            </a:r>
          </a:p>
          <a:p>
            <a:pPr marL="0" indent="0">
              <a:buNone/>
            </a:pPr>
            <a:endParaRPr lang="fr-CA" dirty="0"/>
          </a:p>
          <a:p>
            <a:r>
              <a:rPr lang="fr-CA" sz="2600" u="sng" dirty="0"/>
              <a:t>Un réseau social « entre migrants » et des risques d’isolement </a:t>
            </a:r>
          </a:p>
          <a:p>
            <a:pPr marL="400050" lvl="1" indent="0" algn="ctr">
              <a:buNone/>
            </a:pPr>
            <a:r>
              <a:rPr lang="fr-FR" sz="1800" dirty="0"/>
              <a:t>Je suis toute seule. Mais j’aimerais quelqu’un de ma famille qui vienne. (Anna, 69 ans, 10 ans en solo)</a:t>
            </a:r>
          </a:p>
          <a:p>
            <a:pPr marL="0" indent="0" algn="ctr">
              <a:buNone/>
            </a:pPr>
            <a:r>
              <a:rPr lang="fr-FR" i="1" dirty="0"/>
              <a:t>Et je suis seul ici. (</a:t>
            </a:r>
            <a:r>
              <a:rPr lang="is-IS" i="1" dirty="0"/>
              <a:t>…)</a:t>
            </a:r>
            <a:r>
              <a:rPr lang="fr-FR" i="1" dirty="0"/>
              <a:t>Je n’ai personne ici. … Mais recevoir des amis non. Il n’y a plus des amis. Ni ami, ni amie. </a:t>
            </a:r>
            <a:r>
              <a:rPr lang="fr-FR" dirty="0"/>
              <a:t>(Elias</a:t>
            </a:r>
            <a:r>
              <a:rPr lang="fr-FR" i="1" dirty="0"/>
              <a:t>, 86 ans, 22 ans en solo)</a:t>
            </a:r>
          </a:p>
          <a:p>
            <a:endParaRPr lang="fr-CA" dirty="0"/>
          </a:p>
          <a:p>
            <a:pPr lvl="1">
              <a:spcBef>
                <a:spcPts val="400"/>
              </a:spcBef>
            </a:pPr>
            <a:endParaRPr lang="fr-CA" dirty="0"/>
          </a:p>
          <a:p>
            <a:pPr marL="0" indent="0">
              <a:buNone/>
            </a:pPr>
            <a:endParaRPr lang="fr-CA" sz="1500" i="1" dirty="0"/>
          </a:p>
        </p:txBody>
      </p:sp>
    </p:spTree>
    <p:extLst>
      <p:ext uri="{BB962C8B-B14F-4D97-AF65-F5344CB8AC3E}">
        <p14:creationId xmlns:p14="http://schemas.microsoft.com/office/powerpoint/2010/main" val="17889600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a:t>3. La solitude: se sentir </a:t>
            </a:r>
            <a:r>
              <a:rPr lang="fr-FR" dirty="0" err="1"/>
              <a:t>seul.e</a:t>
            </a:r>
            <a:r>
              <a:rPr lang="fr-FR" dirty="0"/>
              <a:t>?</a:t>
            </a:r>
          </a:p>
        </p:txBody>
      </p:sp>
    </p:spTree>
    <p:extLst>
      <p:ext uri="{BB962C8B-B14F-4D97-AF65-F5344CB8AC3E}">
        <p14:creationId xmlns:p14="http://schemas.microsoft.com/office/powerpoint/2010/main" val="12464413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200" dirty="0"/>
              <a:t>La solitude: </a:t>
            </a:r>
            <a:r>
              <a:rPr lang="fr-CA" b="1" dirty="0"/>
              <a:t>Les représentations</a:t>
            </a:r>
            <a:endParaRPr lang="fr-FR" dirty="0"/>
          </a:p>
        </p:txBody>
      </p:sp>
      <p:sp>
        <p:nvSpPr>
          <p:cNvPr id="3" name="Espace réservé du contenu 2"/>
          <p:cNvSpPr>
            <a:spLocks noGrp="1"/>
          </p:cNvSpPr>
          <p:nvPr>
            <p:ph idx="1"/>
          </p:nvPr>
        </p:nvSpPr>
        <p:spPr>
          <a:xfrm>
            <a:off x="2589212" y="1905000"/>
            <a:ext cx="8915400" cy="3835400"/>
          </a:xfrm>
        </p:spPr>
        <p:txBody>
          <a:bodyPr>
            <a:normAutofit/>
          </a:bodyPr>
          <a:lstStyle/>
          <a:p>
            <a:r>
              <a:rPr lang="fr-FR" sz="2000" u="sng" dirty="0"/>
              <a:t>La solitude est souvent présentée comme un état « dynamique » </a:t>
            </a:r>
          </a:p>
          <a:p>
            <a:pPr marL="400050" lvl="1" indent="0">
              <a:buNone/>
            </a:pPr>
            <a:r>
              <a:rPr lang="fr-FR" sz="1900" dirty="0"/>
              <a:t>La solitude fluctue dans le temps (le soir, l’hiver, les f</a:t>
            </a:r>
            <a:r>
              <a:rPr lang="fr-CA" sz="1900" dirty="0"/>
              <a:t>êtes, les anniversaires) et est liée à l’histoire de chacun</a:t>
            </a:r>
            <a:r>
              <a:rPr lang="fr-CA" sz="1500" dirty="0"/>
              <a:t>.</a:t>
            </a:r>
            <a:endParaRPr lang="is-IS" sz="1500" dirty="0"/>
          </a:p>
          <a:p>
            <a:pPr lvl="1"/>
            <a:endParaRPr lang="is-IS" sz="300" dirty="0"/>
          </a:p>
          <a:p>
            <a:r>
              <a:rPr lang="fr-FR" sz="2000" u="sng" dirty="0"/>
              <a:t>La solitude « choisie » et « subie »</a:t>
            </a:r>
          </a:p>
          <a:p>
            <a:pPr marL="400050" lvl="1" indent="0" algn="ctr">
              <a:buNone/>
            </a:pPr>
            <a:r>
              <a:rPr lang="fr-CA" sz="1400" dirty="0"/>
              <a:t>Heureusement pour moi, de nature, je suis une solitaire (</a:t>
            </a:r>
            <a:r>
              <a:rPr lang="is-IS" sz="1400" dirty="0"/>
              <a:t>…) </a:t>
            </a:r>
            <a:r>
              <a:rPr lang="fr-CA" sz="1600" i="1" kern="1200" dirty="0">
                <a:solidFill>
                  <a:schemeClr val="tx1">
                    <a:lumMod val="75000"/>
                    <a:lumOff val="25000"/>
                  </a:schemeClr>
                </a:solidFill>
                <a:effectLst/>
                <a:latin typeface="+mn-lt"/>
                <a:ea typeface="+mn-ea"/>
                <a:cs typeface="+mn-cs"/>
              </a:rPr>
              <a:t>Mais, parfois l’ambiance familiale me manque hein, me manque vraiment beaucoup.</a:t>
            </a:r>
            <a:r>
              <a:rPr lang="fr-CA" sz="1600" kern="1200" dirty="0">
                <a:solidFill>
                  <a:schemeClr val="tx1">
                    <a:lumMod val="75000"/>
                    <a:lumOff val="25000"/>
                  </a:schemeClr>
                </a:solidFill>
                <a:effectLst/>
                <a:latin typeface="+mn-lt"/>
                <a:ea typeface="+mn-ea"/>
                <a:cs typeface="+mn-cs"/>
              </a:rPr>
              <a:t> </a:t>
            </a:r>
            <a:r>
              <a:rPr lang="fr-CA" sz="1400" dirty="0"/>
              <a:t> (Mariam, 65 ans, 5 ans en solo)</a:t>
            </a:r>
            <a:endParaRPr lang="fr-FR" sz="2900" dirty="0"/>
          </a:p>
          <a:p>
            <a:pPr marL="457200" lvl="1" indent="0">
              <a:buNone/>
            </a:pPr>
            <a:r>
              <a:rPr lang="fr-FR" sz="1500" i="1" dirty="0"/>
              <a:t>Et toujours je sens que je suis seul. (</a:t>
            </a:r>
            <a:r>
              <a:rPr lang="is-IS" sz="1500" i="1" dirty="0"/>
              <a:t>…) </a:t>
            </a:r>
            <a:r>
              <a:rPr lang="fr-FR" sz="1500" i="1" dirty="0"/>
              <a:t>Quand les gens sont loin on ne peut pas sentir le même sentiment que lorsqu’on est près</a:t>
            </a:r>
            <a:r>
              <a:rPr lang="fr-FR" sz="1500" dirty="0"/>
              <a:t>.(Elias, 86 ans, 22 ans en solo)) </a:t>
            </a:r>
          </a:p>
          <a:p>
            <a:pPr marL="457200" lvl="1" indent="0">
              <a:buNone/>
            </a:pPr>
            <a:endParaRPr lang="is-IS" sz="1500" i="1" dirty="0"/>
          </a:p>
          <a:p>
            <a:pPr marL="457200" lvl="1" indent="0">
              <a:buNone/>
            </a:pPr>
            <a:endParaRPr lang="fr-FR" sz="1500" i="1" dirty="0"/>
          </a:p>
          <a:p>
            <a:pPr marL="457200" lvl="1" indent="0">
              <a:buNone/>
            </a:pPr>
            <a:endParaRPr lang="fr-FR" sz="500" dirty="0"/>
          </a:p>
          <a:p>
            <a:pPr marL="0" indent="0" algn="ctr">
              <a:buNone/>
            </a:pPr>
            <a:endParaRPr lang="fr-FR" sz="2400" i="1" dirty="0"/>
          </a:p>
        </p:txBody>
      </p:sp>
    </p:spTree>
    <p:extLst>
      <p:ext uri="{BB962C8B-B14F-4D97-AF65-F5344CB8AC3E}">
        <p14:creationId xmlns:p14="http://schemas.microsoft.com/office/powerpoint/2010/main" val="7918851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200" dirty="0"/>
              <a:t>La solitude: </a:t>
            </a:r>
            <a:r>
              <a:rPr lang="fr-FR" b="1" dirty="0"/>
              <a:t>Les expériences </a:t>
            </a:r>
          </a:p>
        </p:txBody>
      </p:sp>
      <p:sp>
        <p:nvSpPr>
          <p:cNvPr id="3" name="Espace réservé du contenu 2"/>
          <p:cNvSpPr>
            <a:spLocks noGrp="1"/>
          </p:cNvSpPr>
          <p:nvPr>
            <p:ph idx="1"/>
          </p:nvPr>
        </p:nvSpPr>
        <p:spPr>
          <a:xfrm>
            <a:off x="2589212" y="1426464"/>
            <a:ext cx="8915400" cy="4866271"/>
          </a:xfrm>
        </p:spPr>
        <p:txBody>
          <a:bodyPr>
            <a:normAutofit/>
          </a:bodyPr>
          <a:lstStyle/>
          <a:p>
            <a:pPr marL="0" indent="0">
              <a:buNone/>
            </a:pPr>
            <a:r>
              <a:rPr lang="fr-FR" dirty="0"/>
              <a:t>.</a:t>
            </a:r>
            <a:endParaRPr lang="fr-FR" sz="1000" dirty="0"/>
          </a:p>
          <a:p>
            <a:r>
              <a:rPr lang="fr-FR" sz="2000" u="sng" dirty="0"/>
              <a:t>Les aînés ont rapporté faire l’expérience de diverses formes de solitude </a:t>
            </a:r>
          </a:p>
          <a:p>
            <a:pPr marL="400050" lvl="1" indent="0">
              <a:buNone/>
            </a:pPr>
            <a:r>
              <a:rPr lang="fr-FR" dirty="0"/>
              <a:t>Les solitude affective, solitude familiale, solitude solitaire, solitude du quotidien, solitude existentielle, etc.</a:t>
            </a:r>
          </a:p>
          <a:p>
            <a:pPr marL="400050" lvl="1" indent="0">
              <a:buNone/>
            </a:pPr>
            <a:endParaRPr lang="fr-FR" dirty="0"/>
          </a:p>
          <a:p>
            <a:r>
              <a:rPr lang="fr-FR" sz="1700" dirty="0"/>
              <a:t>La solitude n’est pas que le résultat d’un </a:t>
            </a:r>
            <a:r>
              <a:rPr lang="fr-FR" sz="1700" u="sng" dirty="0"/>
              <a:t>rapport aux autres</a:t>
            </a:r>
            <a:r>
              <a:rPr lang="fr-FR" sz="1700" dirty="0"/>
              <a:t> insatisfaisant. Elle relève aussi du </a:t>
            </a:r>
            <a:r>
              <a:rPr lang="fr-FR" sz="1700" u="sng" dirty="0"/>
              <a:t>rapport à soi et au monde</a:t>
            </a:r>
            <a:r>
              <a:rPr lang="fr-FR" sz="1700" dirty="0"/>
              <a:t> vécu comme « plein » ou « vide » (</a:t>
            </a:r>
            <a:r>
              <a:rPr lang="fr-CA" sz="1700" dirty="0"/>
              <a:t>condition humaine et finitude de la vie).</a:t>
            </a:r>
            <a:endParaRPr lang="is-IS" sz="1700" dirty="0"/>
          </a:p>
          <a:p>
            <a:pPr marL="0" indent="0" algn="ctr">
              <a:buNone/>
            </a:pPr>
            <a:r>
              <a:rPr lang="fr-FR" sz="1500" dirty="0"/>
              <a:t>Galina (83 ans, 29 ans en solo)n’éprouve pas de solitude, ce serait dans sa nature </a:t>
            </a:r>
            <a:r>
              <a:rPr lang="fr-FR" sz="1500" i="1" baseline="0" dirty="0"/>
              <a:t>:</a:t>
            </a:r>
            <a:r>
              <a:rPr lang="fr-FR" sz="1500" i="1" dirty="0"/>
              <a:t> Je crois que c’est mon, comment dirais-je? Ma structure psycho heu…, ma mentalité. </a:t>
            </a:r>
            <a:endParaRPr lang="fr-FR" sz="800" i="1" dirty="0"/>
          </a:p>
          <a:p>
            <a:pPr marL="0" indent="0" algn="ctr">
              <a:buNone/>
            </a:pPr>
            <a:r>
              <a:rPr lang="fr-FR" sz="1600" i="1" dirty="0"/>
              <a:t>À contrario, pour </a:t>
            </a:r>
            <a:r>
              <a:rPr lang="fr-FR" sz="1600" i="1" dirty="0" err="1"/>
              <a:t>Thy</a:t>
            </a:r>
            <a:r>
              <a:rPr lang="fr-FR" sz="1600" i="1" dirty="0"/>
              <a:t>, la solitude est profonde et liée à sa condition : Mais c’est mon destin. Je ne peux rien faire.</a:t>
            </a:r>
            <a:endParaRPr lang="fr-FR" sz="1600" dirty="0"/>
          </a:p>
        </p:txBody>
      </p:sp>
    </p:spTree>
    <p:extLst>
      <p:ext uri="{BB962C8B-B14F-4D97-AF65-F5344CB8AC3E}">
        <p14:creationId xmlns:p14="http://schemas.microsoft.com/office/powerpoint/2010/main" val="1926970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200" dirty="0"/>
              <a:t>La solitude : </a:t>
            </a:r>
            <a:r>
              <a:rPr lang="fr-FR" b="1" dirty="0"/>
              <a:t>Les stratégies</a:t>
            </a:r>
          </a:p>
        </p:txBody>
      </p:sp>
      <p:sp>
        <p:nvSpPr>
          <p:cNvPr id="3" name="Espace réservé du contenu 2"/>
          <p:cNvSpPr>
            <a:spLocks noGrp="1"/>
          </p:cNvSpPr>
          <p:nvPr>
            <p:ph idx="1"/>
          </p:nvPr>
        </p:nvSpPr>
        <p:spPr>
          <a:xfrm>
            <a:off x="2589212" y="1905000"/>
            <a:ext cx="8915400" cy="3906520"/>
          </a:xfrm>
        </p:spPr>
        <p:txBody>
          <a:bodyPr>
            <a:normAutofit fontScale="92500" lnSpcReduction="20000"/>
          </a:bodyPr>
          <a:lstStyle/>
          <a:p>
            <a:pPr marL="0" indent="0">
              <a:buNone/>
            </a:pPr>
            <a:r>
              <a:rPr lang="fr-FR" sz="1100" dirty="0"/>
              <a:t> </a:t>
            </a:r>
            <a:endParaRPr lang="fr-FR" sz="900" dirty="0"/>
          </a:p>
          <a:p>
            <a:r>
              <a:rPr lang="fr-FR" sz="2400" u="sng" dirty="0"/>
              <a:t>Rapport aux autres insatisfaisant</a:t>
            </a:r>
          </a:p>
          <a:p>
            <a:pPr marL="400050" lvl="1" indent="0">
              <a:buNone/>
            </a:pPr>
            <a:r>
              <a:rPr lang="fr-FR" sz="3100" dirty="0"/>
              <a:t> </a:t>
            </a:r>
            <a:r>
              <a:rPr lang="fr-FR" sz="2100" dirty="0"/>
              <a:t>Saisir et initier des occasions relationnelles (téléphone; activités)</a:t>
            </a:r>
          </a:p>
          <a:p>
            <a:pPr marL="457200" lvl="1" indent="0" algn="ctr">
              <a:buNone/>
            </a:pPr>
            <a:r>
              <a:rPr lang="fr-FR" dirty="0"/>
              <a:t>Je parle avec ma famille de l’Argentine. À des amis. (Lisa, 65 ans, 4 mois en solo)</a:t>
            </a:r>
          </a:p>
          <a:p>
            <a:pPr marL="457200" lvl="1" indent="0" algn="ctr">
              <a:buNone/>
            </a:pPr>
            <a:endParaRPr lang="is-IS" dirty="0"/>
          </a:p>
          <a:p>
            <a:r>
              <a:rPr lang="fr-FR" sz="2200" u="sng" dirty="0"/>
              <a:t>Rapport à soi et au monde vide</a:t>
            </a:r>
          </a:p>
          <a:p>
            <a:pPr marL="400050" lvl="1" indent="0">
              <a:buNone/>
            </a:pPr>
            <a:r>
              <a:rPr lang="fr-FR" sz="3100" dirty="0"/>
              <a:t> </a:t>
            </a:r>
            <a:r>
              <a:rPr lang="fr-FR" sz="2100" dirty="0"/>
              <a:t>Tracer des frontières entre soi et le présent (par des liens symboliques, notamment la foi, ou des loisirs solitaires)</a:t>
            </a:r>
          </a:p>
          <a:p>
            <a:pPr lvl="1">
              <a:spcBef>
                <a:spcPts val="400"/>
              </a:spcBef>
            </a:pPr>
            <a:endParaRPr lang="fr-FR" sz="600" dirty="0"/>
          </a:p>
          <a:p>
            <a:pPr marL="457200" lvl="1" indent="0" algn="ctr">
              <a:spcBef>
                <a:spcPts val="400"/>
              </a:spcBef>
              <a:buNone/>
            </a:pPr>
            <a:r>
              <a:rPr lang="fr-FR" sz="1400" dirty="0"/>
              <a:t>Je mets de la musique. Je regarde les photos de ma famille.(Anna, 69 ans, 10 ans en solo)</a:t>
            </a:r>
          </a:p>
          <a:p>
            <a:pPr marL="457200" lvl="1" indent="0" algn="ctr">
              <a:spcBef>
                <a:spcPts val="400"/>
              </a:spcBef>
              <a:buNone/>
            </a:pPr>
            <a:endParaRPr lang="fr-FR" sz="1400" dirty="0"/>
          </a:p>
          <a:p>
            <a:pPr marL="457200" lvl="1" indent="0" algn="ctr">
              <a:spcBef>
                <a:spcPts val="400"/>
              </a:spcBef>
              <a:buNone/>
            </a:pPr>
            <a:r>
              <a:rPr lang="fr-FR" sz="1400" dirty="0"/>
              <a:t>C’est assez souvent que je me sens seule mais j’ai toujours trouvé un moyen pour me calmer. Par exemple, je parle avec moi-même. Et aussi, je parle avec mon mari. Je fais comme s’il était encore là et je parle avec lui. (Lin, 72 ans, 9 ans de vie en solo)</a:t>
            </a:r>
            <a:endParaRPr lang="fr-FR" sz="1500" dirty="0"/>
          </a:p>
          <a:p>
            <a:pPr lvl="1">
              <a:spcBef>
                <a:spcPts val="400"/>
              </a:spcBef>
            </a:pPr>
            <a:endParaRPr lang="fr-FR" sz="600" dirty="0"/>
          </a:p>
          <a:p>
            <a:pPr marL="0" indent="0" algn="ctr">
              <a:buNone/>
            </a:pPr>
            <a:endParaRPr lang="fr-FR" sz="200" i="1" dirty="0"/>
          </a:p>
          <a:p>
            <a:endParaRPr lang="fr-FR" dirty="0"/>
          </a:p>
        </p:txBody>
      </p:sp>
    </p:spTree>
    <p:extLst>
      <p:ext uri="{BB962C8B-B14F-4D97-AF65-F5344CB8AC3E}">
        <p14:creationId xmlns:p14="http://schemas.microsoft.com/office/powerpoint/2010/main" val="1258115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L’équipe de recherche-action</a:t>
            </a:r>
          </a:p>
        </p:txBody>
      </p:sp>
      <p:sp>
        <p:nvSpPr>
          <p:cNvPr id="3" name="Espace réservé du contenu 2"/>
          <p:cNvSpPr>
            <a:spLocks noGrp="1"/>
          </p:cNvSpPr>
          <p:nvPr>
            <p:ph idx="1"/>
          </p:nvPr>
        </p:nvSpPr>
        <p:spPr>
          <a:xfrm>
            <a:off x="2589212" y="1778924"/>
            <a:ext cx="8915400" cy="4132298"/>
          </a:xfrm>
        </p:spPr>
        <p:txBody>
          <a:bodyPr>
            <a:normAutofit fontScale="77500" lnSpcReduction="20000"/>
          </a:bodyPr>
          <a:lstStyle/>
          <a:p>
            <a:r>
              <a:rPr lang="fr-FR" dirty="0"/>
              <a:t>Chercheure principale : </a:t>
            </a:r>
          </a:p>
          <a:p>
            <a:pPr lvl="1"/>
            <a:r>
              <a:rPr lang="fr-FR" dirty="0"/>
              <a:t>Michèle Charpentier, école de travail social, UQAM; Titulaire Chaire de recherche sur le vieillissement et la diversité citoyenne</a:t>
            </a:r>
          </a:p>
          <a:p>
            <a:pPr lvl="1"/>
            <a:endParaRPr lang="fr-FR" sz="500" dirty="0"/>
          </a:p>
          <a:p>
            <a:r>
              <a:rPr lang="fr-FR" dirty="0" err="1"/>
              <a:t>Co-chercheurs.es</a:t>
            </a:r>
            <a:r>
              <a:rPr lang="fr-FR" dirty="0"/>
              <a:t> : </a:t>
            </a:r>
          </a:p>
          <a:p>
            <a:pPr lvl="1"/>
            <a:r>
              <a:rPr lang="fr-FR" dirty="0"/>
              <a:t>Anne </a:t>
            </a:r>
            <a:r>
              <a:rPr lang="fr-FR" dirty="0" err="1"/>
              <a:t>Quéniart</a:t>
            </a:r>
            <a:r>
              <a:rPr lang="fr-FR" dirty="0"/>
              <a:t>, département de sociologie, UQAM</a:t>
            </a:r>
          </a:p>
          <a:p>
            <a:pPr lvl="1"/>
            <a:r>
              <a:rPr lang="fr-FR" dirty="0"/>
              <a:t>Rock Hurtubise, département de travail social, Université de Sherbrooke</a:t>
            </a:r>
          </a:p>
          <a:p>
            <a:pPr lvl="1"/>
            <a:r>
              <a:rPr lang="fr-FR" dirty="0"/>
              <a:t>Ruth Rose, département d’économie, UQAM</a:t>
            </a:r>
          </a:p>
          <a:p>
            <a:pPr lvl="1"/>
            <a:r>
              <a:rPr lang="fr-FR" dirty="0"/>
              <a:t>Line Chamberland, département de sexologie, UQAM</a:t>
            </a:r>
          </a:p>
          <a:p>
            <a:pPr lvl="1"/>
            <a:r>
              <a:rPr lang="fr-FR" dirty="0"/>
              <a:t>Marie-Emmanuelle </a:t>
            </a:r>
            <a:r>
              <a:rPr lang="fr-FR" dirty="0" err="1"/>
              <a:t>Laquerre</a:t>
            </a:r>
            <a:r>
              <a:rPr lang="fr-FR" dirty="0"/>
              <a:t>, département de communication sociale et publique, UQAM</a:t>
            </a:r>
          </a:p>
          <a:p>
            <a:pPr lvl="1"/>
            <a:endParaRPr lang="fr-FR" sz="600" dirty="0"/>
          </a:p>
          <a:p>
            <a:r>
              <a:rPr lang="fr-FR" dirty="0"/>
              <a:t>Partenaires : </a:t>
            </a:r>
          </a:p>
          <a:p>
            <a:pPr lvl="1"/>
            <a:r>
              <a:rPr lang="fr-FR" dirty="0"/>
              <a:t>Les Petits Frères; FADOQ</a:t>
            </a:r>
          </a:p>
          <a:p>
            <a:pPr lvl="1"/>
            <a:endParaRPr lang="fr-FR" sz="600" dirty="0"/>
          </a:p>
          <a:p>
            <a:r>
              <a:rPr lang="fr-FR" dirty="0"/>
              <a:t>Coordonnatrices : </a:t>
            </a:r>
          </a:p>
          <a:p>
            <a:pPr lvl="1"/>
            <a:r>
              <a:rPr lang="fr-FR" dirty="0"/>
              <a:t>Laurie </a:t>
            </a:r>
            <a:r>
              <a:rPr lang="fr-FR" dirty="0" err="1"/>
              <a:t>Kirouac</a:t>
            </a:r>
            <a:r>
              <a:rPr lang="fr-FR" dirty="0"/>
              <a:t>; Maryse Soulières</a:t>
            </a:r>
          </a:p>
          <a:p>
            <a:endParaRPr lang="fr-FR" dirty="0"/>
          </a:p>
        </p:txBody>
      </p:sp>
    </p:spTree>
    <p:extLst>
      <p:ext uri="{BB962C8B-B14F-4D97-AF65-F5344CB8AC3E}">
        <p14:creationId xmlns:p14="http://schemas.microsoft.com/office/powerpoint/2010/main" val="18991162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a:t>Principaux enjeux soulevés : </a:t>
            </a:r>
            <a:r>
              <a:rPr lang="fr-FR" b="1" dirty="0"/>
              <a:t>à discuter</a:t>
            </a:r>
          </a:p>
        </p:txBody>
      </p:sp>
      <p:sp>
        <p:nvSpPr>
          <p:cNvPr id="3" name="Espace réservé du contenu 2"/>
          <p:cNvSpPr>
            <a:spLocks noGrp="1"/>
          </p:cNvSpPr>
          <p:nvPr>
            <p:ph idx="1"/>
          </p:nvPr>
        </p:nvSpPr>
        <p:spPr/>
        <p:txBody>
          <a:bodyPr>
            <a:normAutofit fontScale="85000" lnSpcReduction="20000"/>
          </a:bodyPr>
          <a:lstStyle/>
          <a:p>
            <a:r>
              <a:rPr lang="fr-FR" sz="2100" u="sng" dirty="0"/>
              <a:t>L’habitat en solo : vivre </a:t>
            </a:r>
            <a:r>
              <a:rPr lang="fr-FR" sz="2100" u="sng" dirty="0" err="1"/>
              <a:t>seul.e</a:t>
            </a:r>
            <a:endParaRPr lang="fr-FR" sz="2100" u="sng" dirty="0"/>
          </a:p>
          <a:p>
            <a:pPr lvl="1"/>
            <a:r>
              <a:rPr lang="fr-FR" dirty="0"/>
              <a:t>Les craintes et limitations liées au déclin de la santé (physique et mentale)</a:t>
            </a:r>
          </a:p>
          <a:p>
            <a:pPr lvl="1"/>
            <a:r>
              <a:rPr lang="fr-FR" dirty="0"/>
              <a:t>Les effets des conditions socioéconomiques précaires</a:t>
            </a:r>
          </a:p>
          <a:p>
            <a:pPr lvl="1"/>
            <a:endParaRPr lang="fr-FR" dirty="0"/>
          </a:p>
          <a:p>
            <a:r>
              <a:rPr lang="fr-FR" sz="2100" u="sng" dirty="0"/>
              <a:t>Les relations sociales: être </a:t>
            </a:r>
            <a:r>
              <a:rPr lang="fr-FR" sz="2100" u="sng" dirty="0" err="1"/>
              <a:t>seul.e</a:t>
            </a:r>
            <a:endParaRPr lang="fr-FR" sz="2100" u="sng" dirty="0"/>
          </a:p>
          <a:p>
            <a:pPr lvl="1"/>
            <a:r>
              <a:rPr lang="fr-FR" dirty="0"/>
              <a:t>L</a:t>
            </a:r>
            <a:r>
              <a:rPr lang="fr-CA" dirty="0"/>
              <a:t>es transitions de vie et la perte des personnes significatives</a:t>
            </a:r>
          </a:p>
          <a:p>
            <a:pPr lvl="1"/>
            <a:r>
              <a:rPr lang="fr-CA" dirty="0"/>
              <a:t>Un réseau social  entre « migrants » et des risques d’isolement</a:t>
            </a:r>
          </a:p>
          <a:p>
            <a:pPr lvl="1"/>
            <a:endParaRPr lang="fr-FR" dirty="0"/>
          </a:p>
          <a:p>
            <a:r>
              <a:rPr lang="fr-FR" u="sng" dirty="0"/>
              <a:t>L</a:t>
            </a:r>
            <a:r>
              <a:rPr lang="fr-FR" sz="2100" u="sng" dirty="0"/>
              <a:t>es solitudes : se sentir </a:t>
            </a:r>
            <a:r>
              <a:rPr lang="fr-FR" sz="2100" u="sng" dirty="0" err="1"/>
              <a:t>seul.e</a:t>
            </a:r>
            <a:endParaRPr lang="fr-FR" sz="2100" u="sng" dirty="0"/>
          </a:p>
          <a:p>
            <a:pPr lvl="1"/>
            <a:r>
              <a:rPr lang="fr-FR" dirty="0"/>
              <a:t>Les moments plus difficiles, liés au parcours et aux transitions de vie</a:t>
            </a:r>
          </a:p>
          <a:p>
            <a:pPr lvl="1"/>
            <a:r>
              <a:rPr lang="fr-FR" dirty="0"/>
              <a:t>La solitude dans le rapport aux autres, au monde et dans le rapport à soi</a:t>
            </a:r>
          </a:p>
          <a:p>
            <a:pPr lvl="1"/>
            <a:r>
              <a:rPr lang="fr-FR" dirty="0"/>
              <a:t>La solitude migratoire ?</a:t>
            </a:r>
          </a:p>
        </p:txBody>
      </p:sp>
    </p:spTree>
    <p:extLst>
      <p:ext uri="{BB962C8B-B14F-4D97-AF65-F5344CB8AC3E}">
        <p14:creationId xmlns:p14="http://schemas.microsoft.com/office/powerpoint/2010/main" val="662373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Mise en contexte*</a:t>
            </a:r>
          </a:p>
        </p:txBody>
      </p:sp>
      <p:sp>
        <p:nvSpPr>
          <p:cNvPr id="3" name="Espace réservé du contenu 2"/>
          <p:cNvSpPr>
            <a:spLocks noGrp="1"/>
          </p:cNvSpPr>
          <p:nvPr>
            <p:ph idx="1"/>
          </p:nvPr>
        </p:nvSpPr>
        <p:spPr>
          <a:xfrm>
            <a:off x="2589212" y="1471353"/>
            <a:ext cx="8915400" cy="4929447"/>
          </a:xfrm>
        </p:spPr>
        <p:txBody>
          <a:bodyPr>
            <a:normAutofit lnSpcReduction="10000"/>
          </a:bodyPr>
          <a:lstStyle/>
          <a:p>
            <a:r>
              <a:rPr lang="fr-CA" dirty="0"/>
              <a:t>Quelques statistiques:</a:t>
            </a:r>
          </a:p>
          <a:p>
            <a:pPr lvl="1"/>
            <a:r>
              <a:rPr lang="fr-CA" dirty="0"/>
              <a:t>À l’image du reste de la population, davantage d’aînés vivent seuls </a:t>
            </a:r>
            <a:r>
              <a:rPr lang="fr-CA" sz="1400" dirty="0"/>
              <a:t>(Milan, Wong et Vézina, 2014; données de 2011)</a:t>
            </a:r>
            <a:r>
              <a:rPr lang="fr-CA" dirty="0"/>
              <a:t> :</a:t>
            </a:r>
            <a:endParaRPr lang="fr-CA" sz="800" dirty="0"/>
          </a:p>
          <a:p>
            <a:endParaRPr lang="fr-CA" sz="800" dirty="0"/>
          </a:p>
          <a:p>
            <a:endParaRPr lang="fr-CA" sz="800" dirty="0"/>
          </a:p>
          <a:p>
            <a:endParaRPr lang="fr-CA" sz="800" dirty="0"/>
          </a:p>
          <a:p>
            <a:endParaRPr lang="fr-FR" dirty="0"/>
          </a:p>
          <a:p>
            <a:pPr lvl="1"/>
            <a:endParaRPr lang="fr-FR" dirty="0"/>
          </a:p>
          <a:p>
            <a:pPr lvl="1"/>
            <a:r>
              <a:rPr lang="fr-CA" dirty="0"/>
              <a:t>À Montréal, plus de 2 personnes de 65 ans et plus sur 5 (44%) sont nées à l’extérieur du pays</a:t>
            </a:r>
            <a:endParaRPr lang="fr-FR" dirty="0"/>
          </a:p>
          <a:p>
            <a:r>
              <a:rPr lang="fr-FR" dirty="0"/>
              <a:t>Habitat en solo, isolement social et solitude chez les </a:t>
            </a:r>
            <a:r>
              <a:rPr lang="fr-CA" dirty="0"/>
              <a:t>aînés sont des phénomènes sociaux à distinguer.</a:t>
            </a:r>
          </a:p>
          <a:p>
            <a:endParaRPr lang="fr-CA" sz="600" dirty="0"/>
          </a:p>
          <a:p>
            <a:r>
              <a:rPr lang="fr-CA" dirty="0"/>
              <a:t>Peu de recherches qualitatives se sont intéressées au point de vue des aînés eux-mêmes sur leur réalité quotidienne de l’habitat en solo, leur réseau social et leur sentiment de solitude.</a:t>
            </a:r>
          </a:p>
        </p:txBody>
      </p:sp>
      <p:graphicFrame>
        <p:nvGraphicFramePr>
          <p:cNvPr id="4" name="Tableau 3"/>
          <p:cNvGraphicFramePr>
            <a:graphicFrameLocks noGrp="1"/>
          </p:cNvGraphicFramePr>
          <p:nvPr>
            <p:extLst>
              <p:ext uri="{D42A27DB-BD31-4B8C-83A1-F6EECF244321}">
                <p14:modId xmlns:p14="http://schemas.microsoft.com/office/powerpoint/2010/main" val="2930002667"/>
              </p:ext>
            </p:extLst>
          </p:nvPr>
        </p:nvGraphicFramePr>
        <p:xfrm>
          <a:off x="3026979" y="2475186"/>
          <a:ext cx="8220140" cy="1100019"/>
        </p:xfrm>
        <a:graphic>
          <a:graphicData uri="http://schemas.openxmlformats.org/drawingml/2006/table">
            <a:tbl>
              <a:tblPr firstRow="1" bandRow="1">
                <a:tableStyleId>{5C22544A-7EE6-4342-B048-85BDC9FD1C3A}</a:tableStyleId>
              </a:tblPr>
              <a:tblGrid>
                <a:gridCol w="4401180">
                  <a:extLst>
                    <a:ext uri="{9D8B030D-6E8A-4147-A177-3AD203B41FA5}">
                      <a16:colId xmlns:a16="http://schemas.microsoft.com/office/drawing/2014/main" val="20000"/>
                    </a:ext>
                  </a:extLst>
                </a:gridCol>
                <a:gridCol w="2028416">
                  <a:extLst>
                    <a:ext uri="{9D8B030D-6E8A-4147-A177-3AD203B41FA5}">
                      <a16:colId xmlns:a16="http://schemas.microsoft.com/office/drawing/2014/main" val="20001"/>
                    </a:ext>
                  </a:extLst>
                </a:gridCol>
                <a:gridCol w="1790544">
                  <a:extLst>
                    <a:ext uri="{9D8B030D-6E8A-4147-A177-3AD203B41FA5}">
                      <a16:colId xmlns:a16="http://schemas.microsoft.com/office/drawing/2014/main" val="20002"/>
                    </a:ext>
                  </a:extLst>
                </a:gridCol>
              </a:tblGrid>
              <a:tr h="366673">
                <a:tc>
                  <a:txBody>
                    <a:bodyPr/>
                    <a:lstStyle/>
                    <a:p>
                      <a:r>
                        <a:rPr lang="fr-FR" sz="1200" dirty="0"/>
                        <a:t>% de personnes vivant seules</a:t>
                      </a:r>
                    </a:p>
                  </a:txBody>
                  <a:tcPr/>
                </a:tc>
                <a:tc>
                  <a:txBody>
                    <a:bodyPr/>
                    <a:lstStyle/>
                    <a:p>
                      <a:pPr algn="ctr"/>
                      <a:r>
                        <a:rPr lang="fr-FR" sz="1200" dirty="0"/>
                        <a:t>Hommes </a:t>
                      </a:r>
                    </a:p>
                  </a:txBody>
                  <a:tcPr/>
                </a:tc>
                <a:tc>
                  <a:txBody>
                    <a:bodyPr/>
                    <a:lstStyle/>
                    <a:p>
                      <a:pPr algn="ctr"/>
                      <a:r>
                        <a:rPr lang="fr-FR" sz="1200" dirty="0"/>
                        <a:t>Femmes</a:t>
                      </a:r>
                    </a:p>
                  </a:txBody>
                  <a:tcPr/>
                </a:tc>
                <a:extLst>
                  <a:ext uri="{0D108BD9-81ED-4DB2-BD59-A6C34878D82A}">
                    <a16:rowId xmlns:a16="http://schemas.microsoft.com/office/drawing/2014/main" val="10000"/>
                  </a:ext>
                </a:extLst>
              </a:tr>
              <a:tr h="366673">
                <a:tc>
                  <a:txBody>
                    <a:bodyPr/>
                    <a:lstStyle/>
                    <a:p>
                      <a:r>
                        <a:rPr lang="fr-FR" sz="1200" dirty="0"/>
                        <a:t>65 ans et plus</a:t>
                      </a:r>
                    </a:p>
                  </a:txBody>
                  <a:tcPr/>
                </a:tc>
                <a:tc>
                  <a:txBody>
                    <a:bodyPr/>
                    <a:lstStyle/>
                    <a:p>
                      <a:pPr algn="ctr"/>
                      <a:r>
                        <a:rPr lang="fr-FR" sz="1200" dirty="0"/>
                        <a:t>17%</a:t>
                      </a:r>
                    </a:p>
                  </a:txBody>
                  <a:tcPr/>
                </a:tc>
                <a:tc>
                  <a:txBody>
                    <a:bodyPr/>
                    <a:lstStyle/>
                    <a:p>
                      <a:pPr algn="ctr"/>
                      <a:r>
                        <a:rPr lang="fr-FR" sz="1200" b="1" dirty="0"/>
                        <a:t>35%</a:t>
                      </a:r>
                    </a:p>
                  </a:txBody>
                  <a:tcPr/>
                </a:tc>
                <a:extLst>
                  <a:ext uri="{0D108BD9-81ED-4DB2-BD59-A6C34878D82A}">
                    <a16:rowId xmlns:a16="http://schemas.microsoft.com/office/drawing/2014/main" val="10001"/>
                  </a:ext>
                </a:extLst>
              </a:tr>
              <a:tr h="366673">
                <a:tc>
                  <a:txBody>
                    <a:bodyPr/>
                    <a:lstStyle/>
                    <a:p>
                      <a:r>
                        <a:rPr lang="fr-FR" sz="1200" dirty="0"/>
                        <a:t>85 ans et plus</a:t>
                      </a:r>
                    </a:p>
                  </a:txBody>
                  <a:tcPr/>
                </a:tc>
                <a:tc>
                  <a:txBody>
                    <a:bodyPr/>
                    <a:lstStyle/>
                    <a:p>
                      <a:pPr algn="ctr"/>
                      <a:r>
                        <a:rPr lang="fr-FR" sz="1200" dirty="0"/>
                        <a:t>28%</a:t>
                      </a:r>
                    </a:p>
                  </a:txBody>
                  <a:tcPr/>
                </a:tc>
                <a:tc>
                  <a:txBody>
                    <a:bodyPr/>
                    <a:lstStyle/>
                    <a:p>
                      <a:pPr algn="ctr"/>
                      <a:r>
                        <a:rPr lang="fr-FR" sz="1200" b="1" dirty="0"/>
                        <a:t>56%</a:t>
                      </a:r>
                    </a:p>
                  </a:txBody>
                  <a:tcPr/>
                </a:tc>
                <a:extLst>
                  <a:ext uri="{0D108BD9-81ED-4DB2-BD59-A6C34878D82A}">
                    <a16:rowId xmlns:a16="http://schemas.microsoft.com/office/drawing/2014/main" val="10002"/>
                  </a:ext>
                </a:extLst>
              </a:tr>
            </a:tbl>
          </a:graphicData>
        </a:graphic>
      </p:graphicFrame>
      <p:sp>
        <p:nvSpPr>
          <p:cNvPr id="5" name="ZoneTexte 4"/>
          <p:cNvSpPr txBox="1"/>
          <p:nvPr/>
        </p:nvSpPr>
        <p:spPr>
          <a:xfrm>
            <a:off x="1898755" y="6400800"/>
            <a:ext cx="10163360" cy="369332"/>
          </a:xfrm>
          <a:prstGeom prst="rect">
            <a:avLst/>
          </a:prstGeom>
          <a:noFill/>
        </p:spPr>
        <p:txBody>
          <a:bodyPr wrap="none" rtlCol="0">
            <a:spAutoFit/>
          </a:bodyPr>
          <a:lstStyle/>
          <a:p>
            <a:r>
              <a:rPr lang="fr-FR" dirty="0"/>
              <a:t>* </a:t>
            </a:r>
            <a:r>
              <a:rPr lang="fr-FR" sz="1400" dirty="0"/>
              <a:t>Une revue de littérature exhaustive est disponible sur le site web de la Chaire: </a:t>
            </a:r>
            <a:r>
              <a:rPr lang="fr-FR" sz="1400" dirty="0">
                <a:hlinkClick r:id="rId3"/>
              </a:rPr>
              <a:t>www.chairevieillissement.uqam.ca</a:t>
            </a:r>
            <a:r>
              <a:rPr lang="fr-FR" sz="1400" dirty="0"/>
              <a:t> </a:t>
            </a:r>
            <a:endParaRPr lang="fr-FR" dirty="0"/>
          </a:p>
        </p:txBody>
      </p:sp>
    </p:spTree>
    <p:extLst>
      <p:ext uri="{BB962C8B-B14F-4D97-AF65-F5344CB8AC3E}">
        <p14:creationId xmlns:p14="http://schemas.microsoft.com/office/powerpoint/2010/main" val="1330260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Présentation de la recherche</a:t>
            </a:r>
          </a:p>
        </p:txBody>
      </p:sp>
      <p:sp>
        <p:nvSpPr>
          <p:cNvPr id="3" name="Espace réservé du contenu 2"/>
          <p:cNvSpPr>
            <a:spLocks noGrp="1"/>
          </p:cNvSpPr>
          <p:nvPr>
            <p:ph idx="1"/>
          </p:nvPr>
        </p:nvSpPr>
        <p:spPr>
          <a:xfrm>
            <a:off x="2589212" y="1719072"/>
            <a:ext cx="8915400" cy="4486656"/>
          </a:xfrm>
        </p:spPr>
        <p:txBody>
          <a:bodyPr>
            <a:normAutofit/>
          </a:bodyPr>
          <a:lstStyle/>
          <a:p>
            <a:r>
              <a:rPr lang="fr-FR" dirty="0"/>
              <a:t>Orientations théoriques mobilisant :</a:t>
            </a:r>
          </a:p>
          <a:p>
            <a:pPr lvl="1"/>
            <a:r>
              <a:rPr lang="fr-FR" dirty="0"/>
              <a:t>La notion d’expérience, soit la manière dont les individus appréhendent leur réalité, la réfléchissent et y réagissent par différentes pratiques et stratégies </a:t>
            </a:r>
          </a:p>
          <a:p>
            <a:pPr lvl="1"/>
            <a:r>
              <a:rPr lang="fr-FR" dirty="0"/>
              <a:t>L’approche </a:t>
            </a:r>
            <a:r>
              <a:rPr lang="fr-FR" dirty="0" err="1"/>
              <a:t>intersectionnelle</a:t>
            </a:r>
            <a:r>
              <a:rPr lang="fr-FR" dirty="0"/>
              <a:t> qui s’intéresse aux effets croisés de l’âge, de l’état de santé, du genre, des conditions socio-économiques, etc. sur l’expérience</a:t>
            </a:r>
          </a:p>
          <a:p>
            <a:endParaRPr lang="fr-FR" dirty="0"/>
          </a:p>
          <a:p>
            <a:r>
              <a:rPr lang="fr-FR" dirty="0"/>
              <a:t>Méthodologie de recherche qualitative:</a:t>
            </a:r>
          </a:p>
          <a:p>
            <a:pPr lvl="1"/>
            <a:r>
              <a:rPr lang="fr-FR" dirty="0"/>
              <a:t>43 entrevues individuelles avec des a</a:t>
            </a:r>
            <a:r>
              <a:rPr lang="fr-CA" dirty="0" err="1"/>
              <a:t>înés</a:t>
            </a:r>
            <a:r>
              <a:rPr lang="fr-CA" dirty="0"/>
              <a:t> vivant seuls et âgés de 65 à 93 ans</a:t>
            </a:r>
          </a:p>
          <a:p>
            <a:pPr lvl="2"/>
            <a:r>
              <a:rPr lang="fr-CA" dirty="0"/>
              <a:t>Entrevues qualitatives (durée d’environ 1h00) abordant leur parcours résidentiel, leur quotidien de l’habitat en solo, leurs relations sociales, leur rapport à la solitude, leurs stratégies et vision de l’avenir</a:t>
            </a:r>
          </a:p>
          <a:p>
            <a:pPr lvl="1"/>
            <a:endParaRPr lang="fr-CA" dirty="0"/>
          </a:p>
          <a:p>
            <a:pPr lvl="1"/>
            <a:r>
              <a:rPr lang="fr-CA" dirty="0"/>
              <a:t>Échantillon diversifié en regard de plusieurs caractéristiques</a:t>
            </a:r>
          </a:p>
        </p:txBody>
      </p:sp>
    </p:spTree>
    <p:extLst>
      <p:ext uri="{BB962C8B-B14F-4D97-AF65-F5344CB8AC3E}">
        <p14:creationId xmlns:p14="http://schemas.microsoft.com/office/powerpoint/2010/main" val="2131523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Diversification de l’échantillon</a:t>
            </a:r>
          </a:p>
        </p:txBody>
      </p:sp>
      <p:sp>
        <p:nvSpPr>
          <p:cNvPr id="3" name="Espace réservé du contenu 2"/>
          <p:cNvSpPr>
            <a:spLocks noGrp="1"/>
          </p:cNvSpPr>
          <p:nvPr>
            <p:ph idx="1"/>
          </p:nvPr>
        </p:nvSpPr>
        <p:spPr>
          <a:xfrm>
            <a:off x="2589212" y="1645920"/>
            <a:ext cx="8915400" cy="4680065"/>
          </a:xfrm>
        </p:spPr>
        <p:txBody>
          <a:bodyPr>
            <a:normAutofit fontScale="92500" lnSpcReduction="10000"/>
          </a:bodyPr>
          <a:lstStyle/>
          <a:p>
            <a:r>
              <a:rPr lang="fr-CA" u="sng" dirty="0"/>
              <a:t>Genre </a:t>
            </a:r>
            <a:r>
              <a:rPr lang="fr-CA" dirty="0"/>
              <a:t>– </a:t>
            </a:r>
            <a:r>
              <a:rPr lang="fr-CA" b="1" dirty="0"/>
              <a:t>32</a:t>
            </a:r>
            <a:r>
              <a:rPr lang="fr-CA" dirty="0"/>
              <a:t> femmes; </a:t>
            </a:r>
            <a:r>
              <a:rPr lang="fr-CA" b="1" dirty="0"/>
              <a:t>11</a:t>
            </a:r>
            <a:r>
              <a:rPr lang="fr-CA" dirty="0"/>
              <a:t> hommes</a:t>
            </a:r>
          </a:p>
          <a:p>
            <a:endParaRPr lang="fr-CA" sz="600" dirty="0"/>
          </a:p>
          <a:p>
            <a:r>
              <a:rPr lang="fr-CA" u="sng" dirty="0"/>
              <a:t>Âge</a:t>
            </a:r>
            <a:r>
              <a:rPr lang="fr-CA" dirty="0"/>
              <a:t> – </a:t>
            </a:r>
            <a:r>
              <a:rPr lang="fr-CA" b="1" dirty="0"/>
              <a:t>24</a:t>
            </a:r>
            <a:r>
              <a:rPr lang="fr-CA" dirty="0"/>
              <a:t> personnes de 65-79 ans; </a:t>
            </a:r>
            <a:r>
              <a:rPr lang="fr-CA" b="1" dirty="0"/>
              <a:t>19</a:t>
            </a:r>
            <a:r>
              <a:rPr lang="fr-CA" dirty="0"/>
              <a:t> personnes de 80 ans et plus</a:t>
            </a:r>
          </a:p>
          <a:p>
            <a:endParaRPr lang="fr-CA" sz="600" dirty="0"/>
          </a:p>
          <a:p>
            <a:r>
              <a:rPr lang="fr-CA" u="sng" dirty="0"/>
              <a:t>Statut matrimonial </a:t>
            </a:r>
            <a:r>
              <a:rPr lang="fr-CA" dirty="0"/>
              <a:t>– </a:t>
            </a:r>
            <a:r>
              <a:rPr lang="fr-CA" b="1" dirty="0"/>
              <a:t>15</a:t>
            </a:r>
            <a:r>
              <a:rPr lang="fr-CA" dirty="0"/>
              <a:t> célibataires; </a:t>
            </a:r>
            <a:r>
              <a:rPr lang="fr-CA" b="1" dirty="0"/>
              <a:t>16</a:t>
            </a:r>
            <a:r>
              <a:rPr lang="fr-CA" dirty="0"/>
              <a:t> veufs; </a:t>
            </a:r>
            <a:r>
              <a:rPr lang="fr-CA" b="1" dirty="0"/>
              <a:t>12</a:t>
            </a:r>
            <a:r>
              <a:rPr lang="fr-CA" dirty="0"/>
              <a:t> séparés/divorcés </a:t>
            </a:r>
            <a:br>
              <a:rPr lang="fr-CA" dirty="0"/>
            </a:br>
            <a:r>
              <a:rPr lang="fr-CA" dirty="0"/>
              <a:t>                                    </a:t>
            </a:r>
            <a:r>
              <a:rPr lang="fr-CA" b="1" dirty="0"/>
              <a:t>20</a:t>
            </a:r>
            <a:r>
              <a:rPr lang="fr-CA" dirty="0"/>
              <a:t> avec enfants; </a:t>
            </a:r>
            <a:r>
              <a:rPr lang="fr-CA" b="1" dirty="0"/>
              <a:t>13</a:t>
            </a:r>
            <a:r>
              <a:rPr lang="fr-CA" dirty="0"/>
              <a:t> sans enfants</a:t>
            </a:r>
          </a:p>
          <a:p>
            <a:pPr marL="0" indent="0">
              <a:buNone/>
            </a:pPr>
            <a:r>
              <a:rPr lang="fr-CA" sz="600" dirty="0"/>
              <a:t> </a:t>
            </a:r>
          </a:p>
          <a:p>
            <a:r>
              <a:rPr lang="fr-CA" u="sng" dirty="0"/>
              <a:t>Nombre d’années de vie en solo</a:t>
            </a:r>
            <a:r>
              <a:rPr lang="fr-CA" dirty="0"/>
              <a:t> – </a:t>
            </a:r>
            <a:r>
              <a:rPr lang="fr-CA" b="1" dirty="0"/>
              <a:t>4</a:t>
            </a:r>
            <a:r>
              <a:rPr lang="fr-CA" dirty="0"/>
              <a:t> de 0 à 5 ans; </a:t>
            </a:r>
            <a:r>
              <a:rPr lang="fr-CA" b="1" dirty="0"/>
              <a:t>7</a:t>
            </a:r>
            <a:r>
              <a:rPr lang="fr-CA" dirty="0"/>
              <a:t> de 6 à 15 ans; </a:t>
            </a:r>
            <a:br>
              <a:rPr lang="fr-CA" dirty="0"/>
            </a:br>
            <a:r>
              <a:rPr lang="fr-CA" dirty="0"/>
              <a:t>                                                            </a:t>
            </a:r>
            <a:r>
              <a:rPr lang="fr-CA" b="1" dirty="0"/>
              <a:t>11</a:t>
            </a:r>
            <a:r>
              <a:rPr lang="fr-CA" dirty="0"/>
              <a:t> de 16 à 25 ans; </a:t>
            </a:r>
            <a:r>
              <a:rPr lang="fr-CA" b="1" dirty="0"/>
              <a:t>21</a:t>
            </a:r>
            <a:r>
              <a:rPr lang="fr-CA" dirty="0"/>
              <a:t> plus de 25 ans </a:t>
            </a:r>
          </a:p>
          <a:p>
            <a:endParaRPr lang="fr-CA" sz="600" dirty="0"/>
          </a:p>
          <a:p>
            <a:r>
              <a:rPr lang="fr-CA" u="sng" dirty="0"/>
              <a:t>Conditions socioéconomiques</a:t>
            </a:r>
            <a:r>
              <a:rPr lang="fr-CA" dirty="0"/>
              <a:t> – </a:t>
            </a:r>
            <a:r>
              <a:rPr lang="fr-CA" b="1" dirty="0"/>
              <a:t>30</a:t>
            </a:r>
            <a:r>
              <a:rPr lang="fr-CA" dirty="0"/>
              <a:t> moins de 25 000$; </a:t>
            </a:r>
            <a:r>
              <a:rPr lang="fr-CA" b="1" dirty="0"/>
              <a:t>10</a:t>
            </a:r>
            <a:r>
              <a:rPr lang="fr-CA" dirty="0"/>
              <a:t> de 25 000$ à 50 000$;          </a:t>
            </a:r>
            <a:br>
              <a:rPr lang="fr-CA" dirty="0"/>
            </a:br>
            <a:r>
              <a:rPr lang="fr-CA" dirty="0"/>
              <a:t>                                                        </a:t>
            </a:r>
            <a:r>
              <a:rPr lang="fr-CA" b="1" dirty="0"/>
              <a:t>3</a:t>
            </a:r>
            <a:r>
              <a:rPr lang="fr-CA" dirty="0"/>
              <a:t> plus de 50 000$ </a:t>
            </a:r>
          </a:p>
          <a:p>
            <a:endParaRPr lang="fr-CA" sz="600" dirty="0"/>
          </a:p>
          <a:p>
            <a:r>
              <a:rPr lang="fr-CA" b="1" u="sng" dirty="0"/>
              <a:t>Appartenance ethnoculturelle</a:t>
            </a:r>
            <a:r>
              <a:rPr lang="fr-CA" b="1" dirty="0"/>
              <a:t> – 10 aînés ont un parcours migratoire</a:t>
            </a:r>
          </a:p>
          <a:p>
            <a:pPr marL="0" indent="0">
              <a:buNone/>
            </a:pPr>
            <a:r>
              <a:rPr lang="fr-CA" sz="1300" dirty="0"/>
              <a:t> </a:t>
            </a:r>
            <a:endParaRPr lang="fr-CA" sz="300" dirty="0"/>
          </a:p>
          <a:p>
            <a:r>
              <a:rPr lang="fr-FR" u="sng" dirty="0"/>
              <a:t>Santé</a:t>
            </a:r>
            <a:r>
              <a:rPr lang="fr-FR" dirty="0"/>
              <a:t> – </a:t>
            </a:r>
            <a:r>
              <a:rPr lang="fr-FR" b="1" dirty="0"/>
              <a:t>30</a:t>
            </a:r>
            <a:r>
              <a:rPr lang="fr-FR" dirty="0"/>
              <a:t> déclarent </a:t>
            </a:r>
            <a:r>
              <a:rPr lang="fr-FR" dirty="0" err="1"/>
              <a:t>probl</a:t>
            </a:r>
            <a:r>
              <a:rPr lang="fr-FR" dirty="0"/>
              <a:t>. de santé physique; </a:t>
            </a:r>
            <a:r>
              <a:rPr lang="fr-FR" b="1" dirty="0"/>
              <a:t>8</a:t>
            </a:r>
            <a:r>
              <a:rPr lang="fr-FR" dirty="0"/>
              <a:t> </a:t>
            </a:r>
            <a:r>
              <a:rPr lang="fr-FR" dirty="0" err="1"/>
              <a:t>probl</a:t>
            </a:r>
            <a:r>
              <a:rPr lang="fr-FR" dirty="0"/>
              <a:t>. de santé mentale</a:t>
            </a:r>
          </a:p>
        </p:txBody>
      </p:sp>
    </p:spTree>
    <p:extLst>
      <p:ext uri="{BB962C8B-B14F-4D97-AF65-F5344CB8AC3E}">
        <p14:creationId xmlns:p14="http://schemas.microsoft.com/office/powerpoint/2010/main" val="1606877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10 aînés avec parcours migratoires </a:t>
            </a:r>
          </a:p>
        </p:txBody>
      </p:sp>
      <p:sp>
        <p:nvSpPr>
          <p:cNvPr id="5" name="Rectangle 1"/>
          <p:cNvSpPr>
            <a:spLocks noChangeArrowheads="1"/>
          </p:cNvSpPr>
          <p:nvPr/>
        </p:nvSpPr>
        <p:spPr bwMode="auto">
          <a:xfrm>
            <a:off x="-3708697" y="-368418"/>
            <a:ext cx="19021187"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800" b="0" i="0" u="none" strike="noStrike" cap="none" normalizeH="0" baseline="0">
                <a:ln>
                  <a:noFill/>
                </a:ln>
                <a:solidFill>
                  <a:schemeClr val="tx1"/>
                </a:solidFill>
                <a:effectLst/>
                <a:latin typeface="Arial" charset="0"/>
              </a:rPr>
              <a:t>Tableau : Caractéristiques des répondants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a:ln>
                <a:noFill/>
              </a:ln>
              <a:solidFill>
                <a:schemeClr val="tx1"/>
              </a:solidFill>
              <a:effectLst/>
              <a:latin typeface="Arial" charset="0"/>
            </a:endParaRPr>
          </a:p>
        </p:txBody>
      </p:sp>
      <p:sp>
        <p:nvSpPr>
          <p:cNvPr id="3" name="Espace réservé du contenu 2"/>
          <p:cNvSpPr>
            <a:spLocks noGrp="1"/>
          </p:cNvSpPr>
          <p:nvPr>
            <p:ph idx="1"/>
          </p:nvPr>
        </p:nvSpPr>
        <p:spPr>
          <a:xfrm>
            <a:off x="2589212" y="2133599"/>
            <a:ext cx="8915400" cy="4576293"/>
          </a:xfrm>
        </p:spPr>
        <p:txBody>
          <a:bodyPr>
            <a:normAutofit/>
          </a:bodyPr>
          <a:lstStyle/>
          <a:p>
            <a:r>
              <a:rPr lang="fr-CA" dirty="0"/>
              <a:t>8 femmes, 2 hommes; Âgés de 65 à 93 ans.</a:t>
            </a:r>
          </a:p>
          <a:p>
            <a:endParaRPr lang="fr-CA" dirty="0"/>
          </a:p>
          <a:p>
            <a:r>
              <a:rPr lang="fr-FR" dirty="0"/>
              <a:t>Provenant de divers pays: Argentine, Ha</a:t>
            </a:r>
            <a:r>
              <a:rPr lang="fr-CA" dirty="0" err="1"/>
              <a:t>ïti</a:t>
            </a:r>
            <a:r>
              <a:rPr lang="fr-CA" dirty="0"/>
              <a:t>, Vietnam, Liban, Roumanie, République démocratique du Congo, Chine, etc.</a:t>
            </a:r>
          </a:p>
          <a:p>
            <a:endParaRPr lang="fr-CA" dirty="0"/>
          </a:p>
          <a:p>
            <a:r>
              <a:rPr lang="fr-CA" dirty="0"/>
              <a:t>La plupart ont des enfants (2 sans enfants).</a:t>
            </a:r>
          </a:p>
          <a:p>
            <a:endParaRPr lang="fr-CA" dirty="0"/>
          </a:p>
          <a:p>
            <a:r>
              <a:rPr lang="fr-CA" dirty="0"/>
              <a:t>Les participants habitaient au Québec depuis de nombreuses années (16 ans à 50 ans).</a:t>
            </a:r>
          </a:p>
          <a:p>
            <a:endParaRPr lang="fr-CA" dirty="0"/>
          </a:p>
          <a:p>
            <a:r>
              <a:rPr lang="fr-CA" dirty="0"/>
              <a:t>La plupart habitent seuls depuis de nombreuses années aussi (7/10 depuis 9 ans ou plus).</a:t>
            </a:r>
          </a:p>
          <a:p>
            <a:endParaRPr lang="fr-FR" dirty="0"/>
          </a:p>
        </p:txBody>
      </p:sp>
    </p:spTree>
    <p:extLst>
      <p:ext uri="{BB962C8B-B14F-4D97-AF65-F5344CB8AC3E}">
        <p14:creationId xmlns:p14="http://schemas.microsoft.com/office/powerpoint/2010/main" val="14959628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Ce que les migrants a</a:t>
            </a:r>
            <a:r>
              <a:rPr lang="fr-CA" dirty="0" err="1"/>
              <a:t>înés</a:t>
            </a:r>
            <a:r>
              <a:rPr lang="fr-CA" dirty="0"/>
              <a:t> rencontrés nous ont dit</a:t>
            </a:r>
            <a:r>
              <a:rPr lang="is-IS" dirty="0"/>
              <a:t>…</a:t>
            </a:r>
            <a:endParaRPr lang="fr-FR" dirty="0"/>
          </a:p>
        </p:txBody>
      </p:sp>
      <p:sp>
        <p:nvSpPr>
          <p:cNvPr id="3" name="Espace réservé du contenu 2"/>
          <p:cNvSpPr>
            <a:spLocks noGrp="1"/>
          </p:cNvSpPr>
          <p:nvPr>
            <p:ph idx="1"/>
          </p:nvPr>
        </p:nvSpPr>
        <p:spPr/>
        <p:txBody>
          <a:bodyPr/>
          <a:lstStyle/>
          <a:p>
            <a:r>
              <a:rPr lang="fr-FR" dirty="0"/>
              <a:t>1. De l’habitat en solo</a:t>
            </a:r>
            <a:r>
              <a:rPr lang="is-IS" dirty="0"/>
              <a:t>…</a:t>
            </a:r>
          </a:p>
          <a:p>
            <a:endParaRPr lang="is-IS" dirty="0"/>
          </a:p>
          <a:p>
            <a:r>
              <a:rPr lang="is-IS" dirty="0"/>
              <a:t>2. De leurs relations sociales...</a:t>
            </a:r>
          </a:p>
          <a:p>
            <a:endParaRPr lang="is-IS" dirty="0"/>
          </a:p>
          <a:p>
            <a:r>
              <a:rPr lang="is-IS" dirty="0"/>
              <a:t>3. De leurs solitudes...</a:t>
            </a:r>
            <a:endParaRPr lang="fr-FR" dirty="0"/>
          </a:p>
        </p:txBody>
      </p:sp>
    </p:spTree>
    <p:extLst>
      <p:ext uri="{BB962C8B-B14F-4D97-AF65-F5344CB8AC3E}">
        <p14:creationId xmlns:p14="http://schemas.microsoft.com/office/powerpoint/2010/main" val="175787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a:t>1. L’habitat en solo: vivre </a:t>
            </a:r>
            <a:r>
              <a:rPr lang="fr-FR" dirty="0" err="1"/>
              <a:t>seul.e</a:t>
            </a:r>
            <a:endParaRPr lang="fr-FR" dirty="0"/>
          </a:p>
        </p:txBody>
      </p:sp>
    </p:spTree>
    <p:extLst>
      <p:ext uri="{BB962C8B-B14F-4D97-AF65-F5344CB8AC3E}">
        <p14:creationId xmlns:p14="http://schemas.microsoft.com/office/powerpoint/2010/main" val="1351589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200" dirty="0"/>
              <a:t>L’habitat en solo</a:t>
            </a:r>
            <a:r>
              <a:rPr lang="fr-FR" dirty="0"/>
              <a:t>: </a:t>
            </a:r>
            <a:r>
              <a:rPr lang="fr-CA" b="1" dirty="0"/>
              <a:t>Les représentations</a:t>
            </a:r>
            <a:endParaRPr lang="fr-FR" b="1" dirty="0"/>
          </a:p>
        </p:txBody>
      </p:sp>
      <p:sp>
        <p:nvSpPr>
          <p:cNvPr id="3" name="Espace réservé du contenu 2"/>
          <p:cNvSpPr>
            <a:spLocks noGrp="1"/>
          </p:cNvSpPr>
          <p:nvPr>
            <p:ph idx="1"/>
          </p:nvPr>
        </p:nvSpPr>
        <p:spPr>
          <a:xfrm>
            <a:off x="2589212" y="1663547"/>
            <a:ext cx="8915400" cy="4612562"/>
          </a:xfrm>
        </p:spPr>
        <p:txBody>
          <a:bodyPr>
            <a:normAutofit/>
          </a:bodyPr>
          <a:lstStyle/>
          <a:p>
            <a:pPr lvl="1"/>
            <a:r>
              <a:rPr lang="fr-CA" u="sng" dirty="0"/>
              <a:t>Des aînés pour qui vivre seules signifie liberté, autonomie et indépendance </a:t>
            </a:r>
          </a:p>
          <a:p>
            <a:pPr marL="57150" indent="0" algn="ctr">
              <a:buNone/>
            </a:pPr>
            <a:r>
              <a:rPr lang="fr-CA" sz="1500" i="1" dirty="0"/>
              <a:t>La famille (</a:t>
            </a:r>
            <a:r>
              <a:rPr lang="is-IS" sz="1500" i="1" dirty="0"/>
              <a:t>…) </a:t>
            </a:r>
            <a:r>
              <a:rPr lang="fr-CA" sz="1500" i="1" dirty="0"/>
              <a:t>ils ne comprennent pas pourquoi je n’habite pas avec ma fille(</a:t>
            </a:r>
            <a:r>
              <a:rPr lang="is-IS" sz="1500" i="1" dirty="0"/>
              <a:t>…)</a:t>
            </a:r>
            <a:r>
              <a:rPr lang="fr-CA" sz="1500" i="1" dirty="0"/>
              <a:t>. Je préfère être indépendante. Je suis libre de mes mouvements et je suis maître de moi-même. Ma fille est un peu protectrice, hein (rires). </a:t>
            </a:r>
            <a:r>
              <a:rPr lang="fr-CA" sz="1500" dirty="0"/>
              <a:t>(Mila, 75 ans, 34 ans de vie en solo</a:t>
            </a:r>
            <a:r>
              <a:rPr lang="fr-CA" sz="1500" i="1" dirty="0"/>
              <a:t>)</a:t>
            </a:r>
          </a:p>
          <a:p>
            <a:pPr marL="57150" indent="0" algn="ctr">
              <a:buNone/>
            </a:pPr>
            <a:r>
              <a:rPr lang="fr-CA" sz="1600" i="1" dirty="0"/>
              <a:t> </a:t>
            </a:r>
          </a:p>
          <a:p>
            <a:pPr lvl="1"/>
            <a:r>
              <a:rPr lang="fr-CA" u="sng" dirty="0"/>
              <a:t>Des représentations teintées par le genre, la génération et l’origine culturelle </a:t>
            </a:r>
            <a:endParaRPr lang="fr-FR" u="sng" dirty="0"/>
          </a:p>
          <a:p>
            <a:pPr marL="57150" indent="0">
              <a:buNone/>
            </a:pPr>
            <a:endParaRPr lang="fr-FR" sz="500" dirty="0"/>
          </a:p>
          <a:p>
            <a:pPr marL="0" indent="0" algn="ctr">
              <a:buNone/>
            </a:pPr>
            <a:r>
              <a:rPr lang="fr-CA" sz="1500" i="1" dirty="0"/>
              <a:t>En Afrique, on n’habite jamais seul. (…). </a:t>
            </a:r>
            <a:r>
              <a:rPr lang="fr-CA" sz="1500" dirty="0"/>
              <a:t>(Mariam, 65 ans, 5 ans en solo)</a:t>
            </a:r>
          </a:p>
          <a:p>
            <a:pPr marL="0" indent="0" algn="ctr">
              <a:buNone/>
            </a:pPr>
            <a:r>
              <a:rPr lang="fr-CA" sz="1500" i="1" dirty="0"/>
              <a:t>Ce n’était pas un choix (vieillir seul) vous savez parce que chez nous, les orientaux, aiment garder le prestige de la famille. (…) toujours j’étais en contact avec ma femme au Liban. On est séparé, c’est à dire d’un pays à l’autre (Elias, 86 ans , 22 ans de vie en solo)</a:t>
            </a:r>
          </a:p>
          <a:p>
            <a:pPr marL="0" indent="0" algn="ctr">
              <a:buNone/>
            </a:pPr>
            <a:endParaRPr lang="fr-FR" sz="1500" i="1" dirty="0"/>
          </a:p>
          <a:p>
            <a:pPr marL="0" indent="0" algn="ctr">
              <a:buNone/>
            </a:pPr>
            <a:endParaRPr lang="fr-FR" sz="1500" dirty="0"/>
          </a:p>
        </p:txBody>
      </p:sp>
    </p:spTree>
    <p:extLst>
      <p:ext uri="{BB962C8B-B14F-4D97-AF65-F5344CB8AC3E}">
        <p14:creationId xmlns:p14="http://schemas.microsoft.com/office/powerpoint/2010/main" val="404969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Volute">
  <a:themeElements>
    <a:clrScheme name="Volute">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Volut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Volute">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Bureau">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Bureau">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4872</TotalTime>
  <Words>1313</Words>
  <Application>Microsoft Office PowerPoint</Application>
  <PresentationFormat>Grand écran</PresentationFormat>
  <Paragraphs>206</Paragraphs>
  <Slides>20</Slides>
  <Notes>20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20</vt:i4>
      </vt:variant>
    </vt:vector>
  </HeadingPairs>
  <TitlesOfParts>
    <vt:vector size="25" baseType="lpstr">
      <vt:lpstr>Arial</vt:lpstr>
      <vt:lpstr>Calibri</vt:lpstr>
      <vt:lpstr>Century Gothic</vt:lpstr>
      <vt:lpstr>Wingdings 3</vt:lpstr>
      <vt:lpstr>Volute</vt:lpstr>
      <vt:lpstr>Vieillir et vivre seul-e Comprendre la diversité des expériences pour mieux intervenir </vt:lpstr>
      <vt:lpstr>L’équipe de recherche-action</vt:lpstr>
      <vt:lpstr>Mise en contexte*</vt:lpstr>
      <vt:lpstr>Présentation de la recherche</vt:lpstr>
      <vt:lpstr>Diversification de l’échantillon</vt:lpstr>
      <vt:lpstr>Les 10 aînés avec parcours migratoires </vt:lpstr>
      <vt:lpstr>Ce que les migrants aînés rencontrés nous ont dit…</vt:lpstr>
      <vt:lpstr>1. L’habitat en solo: vivre seul.e</vt:lpstr>
      <vt:lpstr>L’habitat en solo: Les représentations</vt:lpstr>
      <vt:lpstr>L’habitat en solo: Les expériences</vt:lpstr>
      <vt:lpstr>L’habitat en solo ‘difficile’: Les principaux enjeux</vt:lpstr>
      <vt:lpstr>2. Les relations sociales: être seul.e?</vt:lpstr>
      <vt:lpstr>Les relations sociales : Les représentations</vt:lpstr>
      <vt:lpstr>Les relations sociales : Les expériences </vt:lpstr>
      <vt:lpstr>Les relations sociales: Les principaux enjeux</vt:lpstr>
      <vt:lpstr>3. La solitude: se sentir seul.e?</vt:lpstr>
      <vt:lpstr>La solitude: Les représentations</vt:lpstr>
      <vt:lpstr>La solitude: Les expériences </vt:lpstr>
      <vt:lpstr>La solitude : Les stratégies</vt:lpstr>
      <vt:lpstr>Principaux enjeux soulevés : à discuter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Vieillir et vivre seul-e. Comprendre la diversité des expériences pour mieux intervenir</dc:title>
  <dc:creator>Maryse Soulieres</dc:creator>
  <cp:lastModifiedBy>Dominique Fontaine</cp:lastModifiedBy>
  <cp:revision>326</cp:revision>
  <cp:lastPrinted>2018-04-17T14:35:55Z</cp:lastPrinted>
  <dcterms:created xsi:type="dcterms:W3CDTF">2018-02-22T16:49:19Z</dcterms:created>
  <dcterms:modified xsi:type="dcterms:W3CDTF">2019-10-25T14:55:13Z</dcterms:modified>
</cp:coreProperties>
</file>