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71" r:id="rId14"/>
    <p:sldId id="268" r:id="rId15"/>
  </p:sldIdLst>
  <p:sldSz cx="12192000" cy="6858000"/>
  <p:notesSz cx="7023100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9" d="100"/>
          <a:sy n="79" d="100"/>
        </p:scale>
        <p:origin x="120" y="6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3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49CA-F120-4D1A-B37B-E9E2B60215F7}" type="datetimeFigureOut">
              <a:rPr lang="fr-CA" smtClean="0"/>
              <a:pPr/>
              <a:t>2019-10-25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C3A-CFE2-4917-84BA-B16CA3C03C5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321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49CA-F120-4D1A-B37B-E9E2B60215F7}" type="datetimeFigureOut">
              <a:rPr lang="fr-CA" smtClean="0"/>
              <a:pPr/>
              <a:t>2019-10-25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C3A-CFE2-4917-84BA-B16CA3C03C5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548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49CA-F120-4D1A-B37B-E9E2B60215F7}" type="datetimeFigureOut">
              <a:rPr lang="fr-CA" smtClean="0"/>
              <a:pPr/>
              <a:t>2019-10-25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C3A-CFE2-4917-84BA-B16CA3C03C5E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8296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49CA-F120-4D1A-B37B-E9E2B60215F7}" type="datetimeFigureOut">
              <a:rPr lang="fr-CA" smtClean="0"/>
              <a:pPr/>
              <a:t>2019-10-25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C3A-CFE2-4917-84BA-B16CA3C03C5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5942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49CA-F120-4D1A-B37B-E9E2B60215F7}" type="datetimeFigureOut">
              <a:rPr lang="fr-CA" smtClean="0"/>
              <a:pPr/>
              <a:t>2019-10-25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C3A-CFE2-4917-84BA-B16CA3C03C5E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5364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49CA-F120-4D1A-B37B-E9E2B60215F7}" type="datetimeFigureOut">
              <a:rPr lang="fr-CA" smtClean="0"/>
              <a:pPr/>
              <a:t>2019-10-25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C3A-CFE2-4917-84BA-B16CA3C03C5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4412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49CA-F120-4D1A-B37B-E9E2B60215F7}" type="datetimeFigureOut">
              <a:rPr lang="fr-CA" smtClean="0"/>
              <a:pPr/>
              <a:t>2019-10-25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C3A-CFE2-4917-84BA-B16CA3C03C5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242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49CA-F120-4D1A-B37B-E9E2B60215F7}" type="datetimeFigureOut">
              <a:rPr lang="fr-CA" smtClean="0"/>
              <a:pPr/>
              <a:t>2019-10-25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C3A-CFE2-4917-84BA-B16CA3C03C5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04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49CA-F120-4D1A-B37B-E9E2B60215F7}" type="datetimeFigureOut">
              <a:rPr lang="fr-CA" smtClean="0"/>
              <a:pPr/>
              <a:t>2019-10-25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C3A-CFE2-4917-84BA-B16CA3C03C5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484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49CA-F120-4D1A-B37B-E9E2B60215F7}" type="datetimeFigureOut">
              <a:rPr lang="fr-CA" smtClean="0"/>
              <a:pPr/>
              <a:t>2019-10-25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C3A-CFE2-4917-84BA-B16CA3C03C5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273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49CA-F120-4D1A-B37B-E9E2B60215F7}" type="datetimeFigureOut">
              <a:rPr lang="fr-CA" smtClean="0"/>
              <a:pPr/>
              <a:t>2019-10-25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C3A-CFE2-4917-84BA-B16CA3C03C5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507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49CA-F120-4D1A-B37B-E9E2B60215F7}" type="datetimeFigureOut">
              <a:rPr lang="fr-CA" smtClean="0"/>
              <a:pPr/>
              <a:t>2019-10-25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C3A-CFE2-4917-84BA-B16CA3C03C5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116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49CA-F120-4D1A-B37B-E9E2B60215F7}" type="datetimeFigureOut">
              <a:rPr lang="fr-CA" smtClean="0"/>
              <a:pPr/>
              <a:t>2019-10-25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C3A-CFE2-4917-84BA-B16CA3C03C5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623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49CA-F120-4D1A-B37B-E9E2B60215F7}" type="datetimeFigureOut">
              <a:rPr lang="fr-CA" smtClean="0"/>
              <a:pPr/>
              <a:t>2019-10-25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C3A-CFE2-4917-84BA-B16CA3C03C5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794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49CA-F120-4D1A-B37B-E9E2B60215F7}" type="datetimeFigureOut">
              <a:rPr lang="fr-CA" smtClean="0"/>
              <a:pPr/>
              <a:t>2019-10-25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C3A-CFE2-4917-84BA-B16CA3C03C5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975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7C3A-CFE2-4917-84BA-B16CA3C03C5E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49CA-F120-4D1A-B37B-E9E2B60215F7}" type="datetimeFigureOut">
              <a:rPr lang="fr-CA" smtClean="0"/>
              <a:pPr/>
              <a:t>2019-10-25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754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849CA-F120-4D1A-B37B-E9E2B60215F7}" type="datetimeFigureOut">
              <a:rPr lang="fr-CA" smtClean="0"/>
              <a:pPr/>
              <a:t>2019-10-25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3E7C3A-CFE2-4917-84BA-B16CA3C03C5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408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7.xml"/><Relationship Id="rId7" Type="http://schemas.openxmlformats.org/officeDocument/2006/relationships/hyperlink" Target="mailto:m.sarr@centrescama.org" TargetMode="Externa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3.xml"/><Relationship Id="rId7" Type="http://schemas.openxmlformats.org/officeDocument/2006/relationships/image" Target="../media/image4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9.xml"/><Relationship Id="rId9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925830" y="0"/>
            <a:ext cx="2476500" cy="133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85424" y="668693"/>
            <a:ext cx="9144000" cy="2387600"/>
          </a:xfrm>
        </p:spPr>
        <p:txBody>
          <a:bodyPr/>
          <a:lstStyle/>
          <a:p>
            <a:pPr algn="ctr"/>
            <a:r>
              <a:rPr lang="fr-FR" b="1" dirty="0"/>
              <a:t>Projet </a:t>
            </a:r>
            <a:r>
              <a:rPr lang="fr-FR" b="1" dirty="0" err="1"/>
              <a:t>Amperâge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14110" y="2237357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Accompagnement multilingue pour personnes âgées</a:t>
            </a:r>
            <a:r>
              <a:rPr lang="fr-FR" sz="2800" strike="sngStrike" dirty="0">
                <a:solidFill>
                  <a:srgbClr val="FF0000"/>
                </a:solidFill>
              </a:rPr>
              <a:t> </a:t>
            </a:r>
            <a:r>
              <a:rPr lang="fr-FR" sz="2800" strike="sngStrike" dirty="0" smtClean="0">
                <a:solidFill>
                  <a:srgbClr val="FF0000"/>
                </a:solidFill>
              </a:rPr>
              <a:t> </a:t>
            </a:r>
            <a:r>
              <a:rPr lang="fr-FR" sz="2800" dirty="0"/>
              <a:t>Service </a:t>
            </a:r>
            <a:r>
              <a:rPr lang="fr-FR" sz="2800" dirty="0" smtClean="0"/>
              <a:t>bénévole</a:t>
            </a:r>
            <a:endParaRPr lang="fr-CA" sz="2800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15" y="3489460"/>
            <a:ext cx="3900616" cy="29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4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b="1" dirty="0" smtClean="0"/>
              <a:t>Participation </a:t>
            </a:r>
            <a:r>
              <a:rPr lang="en-CA" b="1" dirty="0" err="1" smtClean="0"/>
              <a:t>sociale</a:t>
            </a:r>
            <a:endParaRPr lang="fr-CA" b="1" dirty="0"/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464971" y="1438433"/>
            <a:ext cx="59505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Sentiment de ne pas </a:t>
            </a:r>
            <a:r>
              <a:rPr lang="en-CA" dirty="0" err="1" smtClean="0"/>
              <a:t>participer</a:t>
            </a:r>
            <a:r>
              <a:rPr lang="en-CA" dirty="0" smtClean="0"/>
              <a:t> </a:t>
            </a:r>
            <a:r>
              <a:rPr lang="en-CA" dirty="0" err="1" smtClean="0"/>
              <a:t>pleinement</a:t>
            </a:r>
            <a:r>
              <a:rPr lang="en-CA" dirty="0" smtClean="0"/>
              <a:t> à la </a:t>
            </a:r>
            <a:r>
              <a:rPr lang="en-CA" dirty="0" err="1" smtClean="0"/>
              <a:t>société</a:t>
            </a:r>
            <a:r>
              <a:rPr lang="en-CA" dirty="0" smtClean="0"/>
              <a:t> </a:t>
            </a:r>
            <a:r>
              <a:rPr lang="en-CA" dirty="0" err="1" smtClean="0"/>
              <a:t>d’accueil</a:t>
            </a:r>
            <a:r>
              <a:rPr lang="en-CA" dirty="0" smtClean="0"/>
              <a:t> pour 75 % des </a:t>
            </a:r>
            <a:r>
              <a:rPr lang="en-CA" dirty="0" err="1" smtClean="0"/>
              <a:t>bénéficiaires</a:t>
            </a:r>
            <a:r>
              <a:rPr lang="en-CA" dirty="0" smtClean="0"/>
              <a:t> au début du </a:t>
            </a:r>
            <a:r>
              <a:rPr lang="en-CA" dirty="0" err="1" smtClean="0"/>
              <a:t>projet</a:t>
            </a:r>
            <a:r>
              <a:rPr lang="en-CA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 smtClean="0"/>
              <a:t>Ces</a:t>
            </a:r>
            <a:r>
              <a:rPr lang="en-CA" dirty="0" smtClean="0"/>
              <a:t> </a:t>
            </a:r>
            <a:r>
              <a:rPr lang="en-CA" dirty="0" err="1" smtClean="0"/>
              <a:t>personnes</a:t>
            </a:r>
            <a:r>
              <a:rPr lang="en-CA" dirty="0" smtClean="0"/>
              <a:t> </a:t>
            </a:r>
            <a:r>
              <a:rPr lang="en-CA" dirty="0" err="1" smtClean="0"/>
              <a:t>déclaraient</a:t>
            </a:r>
            <a:r>
              <a:rPr lang="en-CA" dirty="0" smtClean="0"/>
              <a:t> vivre de la solitude (</a:t>
            </a:r>
            <a:r>
              <a:rPr lang="en-CA" dirty="0" err="1" smtClean="0"/>
              <a:t>qu’elles</a:t>
            </a:r>
            <a:r>
              <a:rPr lang="en-CA" dirty="0" smtClean="0"/>
              <a:t> </a:t>
            </a:r>
            <a:r>
              <a:rPr lang="en-CA" dirty="0" err="1" smtClean="0"/>
              <a:t>vivent</a:t>
            </a:r>
            <a:r>
              <a:rPr lang="en-CA" dirty="0" smtClean="0"/>
              <a:t> au sein de </a:t>
            </a:r>
            <a:r>
              <a:rPr lang="en-CA" dirty="0" err="1" smtClean="0"/>
              <a:t>leur</a:t>
            </a:r>
            <a:r>
              <a:rPr lang="en-CA" dirty="0" smtClean="0"/>
              <a:t> </a:t>
            </a:r>
            <a:r>
              <a:rPr lang="en-CA" dirty="0" err="1" smtClean="0"/>
              <a:t>famille</a:t>
            </a:r>
            <a:r>
              <a:rPr lang="en-CA" dirty="0" smtClean="0"/>
              <a:t> </a:t>
            </a:r>
            <a:r>
              <a:rPr lang="en-CA" dirty="0" err="1" smtClean="0"/>
              <a:t>ou</a:t>
            </a:r>
            <a:r>
              <a:rPr lang="en-CA" dirty="0" smtClean="0"/>
              <a:t> non).</a:t>
            </a:r>
            <a:endParaRPr lang="en-CA" dirty="0"/>
          </a:p>
          <a:p>
            <a:endParaRPr lang="fr-CA" dirty="0"/>
          </a:p>
        </p:txBody>
      </p:sp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897315" y="3459789"/>
            <a:ext cx="4736757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endParaRPr lang="en-CA" b="1" dirty="0" smtClean="0">
              <a:solidFill>
                <a:schemeClr val="bg1"/>
              </a:solidFill>
            </a:endParaRPr>
          </a:p>
          <a:p>
            <a:pPr algn="just"/>
            <a:r>
              <a:rPr lang="en-CA" b="1" dirty="0" smtClean="0">
                <a:solidFill>
                  <a:schemeClr val="bg1"/>
                </a:solidFill>
              </a:rPr>
              <a:t>12 </a:t>
            </a:r>
            <a:r>
              <a:rPr lang="en-CA" b="1" dirty="0" err="1" smtClean="0">
                <a:solidFill>
                  <a:schemeClr val="bg1"/>
                </a:solidFill>
              </a:rPr>
              <a:t>bénéficiaires</a:t>
            </a:r>
            <a:r>
              <a:rPr lang="en-CA" b="1" dirty="0" smtClean="0">
                <a:solidFill>
                  <a:schemeClr val="bg1"/>
                </a:solidFill>
              </a:rPr>
              <a:t> sur 31 </a:t>
            </a:r>
            <a:r>
              <a:rPr lang="en-CA" b="1" dirty="0" err="1" smtClean="0">
                <a:solidFill>
                  <a:schemeClr val="bg1"/>
                </a:solidFill>
              </a:rPr>
              <a:t>ont</a:t>
            </a:r>
            <a:r>
              <a:rPr lang="en-CA" b="1" dirty="0" smtClean="0">
                <a:solidFill>
                  <a:schemeClr val="bg1"/>
                </a:solidFill>
              </a:rPr>
              <a:t> </a:t>
            </a:r>
            <a:r>
              <a:rPr lang="en-CA" b="1" dirty="0" err="1" smtClean="0">
                <a:solidFill>
                  <a:schemeClr val="bg1"/>
                </a:solidFill>
              </a:rPr>
              <a:t>commencé</a:t>
            </a:r>
            <a:r>
              <a:rPr lang="en-CA" b="1" dirty="0" smtClean="0">
                <a:solidFill>
                  <a:schemeClr val="bg1"/>
                </a:solidFill>
              </a:rPr>
              <a:t> à </a:t>
            </a:r>
            <a:r>
              <a:rPr lang="en-CA" b="1" dirty="0" err="1" smtClean="0">
                <a:solidFill>
                  <a:schemeClr val="bg1"/>
                </a:solidFill>
              </a:rPr>
              <a:t>participer</a:t>
            </a:r>
            <a:r>
              <a:rPr lang="en-CA" b="1" dirty="0" smtClean="0">
                <a:solidFill>
                  <a:schemeClr val="bg1"/>
                </a:solidFill>
              </a:rPr>
              <a:t> aux </a:t>
            </a:r>
            <a:r>
              <a:rPr lang="en-CA" b="1" dirty="0" err="1" smtClean="0">
                <a:solidFill>
                  <a:schemeClr val="bg1"/>
                </a:solidFill>
              </a:rPr>
              <a:t>activités</a:t>
            </a:r>
            <a:r>
              <a:rPr lang="en-CA" b="1" dirty="0" smtClean="0">
                <a:solidFill>
                  <a:schemeClr val="bg1"/>
                </a:solidFill>
              </a:rPr>
              <a:t> du Centre </a:t>
            </a:r>
            <a:r>
              <a:rPr lang="en-CA" b="1" dirty="0" err="1" smtClean="0">
                <a:solidFill>
                  <a:schemeClr val="bg1"/>
                </a:solidFill>
              </a:rPr>
              <a:t>ou</a:t>
            </a:r>
            <a:r>
              <a:rPr lang="en-CA" b="1" dirty="0" smtClean="0">
                <a:solidFill>
                  <a:schemeClr val="bg1"/>
                </a:solidFill>
              </a:rPr>
              <a:t> à des sorties avec les </a:t>
            </a:r>
            <a:r>
              <a:rPr lang="en-CA" b="1" dirty="0" err="1" smtClean="0">
                <a:solidFill>
                  <a:schemeClr val="bg1"/>
                </a:solidFill>
              </a:rPr>
              <a:t>bénévoles</a:t>
            </a:r>
            <a:endParaRPr lang="en-CA" b="1" dirty="0" smtClean="0">
              <a:solidFill>
                <a:schemeClr val="bg1"/>
              </a:solidFill>
            </a:endParaRPr>
          </a:p>
          <a:p>
            <a:pPr algn="just"/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/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89859" y="2170290"/>
            <a:ext cx="2273644" cy="423321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ZoneTexte 6"/>
          <p:cNvSpPr txBox="1"/>
          <p:nvPr>
            <p:custDataLst>
              <p:tags r:id="rId5"/>
            </p:custDataLst>
          </p:nvPr>
        </p:nvSpPr>
        <p:spPr>
          <a:xfrm>
            <a:off x="631666" y="5820188"/>
            <a:ext cx="824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err="1" smtClean="0">
                <a:solidFill>
                  <a:schemeClr val="accent2"/>
                </a:solidFill>
              </a:rPr>
              <a:t>Création</a:t>
            </a:r>
            <a:r>
              <a:rPr lang="en-CA" sz="2400" b="1" dirty="0" smtClean="0">
                <a:solidFill>
                  <a:schemeClr val="accent2"/>
                </a:solidFill>
              </a:rPr>
              <a:t> </a:t>
            </a:r>
            <a:r>
              <a:rPr lang="en-CA" sz="2400" b="1" dirty="0" err="1" smtClean="0">
                <a:solidFill>
                  <a:schemeClr val="accent2"/>
                </a:solidFill>
              </a:rPr>
              <a:t>d’une</a:t>
            </a:r>
            <a:r>
              <a:rPr lang="en-CA" sz="2400" b="1" dirty="0" smtClean="0">
                <a:solidFill>
                  <a:schemeClr val="accent2"/>
                </a:solidFill>
              </a:rPr>
              <a:t> </a:t>
            </a:r>
            <a:r>
              <a:rPr lang="en-CA" sz="2400" b="1" dirty="0" err="1" smtClean="0">
                <a:solidFill>
                  <a:schemeClr val="accent2"/>
                </a:solidFill>
              </a:rPr>
              <a:t>activité</a:t>
            </a:r>
            <a:r>
              <a:rPr lang="en-CA" sz="2400" b="1" dirty="0" smtClean="0">
                <a:solidFill>
                  <a:schemeClr val="accent2"/>
                </a:solidFill>
              </a:rPr>
              <a:t> </a:t>
            </a:r>
            <a:r>
              <a:rPr lang="en-CA" sz="2400" b="1" dirty="0" err="1" smtClean="0">
                <a:solidFill>
                  <a:schemeClr val="accent2"/>
                </a:solidFill>
              </a:rPr>
              <a:t>spécifique</a:t>
            </a:r>
            <a:r>
              <a:rPr lang="en-CA" sz="2400" b="1" dirty="0" smtClean="0">
                <a:solidFill>
                  <a:schemeClr val="accent2"/>
                </a:solidFill>
              </a:rPr>
              <a:t> : les cafés-rencontres</a:t>
            </a:r>
            <a:endParaRPr lang="fr-CA" sz="2400" b="1" dirty="0">
              <a:solidFill>
                <a:schemeClr val="accent2"/>
              </a:solidFill>
            </a:endParaRPr>
          </a:p>
        </p:txBody>
      </p:sp>
      <p:sp>
        <p:nvSpPr>
          <p:cNvPr id="8" name="Ellipse 7"/>
          <p:cNvSpPr/>
          <p:nvPr>
            <p:custDataLst>
              <p:tags r:id="rId6"/>
            </p:custDataLst>
          </p:nvPr>
        </p:nvSpPr>
        <p:spPr>
          <a:xfrm>
            <a:off x="6662058" y="365760"/>
            <a:ext cx="5316582" cy="256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>
            <p:custDataLst>
              <p:tags r:id="rId7"/>
            </p:custDataLst>
          </p:nvPr>
        </p:nvSpPr>
        <p:spPr>
          <a:xfrm>
            <a:off x="7341326" y="462868"/>
            <a:ext cx="41278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Défis :</a:t>
            </a:r>
          </a:p>
          <a:p>
            <a:pPr algn="ctr"/>
            <a:endParaRPr lang="fr-FR" sz="105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Condition physique et psychologique des bénéficiaires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Accessibilité et transport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64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96563" y="609600"/>
            <a:ext cx="9695934" cy="84849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3200" b="1" dirty="0" err="1" smtClean="0"/>
              <a:t>Lutte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contre</a:t>
            </a:r>
            <a:r>
              <a:rPr lang="en-CA" sz="3200" b="1" dirty="0" smtClean="0"/>
              <a:t> la </a:t>
            </a:r>
            <a:r>
              <a:rPr lang="en-CA" sz="3200" b="1" dirty="0" err="1" smtClean="0"/>
              <a:t>maltraitance</a:t>
            </a:r>
            <a:r>
              <a:rPr lang="en-CA" sz="3200" b="1" dirty="0" smtClean="0"/>
              <a:t> et </a:t>
            </a:r>
            <a:r>
              <a:rPr lang="en-CA" sz="3200" b="1" dirty="0" err="1" smtClean="0"/>
              <a:t>repérage</a:t>
            </a:r>
            <a:r>
              <a:rPr lang="en-CA" sz="3200" b="1" dirty="0" smtClean="0"/>
              <a:t> du </a:t>
            </a:r>
            <a:r>
              <a:rPr lang="en-CA" sz="3200" b="1" dirty="0" err="1" smtClean="0"/>
              <a:t>risque</a:t>
            </a:r>
            <a:endParaRPr lang="fr-CA" sz="3200" b="1" dirty="0"/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621829" y="1867544"/>
            <a:ext cx="4331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Des </a:t>
            </a:r>
            <a:r>
              <a:rPr lang="en-CA" dirty="0" err="1" smtClean="0"/>
              <a:t>personnes</a:t>
            </a:r>
            <a:r>
              <a:rPr lang="en-CA" dirty="0" smtClean="0"/>
              <a:t> </a:t>
            </a:r>
            <a:r>
              <a:rPr lang="en-CA" dirty="0" err="1" smtClean="0"/>
              <a:t>très</a:t>
            </a:r>
            <a:r>
              <a:rPr lang="en-CA" dirty="0" smtClean="0"/>
              <a:t> à </a:t>
            </a:r>
            <a:r>
              <a:rPr lang="en-CA" dirty="0" err="1" smtClean="0"/>
              <a:t>risque</a:t>
            </a:r>
            <a:r>
              <a:rPr lang="en-CA" dirty="0" smtClean="0"/>
              <a:t> :</a:t>
            </a:r>
          </a:p>
          <a:p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 smtClean="0"/>
              <a:t>Non-</a:t>
            </a:r>
            <a:r>
              <a:rPr lang="en-CA" dirty="0" err="1" smtClean="0"/>
              <a:t>maîtrise</a:t>
            </a:r>
            <a:r>
              <a:rPr lang="en-CA" dirty="0" smtClean="0"/>
              <a:t> de la langue</a:t>
            </a:r>
          </a:p>
          <a:p>
            <a:pPr marL="285750" indent="-285750"/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 err="1" smtClean="0"/>
              <a:t>Isolement</a:t>
            </a:r>
            <a:r>
              <a:rPr lang="en-CA" dirty="0" smtClean="0"/>
              <a:t> social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 err="1" smtClean="0"/>
              <a:t>Méconnaissance</a:t>
            </a:r>
            <a:r>
              <a:rPr lang="en-CA" dirty="0" smtClean="0"/>
              <a:t> des </a:t>
            </a:r>
            <a:r>
              <a:rPr lang="en-CA" dirty="0" err="1" smtClean="0"/>
              <a:t>ressources</a:t>
            </a:r>
            <a:endParaRPr lang="en-CA" dirty="0" smtClean="0"/>
          </a:p>
          <a:p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 smtClean="0"/>
              <a:t>Limitations physiques et </a:t>
            </a:r>
            <a:r>
              <a:rPr lang="en-CA" dirty="0" err="1" smtClean="0"/>
              <a:t>cognitives</a:t>
            </a: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 err="1" smtClean="0"/>
              <a:t>Tabous</a:t>
            </a:r>
            <a:r>
              <a:rPr lang="en-CA" dirty="0" smtClean="0"/>
              <a:t> </a:t>
            </a:r>
            <a:r>
              <a:rPr lang="en-CA" dirty="0" err="1" smtClean="0"/>
              <a:t>culturels</a:t>
            </a:r>
            <a:endParaRPr lang="en-CA" dirty="0"/>
          </a:p>
          <a:p>
            <a:endParaRPr lang="fr-CA" dirty="0"/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704007" y="5413580"/>
            <a:ext cx="9880603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r>
              <a:rPr lang="en-CA" sz="2000" dirty="0" smtClean="0"/>
              <a:t>3 situations </a:t>
            </a:r>
            <a:r>
              <a:rPr lang="en-CA" sz="2000" dirty="0" err="1" smtClean="0"/>
              <a:t>potentielles</a:t>
            </a:r>
            <a:r>
              <a:rPr lang="en-CA" sz="2000" dirty="0" smtClean="0"/>
              <a:t> </a:t>
            </a:r>
            <a:r>
              <a:rPr lang="en-CA" sz="2000" dirty="0" err="1" smtClean="0"/>
              <a:t>référées</a:t>
            </a:r>
            <a:r>
              <a:rPr lang="en-CA" sz="2000" dirty="0" smtClean="0"/>
              <a:t> </a:t>
            </a:r>
            <a:r>
              <a:rPr lang="en-CA" sz="2000" dirty="0" err="1" smtClean="0"/>
              <a:t>vers</a:t>
            </a:r>
            <a:r>
              <a:rPr lang="en-CA" sz="2000" dirty="0" smtClean="0"/>
              <a:t> </a:t>
            </a:r>
            <a:r>
              <a:rPr lang="en-CA" sz="2000" dirty="0" err="1" smtClean="0"/>
              <a:t>nos</a:t>
            </a:r>
            <a:r>
              <a:rPr lang="en-CA" sz="2000" dirty="0" smtClean="0"/>
              <a:t> </a:t>
            </a:r>
            <a:r>
              <a:rPr lang="en-CA" sz="2000" dirty="0" err="1" smtClean="0"/>
              <a:t>partenaires</a:t>
            </a:r>
            <a:r>
              <a:rPr lang="en-CA" sz="2000" dirty="0" smtClean="0"/>
              <a:t> (DIRA Laval et CISSSL)</a:t>
            </a:r>
          </a:p>
          <a:p>
            <a:endParaRPr lang="fr-CA" dirty="0"/>
          </a:p>
        </p:txBody>
      </p:sp>
      <p:sp>
        <p:nvSpPr>
          <p:cNvPr id="7" name="Ellipse 6"/>
          <p:cNvSpPr/>
          <p:nvPr>
            <p:custDataLst>
              <p:tags r:id="rId4"/>
            </p:custDataLst>
          </p:nvPr>
        </p:nvSpPr>
        <p:spPr>
          <a:xfrm>
            <a:off x="5891349" y="1711234"/>
            <a:ext cx="5185954" cy="2612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6276703" y="2006044"/>
            <a:ext cx="4415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Défi :</a:t>
            </a:r>
          </a:p>
          <a:p>
            <a:pPr algn="ctr"/>
            <a:endParaRPr lang="fr-FR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Nécessité de ressources en intervention psychosociale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67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96562" y="609600"/>
            <a:ext cx="10976683" cy="84849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3200" b="1" dirty="0" err="1" smtClean="0"/>
              <a:t>Lutte</a:t>
            </a:r>
            <a:r>
              <a:rPr lang="en-CA" sz="3200" b="1" dirty="0" smtClean="0"/>
              <a:t> </a:t>
            </a:r>
            <a:r>
              <a:rPr lang="en-CA" sz="3200" b="1" dirty="0" err="1" smtClean="0"/>
              <a:t>contre</a:t>
            </a:r>
            <a:r>
              <a:rPr lang="en-CA" sz="3200" b="1" dirty="0" smtClean="0"/>
              <a:t> la </a:t>
            </a:r>
            <a:r>
              <a:rPr lang="en-CA" sz="3200" b="1" dirty="0" err="1" smtClean="0"/>
              <a:t>maltraitance</a:t>
            </a:r>
            <a:r>
              <a:rPr lang="en-CA" sz="3200" b="1" dirty="0" smtClean="0"/>
              <a:t> et </a:t>
            </a:r>
            <a:r>
              <a:rPr lang="en-CA" sz="3200" b="1" dirty="0" err="1" smtClean="0"/>
              <a:t>repérage</a:t>
            </a:r>
            <a:r>
              <a:rPr lang="en-CA" sz="3200" b="1" dirty="0" smtClean="0"/>
              <a:t> du </a:t>
            </a:r>
            <a:r>
              <a:rPr lang="en-CA" sz="3200" b="1" dirty="0" err="1" smtClean="0"/>
              <a:t>risque</a:t>
            </a:r>
            <a:endParaRPr lang="fr-CA" sz="3200" b="1" dirty="0"/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1755515" y="2231825"/>
            <a:ext cx="6400800" cy="221599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CA" sz="2000" b="1" u="sng" dirty="0" smtClean="0">
                <a:solidFill>
                  <a:schemeClr val="bg1"/>
                </a:solidFill>
              </a:rPr>
              <a:t>Formation des </a:t>
            </a:r>
            <a:r>
              <a:rPr lang="en-CA" sz="2000" b="1" u="sng" dirty="0" err="1" smtClean="0">
                <a:solidFill>
                  <a:schemeClr val="bg1"/>
                </a:solidFill>
              </a:rPr>
              <a:t>bénévoles</a:t>
            </a:r>
            <a:r>
              <a:rPr lang="en-CA" sz="2000" b="1" u="sng" dirty="0" smtClean="0">
                <a:solidFill>
                  <a:schemeClr val="bg1"/>
                </a:solidFill>
              </a:rPr>
              <a:t>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repérage</a:t>
            </a:r>
            <a:r>
              <a:rPr lang="en-CA" sz="2000" dirty="0" smtClean="0">
                <a:solidFill>
                  <a:schemeClr val="bg1"/>
                </a:solidFill>
              </a:rPr>
              <a:t> des situations de </a:t>
            </a:r>
            <a:r>
              <a:rPr lang="en-CA" sz="2000" dirty="0" err="1" smtClean="0">
                <a:solidFill>
                  <a:schemeClr val="bg1"/>
                </a:solidFill>
              </a:rPr>
              <a:t>maltraitance</a:t>
            </a:r>
            <a:endParaRPr lang="en-CA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repérage</a:t>
            </a:r>
            <a:r>
              <a:rPr lang="en-CA" sz="2000" dirty="0" smtClean="0">
                <a:solidFill>
                  <a:schemeClr val="bg1"/>
                </a:solidFill>
              </a:rPr>
              <a:t> du </a:t>
            </a:r>
            <a:r>
              <a:rPr lang="en-CA" sz="2000" dirty="0" err="1" smtClean="0">
                <a:solidFill>
                  <a:schemeClr val="bg1"/>
                </a:solidFill>
              </a:rPr>
              <a:t>risque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ergonomique</a:t>
            </a:r>
            <a:r>
              <a:rPr lang="en-CA" sz="2000" dirty="0" smtClean="0">
                <a:solidFill>
                  <a:schemeClr val="bg1"/>
                </a:solidFill>
              </a:rPr>
              <a:t> à domicile et </a:t>
            </a:r>
            <a:r>
              <a:rPr lang="en-CA" sz="2000" dirty="0" err="1" smtClean="0">
                <a:solidFill>
                  <a:schemeClr val="bg1"/>
                </a:solidFill>
              </a:rPr>
              <a:t>gestes</a:t>
            </a:r>
            <a:r>
              <a:rPr lang="en-CA" sz="2000" dirty="0" smtClean="0">
                <a:solidFill>
                  <a:schemeClr val="bg1"/>
                </a:solidFill>
              </a:rPr>
              <a:t> de premiers </a:t>
            </a:r>
            <a:r>
              <a:rPr lang="en-CA" sz="2000" dirty="0" err="1" smtClean="0">
                <a:solidFill>
                  <a:schemeClr val="bg1"/>
                </a:solidFill>
              </a:rPr>
              <a:t>secours</a:t>
            </a:r>
            <a:endParaRPr lang="en-CA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1491050" y="1359244"/>
            <a:ext cx="6211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>
                <a:solidFill>
                  <a:schemeClr val="accent2"/>
                </a:solidFill>
              </a:rPr>
              <a:t>OUTILS</a:t>
            </a:r>
            <a:endParaRPr lang="fr-CA" sz="4400" b="1" dirty="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707366" y="4769708"/>
            <a:ext cx="6541931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000" dirty="0" smtClean="0"/>
              <a:t>Utilisation du questionnaire </a:t>
            </a:r>
            <a:r>
              <a:rPr lang="en-CA" sz="2000" dirty="0" err="1" smtClean="0"/>
              <a:t>Prisma</a:t>
            </a:r>
            <a:r>
              <a:rPr lang="en-CA" sz="2000" dirty="0" smtClean="0"/>
              <a:t> 7</a:t>
            </a:r>
          </a:p>
          <a:p>
            <a:endParaRPr lang="en-CA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000" dirty="0" err="1" smtClean="0"/>
              <a:t>Référencement</a:t>
            </a:r>
            <a:r>
              <a:rPr lang="en-CA" sz="2000" dirty="0" smtClean="0"/>
              <a:t> </a:t>
            </a:r>
            <a:r>
              <a:rPr lang="en-CA" sz="2000" dirty="0" err="1" smtClean="0"/>
              <a:t>vers</a:t>
            </a:r>
            <a:r>
              <a:rPr lang="en-CA" sz="2000" dirty="0" smtClean="0"/>
              <a:t> le CISSS </a:t>
            </a:r>
          </a:p>
          <a:p>
            <a:endParaRPr lang="fr-CA" dirty="0"/>
          </a:p>
        </p:txBody>
      </p:sp>
      <p:sp>
        <p:nvSpPr>
          <p:cNvPr id="6" name="Flèche droite 5"/>
          <p:cNvSpPr/>
          <p:nvPr>
            <p:custDataLst>
              <p:tags r:id="rId5"/>
            </p:custDataLst>
          </p:nvPr>
        </p:nvSpPr>
        <p:spPr>
          <a:xfrm>
            <a:off x="296563" y="2372497"/>
            <a:ext cx="1079156" cy="736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 droite 6"/>
          <p:cNvSpPr/>
          <p:nvPr>
            <p:custDataLst>
              <p:tags r:id="rId6"/>
            </p:custDataLst>
          </p:nvPr>
        </p:nvSpPr>
        <p:spPr>
          <a:xfrm rot="10800000">
            <a:off x="7616737" y="5186292"/>
            <a:ext cx="1079156" cy="736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710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err="1" smtClean="0"/>
              <a:t>Développement</a:t>
            </a:r>
            <a:r>
              <a:rPr lang="en-CA" sz="3200" dirty="0" smtClean="0"/>
              <a:t> 2019-2022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48697"/>
            <a:ext cx="8596668" cy="1917141"/>
          </a:xfrm>
        </p:spPr>
        <p:txBody>
          <a:bodyPr>
            <a:normAutofit/>
          </a:bodyPr>
          <a:lstStyle/>
          <a:p>
            <a:r>
              <a:rPr lang="en-CA" dirty="0" smtClean="0"/>
              <a:t>Signature </a:t>
            </a:r>
            <a:r>
              <a:rPr lang="en-CA" dirty="0" err="1" smtClean="0"/>
              <a:t>d’une</a:t>
            </a:r>
            <a:r>
              <a:rPr lang="en-CA" dirty="0" smtClean="0"/>
              <a:t> entente </a:t>
            </a:r>
            <a:r>
              <a:rPr lang="en-CA" dirty="0" err="1" smtClean="0"/>
              <a:t>triennale</a:t>
            </a:r>
            <a:r>
              <a:rPr lang="en-CA" dirty="0" smtClean="0"/>
              <a:t> avec le </a:t>
            </a:r>
            <a:r>
              <a:rPr lang="en-CA" dirty="0" err="1" smtClean="0"/>
              <a:t>Ministère</a:t>
            </a:r>
            <a:r>
              <a:rPr lang="en-CA" dirty="0" smtClean="0"/>
              <a:t> de </a:t>
            </a:r>
            <a:r>
              <a:rPr lang="en-CA" dirty="0" err="1" smtClean="0"/>
              <a:t>l’immigration</a:t>
            </a:r>
            <a:r>
              <a:rPr lang="en-CA" dirty="0" smtClean="0"/>
              <a:t>, de la francisation et de </a:t>
            </a:r>
            <a:r>
              <a:rPr lang="en-CA" dirty="0" err="1" smtClean="0"/>
              <a:t>l’intégration</a:t>
            </a:r>
            <a:r>
              <a:rPr lang="en-CA" dirty="0" smtClean="0"/>
              <a:t>, </a:t>
            </a:r>
            <a:r>
              <a:rPr lang="en-CA" dirty="0" err="1" smtClean="0"/>
              <a:t>en</a:t>
            </a:r>
            <a:r>
              <a:rPr lang="en-CA" dirty="0" smtClean="0"/>
              <a:t> </a:t>
            </a:r>
            <a:r>
              <a:rPr lang="en-CA" dirty="0" err="1" smtClean="0"/>
              <a:t>octobre</a:t>
            </a:r>
            <a:r>
              <a:rPr lang="en-CA" dirty="0" smtClean="0"/>
              <a:t> 2019.</a:t>
            </a:r>
          </a:p>
          <a:p>
            <a:r>
              <a:rPr lang="en-CA" dirty="0" smtClean="0"/>
              <a:t>Le </a:t>
            </a:r>
            <a:r>
              <a:rPr lang="en-CA" dirty="0" err="1" smtClean="0"/>
              <a:t>projet</a:t>
            </a:r>
            <a:r>
              <a:rPr lang="en-CA" dirty="0" smtClean="0"/>
              <a:t> </a:t>
            </a:r>
            <a:r>
              <a:rPr lang="en-CA" dirty="0" err="1" smtClean="0"/>
              <a:t>Ampérâge</a:t>
            </a:r>
            <a:r>
              <a:rPr lang="en-CA" dirty="0" smtClean="0"/>
              <a:t> Laval </a:t>
            </a:r>
            <a:r>
              <a:rPr lang="en-CA" dirty="0" err="1" smtClean="0"/>
              <a:t>s’étend</a:t>
            </a:r>
            <a:r>
              <a:rPr lang="en-CA" dirty="0" smtClean="0"/>
              <a:t> à </a:t>
            </a:r>
            <a:r>
              <a:rPr lang="en-CA" dirty="0" err="1" smtClean="0"/>
              <a:t>l’ensemble</a:t>
            </a:r>
            <a:r>
              <a:rPr lang="en-CA" dirty="0" smtClean="0"/>
              <a:t> de la </a:t>
            </a:r>
            <a:r>
              <a:rPr lang="en-CA" dirty="0" err="1" smtClean="0"/>
              <a:t>région</a:t>
            </a:r>
            <a:r>
              <a:rPr lang="en-CA" dirty="0" smtClean="0"/>
              <a:t>.</a:t>
            </a:r>
            <a:endParaRPr lang="fr-CA" dirty="0" smtClean="0"/>
          </a:p>
          <a:p>
            <a:r>
              <a:rPr lang="en-CA" dirty="0" err="1" smtClean="0"/>
              <a:t>Déploiement</a:t>
            </a:r>
            <a:r>
              <a:rPr lang="en-CA" dirty="0" smtClean="0"/>
              <a:t> sur la rive </a:t>
            </a:r>
            <a:r>
              <a:rPr lang="en-CA" dirty="0" err="1" smtClean="0"/>
              <a:t>sud</a:t>
            </a:r>
            <a:r>
              <a:rPr lang="en-CA" dirty="0" smtClean="0"/>
              <a:t> : </a:t>
            </a:r>
            <a:r>
              <a:rPr lang="en-CA" dirty="0" err="1" smtClean="0"/>
              <a:t>Ampérâge</a:t>
            </a:r>
            <a:r>
              <a:rPr lang="en-CA" dirty="0" smtClean="0"/>
              <a:t> Brossard, </a:t>
            </a:r>
            <a:r>
              <a:rPr lang="en-CA" dirty="0" err="1" smtClean="0"/>
              <a:t>porté</a:t>
            </a:r>
            <a:r>
              <a:rPr lang="en-CA" dirty="0" smtClean="0"/>
              <a:t> par la </a:t>
            </a:r>
            <a:r>
              <a:rPr lang="en-CA" dirty="0" err="1" smtClean="0"/>
              <a:t>Maison</a:t>
            </a:r>
            <a:r>
              <a:rPr lang="en-CA" dirty="0" smtClean="0"/>
              <a:t> </a:t>
            </a:r>
            <a:r>
              <a:rPr lang="en-CA" dirty="0" err="1" smtClean="0"/>
              <a:t>Internationale</a:t>
            </a:r>
            <a:r>
              <a:rPr lang="en-CA" dirty="0" smtClean="0"/>
              <a:t> Rive </a:t>
            </a:r>
            <a:r>
              <a:rPr lang="en-CA" dirty="0" err="1" smtClean="0"/>
              <a:t>Sud</a:t>
            </a:r>
            <a:r>
              <a:rPr lang="en-CA" dirty="0" smtClean="0"/>
              <a:t>.</a:t>
            </a:r>
          </a:p>
        </p:txBody>
      </p:sp>
      <p:sp>
        <p:nvSpPr>
          <p:cNvPr id="4" name="Ellipse 3"/>
          <p:cNvSpPr/>
          <p:nvPr/>
        </p:nvSpPr>
        <p:spPr>
          <a:xfrm>
            <a:off x="5198075" y="4079625"/>
            <a:ext cx="3492844" cy="172170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885566" y="4079625"/>
            <a:ext cx="3492844" cy="172170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30642" y="4678869"/>
            <a:ext cx="29491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err="1" smtClean="0">
                <a:solidFill>
                  <a:prstClr val="white"/>
                </a:solidFill>
              </a:rPr>
              <a:t>Ampérâge</a:t>
            </a:r>
            <a:r>
              <a:rPr lang="en-CA" sz="2800" dirty="0" smtClean="0">
                <a:solidFill>
                  <a:prstClr val="white"/>
                </a:solidFill>
              </a:rPr>
              <a:t> Laval</a:t>
            </a:r>
          </a:p>
          <a:p>
            <a:pPr algn="ctr"/>
            <a:r>
              <a:rPr lang="en-CA" dirty="0" smtClean="0">
                <a:solidFill>
                  <a:prstClr val="white"/>
                </a:solidFill>
              </a:rPr>
              <a:t>Centre SCAMA</a:t>
            </a:r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03107" y="4678869"/>
            <a:ext cx="32878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err="1" smtClean="0">
                <a:solidFill>
                  <a:prstClr val="white"/>
                </a:solidFill>
              </a:rPr>
              <a:t>Ampérâge</a:t>
            </a:r>
            <a:r>
              <a:rPr lang="en-CA" sz="2800" dirty="0" smtClean="0">
                <a:solidFill>
                  <a:prstClr val="white"/>
                </a:solidFill>
              </a:rPr>
              <a:t> Brossard</a:t>
            </a:r>
          </a:p>
          <a:p>
            <a:pPr algn="ctr"/>
            <a:r>
              <a:rPr lang="en-CA" dirty="0" smtClean="0">
                <a:solidFill>
                  <a:prstClr val="white"/>
                </a:solidFill>
              </a:rPr>
              <a:t>MIRS</a:t>
            </a:r>
            <a:endParaRPr lang="fr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97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1120344" y="381569"/>
            <a:ext cx="7224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CA" sz="5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MERCI!</a:t>
            </a:r>
            <a:endParaRPr lang="fr-CA" sz="5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>
            <p:custDataLst>
              <p:tags r:id="rId2"/>
            </p:custDataLst>
          </p:nvPr>
        </p:nvSpPr>
        <p:spPr>
          <a:xfrm>
            <a:off x="431074" y="5934670"/>
            <a:ext cx="4950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2"/>
                </a:solidFill>
              </a:rPr>
              <a:t>Malorie Sarr-</a:t>
            </a:r>
            <a:r>
              <a:rPr lang="en-CA" dirty="0" err="1" smtClean="0">
                <a:solidFill>
                  <a:schemeClr val="accent2"/>
                </a:solidFill>
              </a:rPr>
              <a:t>Guichaoua</a:t>
            </a:r>
            <a:r>
              <a:rPr lang="en-CA" dirty="0" smtClean="0">
                <a:solidFill>
                  <a:schemeClr val="accent2"/>
                </a:solidFill>
              </a:rPr>
              <a:t> – </a:t>
            </a:r>
            <a:r>
              <a:rPr lang="en-CA" dirty="0" err="1" smtClean="0">
                <a:solidFill>
                  <a:schemeClr val="accent2"/>
                </a:solidFill>
              </a:rPr>
              <a:t>Directrice</a:t>
            </a:r>
            <a:r>
              <a:rPr lang="en-CA" dirty="0" smtClean="0">
                <a:solidFill>
                  <a:schemeClr val="accent2"/>
                </a:solidFill>
              </a:rPr>
              <a:t> </a:t>
            </a:r>
            <a:r>
              <a:rPr lang="en-CA" dirty="0" err="1" smtClean="0">
                <a:solidFill>
                  <a:schemeClr val="accent2"/>
                </a:solidFill>
              </a:rPr>
              <a:t>générale</a:t>
            </a:r>
            <a:endParaRPr lang="en-CA" dirty="0" smtClean="0">
              <a:solidFill>
                <a:schemeClr val="accent2"/>
              </a:solidFill>
            </a:endParaRPr>
          </a:p>
          <a:p>
            <a:r>
              <a:rPr lang="en-CA" dirty="0" smtClean="0">
                <a:solidFill>
                  <a:schemeClr val="accent2"/>
                </a:solidFill>
                <a:hlinkClick r:id="rId7"/>
              </a:rPr>
              <a:t>m.sarr@centrescama.org</a:t>
            </a:r>
            <a:endParaRPr lang="en-CA" dirty="0" smtClean="0">
              <a:solidFill>
                <a:schemeClr val="accent2"/>
              </a:solidFill>
            </a:endParaRPr>
          </a:p>
          <a:p>
            <a:r>
              <a:rPr lang="en-CA" dirty="0" smtClean="0">
                <a:solidFill>
                  <a:schemeClr val="accent2"/>
                </a:solidFill>
              </a:rPr>
              <a:t>(450) 681-4240 #223</a:t>
            </a:r>
            <a:endParaRPr lang="fr-CA" dirty="0">
              <a:solidFill>
                <a:schemeClr val="accent2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-440" r="-827" b="14646"/>
          <a:stretch/>
        </p:blipFill>
        <p:spPr>
          <a:xfrm>
            <a:off x="1058375" y="1990179"/>
            <a:ext cx="5237922" cy="3353736"/>
          </a:xfrm>
          <a:prstGeom prst="rect">
            <a:avLst/>
          </a:prstGeom>
        </p:spPr>
      </p:pic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6165669" y="2011680"/>
            <a:ext cx="5251974" cy="23391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200" i="1" dirty="0" smtClean="0"/>
              <a:t>Merci à tous nos partenaires et notamment au Ministère de l’immigration de la francisation et de l’intégration pour son soutien financier au projet.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Image 6" descr="quebec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154374" y="3760605"/>
            <a:ext cx="5263269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2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89171" y="1262995"/>
            <a:ext cx="7257722" cy="1214104"/>
          </a:xfrm>
        </p:spPr>
        <p:txBody>
          <a:bodyPr>
            <a:noAutofit/>
          </a:bodyPr>
          <a:lstStyle/>
          <a:p>
            <a:pPr algn="ctr"/>
            <a:r>
              <a:rPr lang="en-CA" sz="2400" b="1" dirty="0" smtClean="0"/>
              <a:t>Notre mission : le </a:t>
            </a:r>
            <a:r>
              <a:rPr lang="en-CA" sz="2400" b="1" dirty="0" err="1" smtClean="0"/>
              <a:t>maintien</a:t>
            </a:r>
            <a:r>
              <a:rPr lang="en-CA" sz="2400" b="1" dirty="0" smtClean="0"/>
              <a:t> à domicile des </a:t>
            </a:r>
            <a:r>
              <a:rPr lang="en-CA" sz="2400" b="1" dirty="0" err="1" smtClean="0"/>
              <a:t>personnes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aînées</a:t>
            </a:r>
            <a:r>
              <a:rPr lang="en-CA" sz="2400" b="1" dirty="0" smtClean="0"/>
              <a:t> de plus de 50 </a:t>
            </a:r>
            <a:r>
              <a:rPr lang="en-CA" sz="2400" b="1" dirty="0" err="1" smtClean="0"/>
              <a:t>ans</a:t>
            </a:r>
            <a:r>
              <a:rPr lang="en-CA" sz="2400" b="1" dirty="0" smtClean="0"/>
              <a:t>, </a:t>
            </a:r>
            <a:r>
              <a:rPr lang="en-CA" sz="2400" b="1" dirty="0" err="1" smtClean="0"/>
              <a:t>en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perte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d’autonomie</a:t>
            </a:r>
            <a:r>
              <a:rPr lang="en-CA" sz="2400" b="1" dirty="0" smtClean="0"/>
              <a:t>.</a:t>
            </a:r>
            <a:endParaRPr lang="fr-CA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309175" y="3732470"/>
            <a:ext cx="3766478" cy="3035584"/>
          </a:xfrm>
        </p:spPr>
        <p:txBody>
          <a:bodyPr/>
          <a:lstStyle/>
          <a:p>
            <a:r>
              <a:rPr lang="en-CA" sz="2000" dirty="0" err="1" smtClean="0"/>
              <a:t>Popote</a:t>
            </a:r>
            <a:r>
              <a:rPr lang="en-CA" sz="2000" dirty="0" smtClean="0"/>
              <a:t> </a:t>
            </a:r>
            <a:r>
              <a:rPr lang="en-CA" sz="2000" dirty="0" err="1" smtClean="0"/>
              <a:t>roulante</a:t>
            </a:r>
            <a:endParaRPr lang="en-CA" sz="2000" dirty="0" smtClean="0"/>
          </a:p>
          <a:p>
            <a:r>
              <a:rPr lang="en-CA" sz="2000" dirty="0" err="1" smtClean="0"/>
              <a:t>Dîners</a:t>
            </a:r>
            <a:r>
              <a:rPr lang="en-CA" sz="2000" dirty="0" smtClean="0"/>
              <a:t> </a:t>
            </a:r>
            <a:r>
              <a:rPr lang="en-CA" sz="2000" dirty="0" err="1" smtClean="0"/>
              <a:t>communautaires</a:t>
            </a:r>
            <a:endParaRPr lang="en-CA" sz="2000" dirty="0" smtClean="0"/>
          </a:p>
          <a:p>
            <a:r>
              <a:rPr lang="en-CA" sz="2000" dirty="0" smtClean="0"/>
              <a:t>Transport et </a:t>
            </a:r>
            <a:r>
              <a:rPr lang="en-CA" sz="2000" dirty="0" err="1" smtClean="0"/>
              <a:t>accompagnement</a:t>
            </a:r>
            <a:r>
              <a:rPr lang="en-CA" sz="2000" dirty="0" smtClean="0"/>
              <a:t> </a:t>
            </a:r>
            <a:r>
              <a:rPr lang="en-CA" sz="2000" dirty="0" err="1" smtClean="0"/>
              <a:t>médical</a:t>
            </a:r>
            <a:endParaRPr lang="en-CA" sz="2000" dirty="0" smtClean="0"/>
          </a:p>
          <a:p>
            <a:r>
              <a:rPr lang="en-CA" sz="2000" dirty="0" smtClean="0"/>
              <a:t>Appels de </a:t>
            </a:r>
            <a:r>
              <a:rPr lang="en-CA" sz="2000" dirty="0" err="1" smtClean="0"/>
              <a:t>sécurité</a:t>
            </a:r>
            <a:endParaRPr lang="en-CA" sz="2000" dirty="0" smtClean="0"/>
          </a:p>
          <a:p>
            <a:r>
              <a:rPr lang="en-CA" sz="2000" dirty="0" smtClean="0"/>
              <a:t>Centre de jour</a:t>
            </a:r>
          </a:p>
          <a:p>
            <a:pPr marL="0" indent="0">
              <a:buNone/>
            </a:pPr>
            <a:endParaRPr lang="en-CA" dirty="0" smtClean="0"/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8" y="2662965"/>
            <a:ext cx="5811331" cy="3497219"/>
          </a:xfrm>
          <a:prstGeom prst="rect">
            <a:avLst/>
          </a:prstGeom>
        </p:spPr>
      </p:pic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356581" y="342851"/>
            <a:ext cx="6698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solidFill>
                  <a:schemeClr val="accent1"/>
                </a:solidFill>
              </a:rPr>
              <a:t>Centre SCAMA 1980-2019</a:t>
            </a:r>
            <a:endParaRPr lang="fr-CA" sz="4000" b="1" dirty="0">
              <a:solidFill>
                <a:schemeClr val="accent1"/>
              </a:solidFill>
            </a:endParaRPr>
          </a:p>
        </p:txBody>
      </p:sp>
      <p:sp>
        <p:nvSpPr>
          <p:cNvPr id="8" name="Ellipse 7"/>
          <p:cNvSpPr/>
          <p:nvPr>
            <p:custDataLst>
              <p:tags r:id="rId5"/>
            </p:custDataLst>
          </p:nvPr>
        </p:nvSpPr>
        <p:spPr>
          <a:xfrm>
            <a:off x="7054952" y="420130"/>
            <a:ext cx="3959038" cy="27044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/>
          <p:cNvSpPr txBox="1"/>
          <p:nvPr>
            <p:custDataLst>
              <p:tags r:id="rId6"/>
            </p:custDataLst>
          </p:nvPr>
        </p:nvSpPr>
        <p:spPr>
          <a:xfrm>
            <a:off x="7706003" y="987535"/>
            <a:ext cx="2656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err="1" smtClean="0">
                <a:solidFill>
                  <a:schemeClr val="bg1"/>
                </a:solidFill>
              </a:rPr>
              <a:t>Solidarité</a:t>
            </a:r>
            <a:r>
              <a:rPr lang="en-CA" sz="3200" b="1" dirty="0" smtClean="0">
                <a:solidFill>
                  <a:schemeClr val="bg1"/>
                </a:solidFill>
              </a:rPr>
              <a:t>, </a:t>
            </a:r>
            <a:r>
              <a:rPr lang="en-CA" sz="3200" b="1" dirty="0" err="1">
                <a:solidFill>
                  <a:schemeClr val="bg1"/>
                </a:solidFill>
              </a:rPr>
              <a:t>d</a:t>
            </a:r>
            <a:r>
              <a:rPr lang="en-CA" sz="3200" b="1" dirty="0" err="1" smtClean="0">
                <a:solidFill>
                  <a:schemeClr val="bg1"/>
                </a:solidFill>
              </a:rPr>
              <a:t>iversité</a:t>
            </a:r>
            <a:endParaRPr lang="en-CA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CA" sz="3200" b="1" dirty="0" smtClean="0">
                <a:solidFill>
                  <a:schemeClr val="bg1"/>
                </a:solidFill>
              </a:rPr>
              <a:t>et inclusion</a:t>
            </a:r>
            <a:endParaRPr lang="fr-C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8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312827" y="454615"/>
            <a:ext cx="9177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solidFill>
                  <a:schemeClr val="accent1"/>
                </a:solidFill>
              </a:rPr>
              <a:t>Le Centre SCAMA </a:t>
            </a:r>
            <a:r>
              <a:rPr lang="en-CA" sz="4000" b="1" dirty="0" err="1" smtClean="0">
                <a:solidFill>
                  <a:schemeClr val="accent1"/>
                </a:solidFill>
              </a:rPr>
              <a:t>en</a:t>
            </a:r>
            <a:r>
              <a:rPr lang="en-CA" sz="4000" b="1" dirty="0" smtClean="0">
                <a:solidFill>
                  <a:schemeClr val="accent1"/>
                </a:solidFill>
              </a:rPr>
              <a:t> </a:t>
            </a:r>
            <a:r>
              <a:rPr lang="en-CA" sz="4000" b="1" dirty="0" err="1" smtClean="0">
                <a:solidFill>
                  <a:schemeClr val="accent1"/>
                </a:solidFill>
              </a:rPr>
              <a:t>chiffres</a:t>
            </a:r>
            <a:r>
              <a:rPr lang="en-CA" sz="4000" b="1" dirty="0" smtClean="0">
                <a:solidFill>
                  <a:schemeClr val="accent1"/>
                </a:solidFill>
              </a:rPr>
              <a:t>  (2019)</a:t>
            </a:r>
            <a:endParaRPr lang="fr-CA" sz="4000" b="1" dirty="0">
              <a:solidFill>
                <a:schemeClr val="accent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7" y="1424478"/>
            <a:ext cx="3534244" cy="2743908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402618" y="1424478"/>
            <a:ext cx="589732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45 133 </a:t>
            </a:r>
            <a:r>
              <a:rPr lang="en-C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repas</a:t>
            </a: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produits</a:t>
            </a: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C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dont</a:t>
            </a: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30 413 </a:t>
            </a:r>
            <a:r>
              <a:rPr lang="en-C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popotes</a:t>
            </a: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roulantes</a:t>
            </a: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544 </a:t>
            </a:r>
            <a:r>
              <a:rPr lang="en-C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accompagnements</a:t>
            </a: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médicaux</a:t>
            </a:r>
            <a:endParaRPr lang="en-C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2186 </a:t>
            </a:r>
            <a:r>
              <a:rPr lang="en-C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appels</a:t>
            </a: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C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sécurité</a:t>
            </a:r>
            <a:endParaRPr lang="en-C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149 participations aux </a:t>
            </a:r>
            <a:r>
              <a:rPr lang="en-C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activités</a:t>
            </a:r>
            <a:endParaRPr lang="en-C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CA" dirty="0" smtClean="0"/>
              <a:t> </a:t>
            </a:r>
          </a:p>
          <a:p>
            <a:endParaRPr lang="fr-CA" dirty="0"/>
          </a:p>
        </p:txBody>
      </p: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492094" y="4683715"/>
            <a:ext cx="362270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chemeClr val="accent2"/>
                </a:solidFill>
              </a:rPr>
              <a:t>631 </a:t>
            </a:r>
            <a:r>
              <a:rPr lang="en-CA" sz="2800" b="1" dirty="0" err="1" smtClean="0">
                <a:solidFill>
                  <a:schemeClr val="accent2"/>
                </a:solidFill>
              </a:rPr>
              <a:t>membres</a:t>
            </a:r>
            <a:endParaRPr lang="en-CA" sz="2800" b="1" dirty="0" smtClean="0">
              <a:solidFill>
                <a:schemeClr val="accent2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CA" sz="2800" b="1" dirty="0" smtClean="0">
              <a:solidFill>
                <a:schemeClr val="accent2"/>
              </a:solidFill>
            </a:endParaRPr>
          </a:p>
          <a:p>
            <a:pPr algn="ctr"/>
            <a:r>
              <a:rPr lang="en-CA" sz="2800" b="1" dirty="0" smtClean="0">
                <a:solidFill>
                  <a:schemeClr val="accent2"/>
                </a:solidFill>
              </a:rPr>
              <a:t>135 </a:t>
            </a:r>
            <a:r>
              <a:rPr lang="en-CA" sz="2800" b="1" dirty="0" err="1" smtClean="0">
                <a:solidFill>
                  <a:schemeClr val="accent2"/>
                </a:solidFill>
              </a:rPr>
              <a:t>bénévoles</a:t>
            </a:r>
            <a:endParaRPr lang="en-CA" sz="2800" b="1" dirty="0">
              <a:solidFill>
                <a:schemeClr val="accent2"/>
              </a:solidFill>
            </a:endParaRPr>
          </a:p>
          <a:p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19" y="4044778"/>
            <a:ext cx="3972558" cy="26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6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0771" y="441194"/>
            <a:ext cx="8596668" cy="1320800"/>
          </a:xfrm>
        </p:spPr>
        <p:txBody>
          <a:bodyPr/>
          <a:lstStyle/>
          <a:p>
            <a:r>
              <a:rPr lang="en-CA" b="1" dirty="0" smtClean="0"/>
              <a:t>AMPERÂGE – </a:t>
            </a:r>
            <a:r>
              <a:rPr lang="en-CA" b="1" dirty="0" err="1" smtClean="0"/>
              <a:t>Projet</a:t>
            </a:r>
            <a:r>
              <a:rPr lang="en-CA" b="1" dirty="0" smtClean="0"/>
              <a:t> </a:t>
            </a:r>
            <a:r>
              <a:rPr lang="en-CA" b="1" dirty="0" err="1" smtClean="0"/>
              <a:t>pilote</a:t>
            </a:r>
            <a:r>
              <a:rPr lang="en-CA" b="1" dirty="0" smtClean="0"/>
              <a:t> 2018-2019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716523" y="2565536"/>
            <a:ext cx="4504266" cy="3416810"/>
          </a:xfrm>
        </p:spPr>
        <p:txBody>
          <a:bodyPr>
            <a:normAutofit/>
          </a:bodyPr>
          <a:lstStyle/>
          <a:p>
            <a:r>
              <a:rPr lang="fr-FR" dirty="0" smtClean="0"/>
              <a:t>Mesure 27 </a:t>
            </a:r>
            <a:r>
              <a:rPr lang="fr-FR" dirty="0"/>
              <a:t>du Plan d’action gouvernemental pour contrer la maltraitance envers les personnes aînées </a:t>
            </a:r>
            <a:r>
              <a:rPr lang="fr-FR" dirty="0" smtClean="0"/>
              <a:t>2017-2022</a:t>
            </a:r>
            <a:r>
              <a:rPr lang="fr-FR" dirty="0"/>
              <a:t> : </a:t>
            </a:r>
            <a:endParaRPr lang="fr-FR" dirty="0" smtClean="0"/>
          </a:p>
          <a:p>
            <a:pPr>
              <a:buNone/>
            </a:pPr>
            <a:r>
              <a:rPr lang="fr-FR" i="1" dirty="0" smtClean="0">
                <a:solidFill>
                  <a:schemeClr val="accent2"/>
                </a:solidFill>
              </a:rPr>
              <a:t>	Faciliter </a:t>
            </a:r>
            <a:r>
              <a:rPr lang="fr-FR" i="1" dirty="0">
                <a:solidFill>
                  <a:schemeClr val="accent2"/>
                </a:solidFill>
              </a:rPr>
              <a:t>la mise en place de </a:t>
            </a:r>
            <a:r>
              <a:rPr lang="fr-FR" i="1" dirty="0" smtClean="0">
                <a:solidFill>
                  <a:schemeClr val="accent2"/>
                </a:solidFill>
              </a:rPr>
              <a:t>« visites </a:t>
            </a:r>
            <a:r>
              <a:rPr lang="fr-FR" i="1" dirty="0">
                <a:solidFill>
                  <a:schemeClr val="accent2"/>
                </a:solidFill>
              </a:rPr>
              <a:t>de </a:t>
            </a:r>
            <a:r>
              <a:rPr lang="fr-FR" i="1" dirty="0" smtClean="0">
                <a:solidFill>
                  <a:schemeClr val="accent2"/>
                </a:solidFill>
              </a:rPr>
              <a:t>l’amitié » </a:t>
            </a:r>
            <a:r>
              <a:rPr lang="fr-FR" i="1" dirty="0">
                <a:solidFill>
                  <a:schemeClr val="accent2"/>
                </a:solidFill>
              </a:rPr>
              <a:t>auxquelles les organismes communautaires participent afin de briser l’isolement et de contrer les situations de maltraitance envers les personnes aînées des minorités </a:t>
            </a:r>
            <a:r>
              <a:rPr lang="fr-FR" i="1" dirty="0" smtClean="0">
                <a:solidFill>
                  <a:schemeClr val="accent2"/>
                </a:solidFill>
              </a:rPr>
              <a:t>ethnoculturelles.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805577" y="2329132"/>
            <a:ext cx="4273467" cy="3679646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endParaRPr lang="fr-FR" b="1" dirty="0" smtClean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r>
              <a:rPr lang="fr-FR" sz="2800" b="1" dirty="0" smtClean="0">
                <a:solidFill>
                  <a:schemeClr val="bg1"/>
                </a:solidFill>
              </a:rPr>
              <a:t>Cinq </a:t>
            </a:r>
            <a:r>
              <a:rPr lang="fr-FR" sz="2800" b="1" dirty="0">
                <a:solidFill>
                  <a:schemeClr val="bg1"/>
                </a:solidFill>
              </a:rPr>
              <a:t>objectifs :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bg1"/>
                </a:solidFill>
              </a:rPr>
              <a:t>Briser </a:t>
            </a:r>
            <a:r>
              <a:rPr lang="fr-FR" b="1" dirty="0" smtClean="0">
                <a:solidFill>
                  <a:schemeClr val="bg1"/>
                </a:solidFill>
              </a:rPr>
              <a:t>l’isolement</a:t>
            </a:r>
            <a:endParaRPr lang="fr-FR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bg1"/>
                </a:solidFill>
              </a:rPr>
              <a:t>Favoriser </a:t>
            </a:r>
            <a:r>
              <a:rPr lang="fr-FR" b="1" dirty="0">
                <a:solidFill>
                  <a:schemeClr val="bg1"/>
                </a:solidFill>
              </a:rPr>
              <a:t>le rapprochement interculturel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bg1"/>
                </a:solidFill>
              </a:rPr>
              <a:t>F</a:t>
            </a:r>
            <a:r>
              <a:rPr lang="fr-FR" b="1" dirty="0" smtClean="0">
                <a:solidFill>
                  <a:schemeClr val="bg1"/>
                </a:solidFill>
              </a:rPr>
              <a:t>avoriser </a:t>
            </a:r>
            <a:r>
              <a:rPr lang="fr-FR" b="1" dirty="0">
                <a:solidFill>
                  <a:schemeClr val="bg1"/>
                </a:solidFill>
              </a:rPr>
              <a:t>l'inclusion </a:t>
            </a:r>
            <a:r>
              <a:rPr lang="fr-FR" b="1" dirty="0" smtClean="0">
                <a:solidFill>
                  <a:schemeClr val="bg1"/>
                </a:solidFill>
              </a:rPr>
              <a:t>sociale</a:t>
            </a:r>
            <a:endParaRPr lang="fr-FR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bg1"/>
                </a:solidFill>
              </a:rPr>
              <a:t>Repérer les cas de maltraitance</a:t>
            </a:r>
            <a:endParaRPr lang="fr-FR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bg1"/>
                </a:solidFill>
              </a:rPr>
              <a:t>P</a:t>
            </a:r>
            <a:r>
              <a:rPr lang="fr-FR" b="1" dirty="0" smtClean="0">
                <a:solidFill>
                  <a:schemeClr val="bg1"/>
                </a:solidFill>
              </a:rPr>
              <a:t>rotéger </a:t>
            </a:r>
            <a:r>
              <a:rPr lang="fr-FR" b="1" dirty="0">
                <a:solidFill>
                  <a:schemeClr val="bg1"/>
                </a:solidFill>
              </a:rPr>
              <a:t>et consolider les liens de confiance et de </a:t>
            </a:r>
            <a:r>
              <a:rPr lang="fr-FR" b="1" dirty="0" smtClean="0">
                <a:solidFill>
                  <a:schemeClr val="bg1"/>
                </a:solidFill>
              </a:rPr>
              <a:t>solidarité</a:t>
            </a:r>
            <a:endParaRPr lang="fr-CA" b="1" dirty="0">
              <a:solidFill>
                <a:schemeClr val="bg1"/>
              </a:solidFill>
            </a:endParaRPr>
          </a:p>
          <a:p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783771" y="1306287"/>
            <a:ext cx="80205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2"/>
                </a:solidFill>
              </a:rPr>
              <a:t>Mettre en lumière les situations de maltraitance chez les personnes aînées immigrantes et des minorités ethnoculturelles, favoriser leur inclusion et briser leur isolement.</a:t>
            </a:r>
            <a:endParaRPr lang="fr-CA" sz="2000" dirty="0" smtClean="0">
              <a:solidFill>
                <a:schemeClr val="accent2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65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77334" y="635726"/>
            <a:ext cx="8596668" cy="1320800"/>
          </a:xfrm>
        </p:spPr>
        <p:txBody>
          <a:bodyPr/>
          <a:lstStyle/>
          <a:p>
            <a:r>
              <a:rPr lang="en-CA" b="1" dirty="0" err="1" smtClean="0"/>
              <a:t>Ancrage</a:t>
            </a:r>
            <a:r>
              <a:rPr lang="en-CA" b="1" dirty="0" smtClean="0"/>
              <a:t> </a:t>
            </a:r>
            <a:r>
              <a:rPr lang="en-CA" b="1" dirty="0" err="1" smtClean="0"/>
              <a:t>dans</a:t>
            </a:r>
            <a:r>
              <a:rPr lang="en-CA" b="1" dirty="0" smtClean="0"/>
              <a:t> les </a:t>
            </a:r>
            <a:r>
              <a:rPr lang="en-CA" b="1" dirty="0" err="1" smtClean="0"/>
              <a:t>politiques</a:t>
            </a:r>
            <a:r>
              <a:rPr lang="en-CA" b="1" dirty="0" smtClean="0"/>
              <a:t> </a:t>
            </a:r>
            <a:r>
              <a:rPr lang="en-CA" b="1" dirty="0" err="1" smtClean="0"/>
              <a:t>régionales</a:t>
            </a:r>
            <a:endParaRPr lang="fr-CA" b="1" strike="sngStrike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703459" y="2095274"/>
            <a:ext cx="4184035" cy="3880772"/>
          </a:xfrm>
        </p:spPr>
        <p:txBody>
          <a:bodyPr/>
          <a:lstStyle/>
          <a:p>
            <a:r>
              <a:rPr lang="fr-FR" sz="2000" b="1" dirty="0">
                <a:solidFill>
                  <a:schemeClr val="accent2"/>
                </a:solidFill>
              </a:rPr>
              <a:t>P</a:t>
            </a:r>
            <a:r>
              <a:rPr lang="fr-FR" sz="2000" b="1" dirty="0" smtClean="0">
                <a:solidFill>
                  <a:schemeClr val="accent2"/>
                </a:solidFill>
              </a:rPr>
              <a:t>olitique </a:t>
            </a:r>
            <a:r>
              <a:rPr lang="fr-FR" sz="2000" b="1" dirty="0">
                <a:solidFill>
                  <a:schemeClr val="accent2"/>
                </a:solidFill>
              </a:rPr>
              <a:t>régionale de développement social de la Ville de </a:t>
            </a:r>
            <a:r>
              <a:rPr lang="fr-FR" sz="2000" b="1" dirty="0" smtClean="0">
                <a:solidFill>
                  <a:schemeClr val="accent2"/>
                </a:solidFill>
              </a:rPr>
              <a:t>Laval 2017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Objectif 3 : </a:t>
            </a:r>
            <a:r>
              <a:rPr lang="fr-FR" i="1" dirty="0">
                <a:solidFill>
                  <a:schemeClr val="tx1"/>
                </a:solidFill>
              </a:rPr>
              <a:t>Soutenir l’intégration et l’inclusion des personnes en situation de vulnérabilité ou à risque de </a:t>
            </a:r>
            <a:r>
              <a:rPr lang="fr-FR" i="1" dirty="0" smtClean="0">
                <a:solidFill>
                  <a:schemeClr val="tx1"/>
                </a:solidFill>
              </a:rPr>
              <a:t>l’être</a:t>
            </a:r>
            <a:r>
              <a:rPr lang="fr-FR" i="1" dirty="0">
                <a:solidFill>
                  <a:schemeClr val="accent2"/>
                </a:solidFill>
              </a:rPr>
              <a:t> </a:t>
            </a:r>
            <a:endParaRPr lang="fr-CA" i="1" dirty="0">
              <a:solidFill>
                <a:schemeClr val="accent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975668" y="2095274"/>
            <a:ext cx="4184034" cy="3802396"/>
          </a:xfrm>
        </p:spPr>
        <p:txBody>
          <a:bodyPr/>
          <a:lstStyle/>
          <a:p>
            <a:r>
              <a:rPr lang="en-CA" sz="2000" b="1" dirty="0" err="1" smtClean="0">
                <a:solidFill>
                  <a:schemeClr val="accent2"/>
                </a:solidFill>
              </a:rPr>
              <a:t>Municipalité</a:t>
            </a:r>
            <a:r>
              <a:rPr lang="en-CA" sz="2000" b="1" dirty="0" smtClean="0">
                <a:solidFill>
                  <a:schemeClr val="accent2"/>
                </a:solidFill>
              </a:rPr>
              <a:t> </a:t>
            </a:r>
            <a:r>
              <a:rPr lang="en-CA" sz="2000" b="1" dirty="0" err="1" smtClean="0">
                <a:solidFill>
                  <a:schemeClr val="accent2"/>
                </a:solidFill>
              </a:rPr>
              <a:t>amie</a:t>
            </a:r>
            <a:r>
              <a:rPr lang="en-CA" sz="2000" b="1" dirty="0" smtClean="0">
                <a:solidFill>
                  <a:schemeClr val="accent2"/>
                </a:solidFill>
              </a:rPr>
              <a:t> des </a:t>
            </a:r>
            <a:r>
              <a:rPr lang="en-CA" sz="2000" b="1" dirty="0" err="1" smtClean="0">
                <a:solidFill>
                  <a:schemeClr val="accent2"/>
                </a:solidFill>
              </a:rPr>
              <a:t>aînés</a:t>
            </a:r>
            <a:r>
              <a:rPr lang="en-CA" sz="2000" b="1" dirty="0" smtClean="0">
                <a:solidFill>
                  <a:schemeClr val="accent2"/>
                </a:solidFill>
              </a:rPr>
              <a:t> Laval, Plan </a:t>
            </a:r>
            <a:r>
              <a:rPr lang="en-CA" sz="2000" b="1" dirty="0" err="1" smtClean="0">
                <a:solidFill>
                  <a:schemeClr val="accent2"/>
                </a:solidFill>
              </a:rPr>
              <a:t>d’action</a:t>
            </a:r>
            <a:r>
              <a:rPr lang="en-CA" sz="2000" b="1" dirty="0" smtClean="0">
                <a:solidFill>
                  <a:schemeClr val="accent2"/>
                </a:solidFill>
              </a:rPr>
              <a:t> 2017</a:t>
            </a:r>
          </a:p>
          <a:p>
            <a:pPr marL="0" indent="0">
              <a:buNone/>
            </a:pPr>
            <a:endParaRPr lang="en-CA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CA" sz="12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r-FR" i="1" dirty="0"/>
              <a:t>Vie sociale et récréative : La diminution de l’isolement par le biais de rencontres, d’activités et d’échanges </a:t>
            </a:r>
            <a:endParaRPr lang="en-CA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CA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2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77334" y="609600"/>
            <a:ext cx="8596668" cy="1062446"/>
          </a:xfrm>
        </p:spPr>
        <p:txBody>
          <a:bodyPr/>
          <a:lstStyle/>
          <a:p>
            <a:r>
              <a:rPr lang="en-CA" b="1" dirty="0" smtClean="0"/>
              <a:t>Un </a:t>
            </a:r>
            <a:r>
              <a:rPr lang="en-CA" b="1" dirty="0" err="1" smtClean="0"/>
              <a:t>projet</a:t>
            </a:r>
            <a:r>
              <a:rPr lang="en-CA" b="1" dirty="0" smtClean="0"/>
              <a:t> </a:t>
            </a:r>
            <a:r>
              <a:rPr lang="en-CA" b="1" dirty="0" err="1" smtClean="0"/>
              <a:t>concerté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379561" y="1546730"/>
            <a:ext cx="5046453" cy="43106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CA" sz="1000" b="1" dirty="0" smtClean="0"/>
          </a:p>
          <a:p>
            <a:r>
              <a:rPr lang="en-CA" sz="2200" b="1" dirty="0" smtClean="0"/>
              <a:t>Un </a:t>
            </a:r>
            <a:r>
              <a:rPr lang="en-CA" sz="2200" b="1" dirty="0" err="1" smtClean="0"/>
              <a:t>comité</a:t>
            </a:r>
            <a:r>
              <a:rPr lang="en-CA" sz="2200" b="1" dirty="0" smtClean="0"/>
              <a:t> de </a:t>
            </a:r>
            <a:r>
              <a:rPr lang="en-CA" sz="2200" b="1" dirty="0" err="1" smtClean="0"/>
              <a:t>suivi</a:t>
            </a:r>
            <a:endParaRPr lang="en-CA" sz="2200" dirty="0"/>
          </a:p>
          <a:p>
            <a:pPr lvl="1"/>
            <a:r>
              <a:rPr lang="fr-CA" sz="1700" dirty="0" smtClean="0"/>
              <a:t>Conseillère de la Direction </a:t>
            </a:r>
            <a:r>
              <a:rPr lang="fr-CA" sz="1700" dirty="0"/>
              <a:t>de la société inclusive et de </a:t>
            </a:r>
            <a:r>
              <a:rPr lang="fr-CA" sz="1700" dirty="0" smtClean="0"/>
              <a:t>l'</a:t>
            </a:r>
            <a:r>
              <a:rPr lang="fr-CA" sz="1700" dirty="0" err="1" smtClean="0"/>
              <a:t>interculturalisme</a:t>
            </a:r>
            <a:r>
              <a:rPr lang="fr-CA" sz="1700" dirty="0" smtClean="0"/>
              <a:t> (</a:t>
            </a:r>
            <a:r>
              <a:rPr lang="en-CA" sz="1700" dirty="0" smtClean="0"/>
              <a:t>MIDI)</a:t>
            </a:r>
          </a:p>
          <a:p>
            <a:pPr lvl="1"/>
            <a:r>
              <a:rPr lang="fr-CA" sz="1700" dirty="0"/>
              <a:t>Coordonnateur spécialisé </a:t>
            </a:r>
            <a:r>
              <a:rPr lang="fr-CA" sz="1700" dirty="0" smtClean="0"/>
              <a:t>en matière de lutte </a:t>
            </a:r>
            <a:r>
              <a:rPr lang="fr-CA" sz="1700" dirty="0"/>
              <a:t>contre la maltraitance envers </a:t>
            </a:r>
            <a:r>
              <a:rPr lang="fr-CA" sz="1700" dirty="0" smtClean="0"/>
              <a:t>les personnes aînées de la </a:t>
            </a:r>
            <a:r>
              <a:rPr lang="fr-CA" sz="1700" dirty="0"/>
              <a:t>région </a:t>
            </a:r>
            <a:r>
              <a:rPr lang="fr-CA" sz="1700" dirty="0" smtClean="0"/>
              <a:t>de Laval</a:t>
            </a:r>
          </a:p>
          <a:p>
            <a:pPr lvl="1"/>
            <a:r>
              <a:rPr lang="fr-CA" sz="1700" dirty="0" smtClean="0"/>
              <a:t>Coordonnatrice </a:t>
            </a:r>
            <a:r>
              <a:rPr lang="fr-CA" sz="1700" dirty="0"/>
              <a:t>nationale spécialisée en matière de lutte contre la maltraitance envers les personnes aînées issues des communautés d'expression anglaise et </a:t>
            </a:r>
            <a:r>
              <a:rPr lang="fr-CA" sz="1700" dirty="0" smtClean="0"/>
              <a:t>ethnoculturelles</a:t>
            </a:r>
          </a:p>
          <a:p>
            <a:pPr lvl="1"/>
            <a:r>
              <a:rPr lang="en-CA" sz="1700" dirty="0" err="1" smtClean="0"/>
              <a:t>Organisatrice</a:t>
            </a:r>
            <a:r>
              <a:rPr lang="en-CA" sz="1700" dirty="0" smtClean="0"/>
              <a:t> </a:t>
            </a:r>
            <a:r>
              <a:rPr lang="en-CA" sz="1700" dirty="0" err="1" smtClean="0"/>
              <a:t>communautaire</a:t>
            </a:r>
            <a:r>
              <a:rPr lang="en-CA" sz="1700" dirty="0" smtClean="0"/>
              <a:t> du CISSS de Laval</a:t>
            </a:r>
          </a:p>
          <a:p>
            <a:pPr lvl="1"/>
            <a:r>
              <a:rPr lang="en-CA" sz="1700" dirty="0" err="1" smtClean="0"/>
              <a:t>Régisseure</a:t>
            </a:r>
            <a:r>
              <a:rPr lang="en-CA" sz="1700" dirty="0" smtClean="0"/>
              <a:t> au </a:t>
            </a:r>
            <a:r>
              <a:rPr lang="en-CA" sz="1700" dirty="0" err="1" smtClean="0"/>
              <a:t>Développement</a:t>
            </a:r>
            <a:r>
              <a:rPr lang="en-CA" sz="1700" dirty="0" smtClean="0"/>
              <a:t> social de la Ville de Laval</a:t>
            </a:r>
            <a:endParaRPr lang="fr-CA" sz="1700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779698" y="1923690"/>
            <a:ext cx="4244196" cy="319177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CA" sz="2400" b="1" dirty="0" err="1" smtClean="0">
                <a:solidFill>
                  <a:schemeClr val="bg1"/>
                </a:solidFill>
              </a:rPr>
              <a:t>Une</a:t>
            </a:r>
            <a:r>
              <a:rPr lang="en-CA" sz="2400" b="1" dirty="0" smtClean="0">
                <a:solidFill>
                  <a:schemeClr val="bg1"/>
                </a:solidFill>
              </a:rPr>
              <a:t> </a:t>
            </a:r>
            <a:r>
              <a:rPr lang="en-CA" sz="2400" b="1" dirty="0" err="1" smtClean="0">
                <a:solidFill>
                  <a:schemeClr val="bg1"/>
                </a:solidFill>
              </a:rPr>
              <a:t>équipe</a:t>
            </a:r>
            <a:r>
              <a:rPr lang="en-CA" sz="2400" b="1" dirty="0" smtClean="0">
                <a:solidFill>
                  <a:schemeClr val="bg1"/>
                </a:solidFill>
              </a:rPr>
              <a:t> de travail</a:t>
            </a:r>
          </a:p>
          <a:p>
            <a:pPr marL="0" indent="0">
              <a:buNone/>
            </a:pPr>
            <a:endParaRPr lang="en-CA" sz="2000" b="1" dirty="0">
              <a:solidFill>
                <a:schemeClr val="bg1"/>
              </a:solidFill>
            </a:endParaRPr>
          </a:p>
          <a:p>
            <a:pPr lvl="1"/>
            <a:r>
              <a:rPr lang="en-CA" sz="2400" dirty="0" err="1">
                <a:solidFill>
                  <a:schemeClr val="bg1"/>
                </a:solidFill>
              </a:rPr>
              <a:t>Directrice</a:t>
            </a:r>
            <a:r>
              <a:rPr lang="en-CA" sz="2400" dirty="0">
                <a:solidFill>
                  <a:schemeClr val="bg1"/>
                </a:solidFill>
              </a:rPr>
              <a:t> </a:t>
            </a:r>
            <a:r>
              <a:rPr lang="en-CA" sz="2400" dirty="0" err="1">
                <a:solidFill>
                  <a:schemeClr val="bg1"/>
                </a:solidFill>
              </a:rPr>
              <a:t>générale</a:t>
            </a:r>
            <a:endParaRPr lang="en-CA" sz="2400" dirty="0">
              <a:solidFill>
                <a:schemeClr val="bg1"/>
              </a:solidFill>
            </a:endParaRPr>
          </a:p>
          <a:p>
            <a:pPr lvl="1"/>
            <a:r>
              <a:rPr lang="en-CA" sz="2400" dirty="0" err="1" smtClean="0">
                <a:solidFill>
                  <a:schemeClr val="bg1"/>
                </a:solidFill>
              </a:rPr>
              <a:t>Coordonnatrice</a:t>
            </a:r>
            <a:r>
              <a:rPr lang="en-CA" sz="2400" dirty="0" smtClean="0">
                <a:solidFill>
                  <a:schemeClr val="bg1"/>
                </a:solidFill>
              </a:rPr>
              <a:t> du </a:t>
            </a:r>
            <a:r>
              <a:rPr lang="en-CA" sz="2400" dirty="0" err="1" smtClean="0">
                <a:solidFill>
                  <a:schemeClr val="bg1"/>
                </a:solidFill>
              </a:rPr>
              <a:t>projet</a:t>
            </a:r>
            <a:endParaRPr lang="en-CA" sz="2400" dirty="0" smtClean="0">
              <a:solidFill>
                <a:schemeClr val="bg1"/>
              </a:solidFill>
            </a:endParaRPr>
          </a:p>
          <a:p>
            <a:pPr lvl="1"/>
            <a:r>
              <a:rPr lang="en-CA" sz="2400" dirty="0" smtClean="0">
                <a:solidFill>
                  <a:schemeClr val="bg1"/>
                </a:solidFill>
              </a:rPr>
              <a:t>34 </a:t>
            </a:r>
            <a:r>
              <a:rPr lang="en-CA" sz="2400" dirty="0" err="1" smtClean="0">
                <a:solidFill>
                  <a:schemeClr val="bg1"/>
                </a:solidFill>
              </a:rPr>
              <a:t>bénévoles</a:t>
            </a:r>
            <a:endParaRPr lang="fr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0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5486400" y="705394"/>
            <a:ext cx="4754880" cy="29130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21025" y="609600"/>
            <a:ext cx="8596668" cy="106244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6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Évaluation</a:t>
            </a:r>
            <a:r>
              <a:rPr lang="en-CA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kumimoji="0" lang="fr-CA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>
            <p:custDataLst>
              <p:tags r:id="rId3"/>
            </p:custDataLst>
          </p:nvPr>
        </p:nvSpPr>
        <p:spPr>
          <a:xfrm>
            <a:off x="849087" y="2212088"/>
            <a:ext cx="4088674" cy="4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À</a:t>
            </a:r>
            <a:r>
              <a:rPr lang="fr-FR" dirty="0" smtClean="0"/>
              <a:t> des fins d’évaluation, construction d’une matrice de performance :</a:t>
            </a:r>
          </a:p>
          <a:p>
            <a:endParaRPr lang="fr-FR" dirty="0" smtClean="0"/>
          </a:p>
          <a:p>
            <a:pPr marL="742950" lvl="1" indent="-285750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 indicateurs (nombre de participants, sentiment d’appartenance à la société, degré d’isolement social perçu, nombre de cas détectés à risque de maltraitance, cibles quantitatives, etc.) permettant d'atteindre les 5 objectifs initiaux.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>
            <p:custDataLst>
              <p:tags r:id="rId4"/>
            </p:custDataLst>
          </p:nvPr>
        </p:nvSpPr>
        <p:spPr>
          <a:xfrm>
            <a:off x="849087" y="1750423"/>
            <a:ext cx="582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2"/>
                </a:solidFill>
              </a:rPr>
              <a:t>Définition des indicateurs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5"/>
            </p:custDataLst>
          </p:nvPr>
        </p:nvSpPr>
        <p:spPr>
          <a:xfrm>
            <a:off x="5717177" y="909990"/>
            <a:ext cx="4088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Cibles inscrites à l’entente</a:t>
            </a:r>
          </a:p>
        </p:txBody>
      </p:sp>
      <p:sp>
        <p:nvSpPr>
          <p:cNvPr id="7" name="ZoneTexte 6"/>
          <p:cNvSpPr txBox="1"/>
          <p:nvPr>
            <p:custDataLst>
              <p:tags r:id="rId6"/>
            </p:custDataLst>
          </p:nvPr>
        </p:nvSpPr>
        <p:spPr>
          <a:xfrm>
            <a:off x="5834744" y="1617863"/>
            <a:ext cx="408867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bg1"/>
                </a:solidFill>
              </a:rPr>
              <a:t>300 personnes contactées</a:t>
            </a:r>
          </a:p>
          <a:p>
            <a:pPr marL="357188" indent="-357188"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bg1"/>
                </a:solidFill>
              </a:rPr>
              <a:t>150 personnes visitées une première fois</a:t>
            </a:r>
          </a:p>
          <a:p>
            <a:pPr marL="357188" indent="-357188"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bg1"/>
                </a:solidFill>
              </a:rPr>
              <a:t>75 personnes accompagnées</a:t>
            </a:r>
          </a:p>
          <a:p>
            <a:pPr marL="357188" indent="-357188"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bg1"/>
                </a:solidFill>
              </a:rPr>
              <a:t>38 bénévoles</a:t>
            </a:r>
          </a:p>
          <a:p>
            <a:endParaRPr lang="fr-FR" sz="2400" dirty="0" smtClean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>
            <p:custDataLst>
              <p:tags r:id="rId7"/>
            </p:custDataLst>
          </p:nvPr>
        </p:nvSpPr>
        <p:spPr>
          <a:xfrm>
            <a:off x="653142" y="5827363"/>
            <a:ext cx="483325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Administration d’un questionnaire </a:t>
            </a:r>
          </a:p>
          <a:p>
            <a:pPr algn="ctr"/>
            <a:r>
              <a:rPr lang="fr-FR" dirty="0" smtClean="0"/>
              <a:t>Sondage de satisfaction</a:t>
            </a:r>
            <a:endParaRPr lang="fr-FR" dirty="0"/>
          </a:p>
        </p:txBody>
      </p:sp>
      <p:sp>
        <p:nvSpPr>
          <p:cNvPr id="9" name="Ellipse 8"/>
          <p:cNvSpPr/>
          <p:nvPr>
            <p:custDataLst>
              <p:tags r:id="rId8"/>
            </p:custDataLst>
          </p:nvPr>
        </p:nvSpPr>
        <p:spPr>
          <a:xfrm>
            <a:off x="5717177" y="3959374"/>
            <a:ext cx="5251269" cy="18679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>
            <p:custDataLst>
              <p:tags r:id="rId9"/>
            </p:custDataLst>
          </p:nvPr>
        </p:nvSpPr>
        <p:spPr>
          <a:xfrm>
            <a:off x="5981393" y="4083412"/>
            <a:ext cx="5133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Défi :</a:t>
            </a:r>
          </a:p>
          <a:p>
            <a:pPr algn="ctr"/>
            <a:endParaRPr lang="fr-FR" sz="16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Condition psychologique des personnes interrogées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769629" y="1361343"/>
            <a:ext cx="4170720" cy="28310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b="1" dirty="0" smtClean="0"/>
              <a:t>De </a:t>
            </a:r>
            <a:r>
              <a:rPr lang="en-CA" b="1" dirty="0" err="1" smtClean="0"/>
              <a:t>nombreux</a:t>
            </a:r>
            <a:r>
              <a:rPr lang="en-CA" b="1" dirty="0" smtClean="0"/>
              <a:t> </a:t>
            </a:r>
            <a:r>
              <a:rPr lang="en-CA" b="1" dirty="0" err="1" smtClean="0"/>
              <a:t>partenaires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62971" y="1478850"/>
            <a:ext cx="4184035" cy="3420954"/>
          </a:xfrm>
        </p:spPr>
        <p:txBody>
          <a:bodyPr/>
          <a:lstStyle/>
          <a:p>
            <a:r>
              <a:rPr lang="en-CA" b="1" dirty="0" err="1" smtClean="0"/>
              <a:t>Recrutement</a:t>
            </a:r>
            <a:r>
              <a:rPr lang="en-CA" b="1" dirty="0" smtClean="0"/>
              <a:t> des </a:t>
            </a:r>
            <a:r>
              <a:rPr lang="en-CA" b="1" dirty="0" err="1" smtClean="0"/>
              <a:t>bénévoles</a:t>
            </a:r>
            <a:endParaRPr lang="en-CA" b="1" dirty="0" smtClean="0"/>
          </a:p>
          <a:p>
            <a:pPr lvl="1"/>
            <a:r>
              <a:rPr lang="en-CA" dirty="0" err="1" smtClean="0"/>
              <a:t>Organismes</a:t>
            </a:r>
            <a:r>
              <a:rPr lang="en-CA" dirty="0" smtClean="0"/>
              <a:t> </a:t>
            </a:r>
            <a:r>
              <a:rPr lang="en-CA" dirty="0" err="1" smtClean="0"/>
              <a:t>communautaires</a:t>
            </a:r>
            <a:endParaRPr lang="en-CA" dirty="0" smtClean="0"/>
          </a:p>
          <a:p>
            <a:pPr lvl="1"/>
            <a:r>
              <a:rPr lang="en-CA" dirty="0" smtClean="0"/>
              <a:t>Ville de Laval</a:t>
            </a:r>
          </a:p>
          <a:p>
            <a:pPr lvl="1"/>
            <a:r>
              <a:rPr lang="en-CA" dirty="0" smtClean="0"/>
              <a:t>Classes de francisation (CSDL)</a:t>
            </a:r>
          </a:p>
          <a:p>
            <a:pPr lvl="1"/>
            <a:r>
              <a:rPr lang="en-CA" dirty="0" err="1" smtClean="0"/>
              <a:t>Regroupements</a:t>
            </a:r>
            <a:r>
              <a:rPr lang="en-CA" dirty="0" smtClean="0"/>
              <a:t> </a:t>
            </a:r>
            <a:r>
              <a:rPr lang="en-CA" dirty="0" err="1" smtClean="0"/>
              <a:t>cultuels</a:t>
            </a:r>
            <a:r>
              <a:rPr lang="en-CA" dirty="0" smtClean="0"/>
              <a:t> et </a:t>
            </a:r>
            <a:r>
              <a:rPr lang="en-CA" dirty="0" err="1" smtClean="0"/>
              <a:t>culturels</a:t>
            </a:r>
            <a:endParaRPr lang="en-CA" dirty="0" smtClean="0"/>
          </a:p>
          <a:p>
            <a:pPr lvl="1"/>
            <a:r>
              <a:rPr lang="en-CA" dirty="0" smtClean="0"/>
              <a:t>Table de quartier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93399" y="1361343"/>
            <a:ext cx="5680993" cy="2831095"/>
          </a:xfrm>
        </p:spPr>
        <p:txBody>
          <a:bodyPr/>
          <a:lstStyle/>
          <a:p>
            <a:r>
              <a:rPr lang="en-CA" b="1" dirty="0" err="1" smtClean="0"/>
              <a:t>Repérage</a:t>
            </a:r>
            <a:r>
              <a:rPr lang="en-CA" b="1" dirty="0" smtClean="0"/>
              <a:t> des </a:t>
            </a:r>
            <a:r>
              <a:rPr lang="en-CA" b="1" dirty="0" err="1" smtClean="0"/>
              <a:t>bénéficiaires</a:t>
            </a:r>
            <a:endParaRPr lang="en-CA" b="1" dirty="0" smtClean="0"/>
          </a:p>
          <a:p>
            <a:pPr lvl="1"/>
            <a:r>
              <a:rPr lang="en-CA" dirty="0" smtClean="0"/>
              <a:t>CISSS de Laval (</a:t>
            </a:r>
            <a:r>
              <a:rPr lang="en-CA" dirty="0" err="1" smtClean="0"/>
              <a:t>équipe</a:t>
            </a:r>
            <a:r>
              <a:rPr lang="en-CA" dirty="0" smtClean="0"/>
              <a:t> SAPA)</a:t>
            </a:r>
          </a:p>
          <a:p>
            <a:pPr lvl="1"/>
            <a:r>
              <a:rPr lang="en-CA" dirty="0" smtClean="0"/>
              <a:t>811</a:t>
            </a:r>
          </a:p>
          <a:p>
            <a:pPr lvl="1"/>
            <a:r>
              <a:rPr lang="en-CA" dirty="0" err="1" smtClean="0"/>
              <a:t>Organismes</a:t>
            </a:r>
            <a:r>
              <a:rPr lang="en-CA" dirty="0" smtClean="0"/>
              <a:t> </a:t>
            </a:r>
            <a:r>
              <a:rPr lang="en-CA" dirty="0" err="1" smtClean="0"/>
              <a:t>communautaires</a:t>
            </a:r>
            <a:endParaRPr lang="en-CA" dirty="0" smtClean="0"/>
          </a:p>
          <a:p>
            <a:pPr lvl="1"/>
            <a:r>
              <a:rPr lang="en-CA" dirty="0" smtClean="0"/>
              <a:t>Office municipal </a:t>
            </a:r>
            <a:r>
              <a:rPr lang="en-CA" dirty="0" err="1" smtClean="0"/>
              <a:t>d’habitation</a:t>
            </a:r>
            <a:r>
              <a:rPr lang="en-CA" dirty="0" smtClean="0"/>
              <a:t> de Laval (OMHL)</a:t>
            </a:r>
          </a:p>
          <a:p>
            <a:pPr lvl="1"/>
            <a:r>
              <a:rPr lang="en-CA" dirty="0" err="1"/>
              <a:t>Regroupements</a:t>
            </a:r>
            <a:r>
              <a:rPr lang="en-CA" dirty="0"/>
              <a:t> </a:t>
            </a:r>
            <a:r>
              <a:rPr lang="en-CA" dirty="0" err="1"/>
              <a:t>cultuels</a:t>
            </a:r>
            <a:r>
              <a:rPr lang="en-CA" dirty="0"/>
              <a:t> et </a:t>
            </a:r>
            <a:r>
              <a:rPr lang="en-CA" dirty="0" err="1"/>
              <a:t>culturels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5" name="ZoneTexte 4"/>
          <p:cNvSpPr txBox="1"/>
          <p:nvPr>
            <p:custDataLst>
              <p:tags r:id="rId5"/>
            </p:custDataLst>
          </p:nvPr>
        </p:nvSpPr>
        <p:spPr>
          <a:xfrm>
            <a:off x="553545" y="4574617"/>
            <a:ext cx="5657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accent2"/>
                </a:solidFill>
              </a:rPr>
              <a:t>La </a:t>
            </a:r>
            <a:r>
              <a:rPr lang="en-CA" b="1" dirty="0" err="1" smtClean="0">
                <a:solidFill>
                  <a:schemeClr val="accent2"/>
                </a:solidFill>
              </a:rPr>
              <a:t>grande</a:t>
            </a:r>
            <a:r>
              <a:rPr lang="en-CA" b="1" dirty="0" smtClean="0">
                <a:solidFill>
                  <a:schemeClr val="accent2"/>
                </a:solidFill>
              </a:rPr>
              <a:t> </a:t>
            </a:r>
            <a:r>
              <a:rPr lang="en-CA" b="1" dirty="0" err="1" smtClean="0">
                <a:solidFill>
                  <a:schemeClr val="accent2"/>
                </a:solidFill>
              </a:rPr>
              <a:t>majorité</a:t>
            </a:r>
            <a:r>
              <a:rPr lang="en-CA" b="1" dirty="0" smtClean="0">
                <a:solidFill>
                  <a:schemeClr val="accent2"/>
                </a:solidFill>
              </a:rPr>
              <a:t> des </a:t>
            </a:r>
            <a:r>
              <a:rPr lang="en-CA" b="1" dirty="0" err="1" smtClean="0">
                <a:solidFill>
                  <a:schemeClr val="accent2"/>
                </a:solidFill>
              </a:rPr>
              <a:t>bénéficiaires</a:t>
            </a:r>
            <a:r>
              <a:rPr lang="en-CA" b="1" dirty="0" smtClean="0">
                <a:solidFill>
                  <a:schemeClr val="accent2"/>
                </a:solidFill>
              </a:rPr>
              <a:t> du </a:t>
            </a:r>
            <a:r>
              <a:rPr lang="en-CA" b="1" dirty="0" err="1" smtClean="0">
                <a:solidFill>
                  <a:schemeClr val="accent2"/>
                </a:solidFill>
              </a:rPr>
              <a:t>projet</a:t>
            </a:r>
            <a:r>
              <a:rPr lang="en-CA" b="1" dirty="0" smtClean="0">
                <a:solidFill>
                  <a:schemeClr val="accent2"/>
                </a:solidFill>
              </a:rPr>
              <a:t> </a:t>
            </a:r>
            <a:r>
              <a:rPr lang="en-CA" b="1" dirty="0" err="1" smtClean="0">
                <a:solidFill>
                  <a:schemeClr val="accent2"/>
                </a:solidFill>
              </a:rPr>
              <a:t>étaient</a:t>
            </a:r>
            <a:r>
              <a:rPr lang="en-CA" b="1" dirty="0" smtClean="0">
                <a:solidFill>
                  <a:schemeClr val="accent2"/>
                </a:solidFill>
              </a:rPr>
              <a:t> </a:t>
            </a:r>
            <a:r>
              <a:rPr lang="en-CA" b="1" dirty="0" err="1" smtClean="0">
                <a:solidFill>
                  <a:schemeClr val="accent2"/>
                </a:solidFill>
              </a:rPr>
              <a:t>membres</a:t>
            </a: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A" b="1" dirty="0" smtClean="0">
                <a:solidFill>
                  <a:schemeClr val="accent2"/>
                </a:solidFill>
              </a:rPr>
              <a:t>du Centre SCAMA et </a:t>
            </a:r>
            <a:r>
              <a:rPr lang="en-CA" b="1" dirty="0" err="1" smtClean="0">
                <a:solidFill>
                  <a:schemeClr val="accent2"/>
                </a:solidFill>
              </a:rPr>
              <a:t>recevaient</a:t>
            </a:r>
            <a:r>
              <a:rPr lang="en-CA" b="1" dirty="0" smtClean="0">
                <a:solidFill>
                  <a:schemeClr val="accent2"/>
                </a:solidFill>
              </a:rPr>
              <a:t> des services de </a:t>
            </a:r>
            <a:r>
              <a:rPr lang="en-CA" b="1" dirty="0" err="1" smtClean="0">
                <a:solidFill>
                  <a:schemeClr val="accent2"/>
                </a:solidFill>
              </a:rPr>
              <a:t>popote</a:t>
            </a:r>
            <a:r>
              <a:rPr lang="en-CA" b="1" dirty="0" smtClean="0">
                <a:solidFill>
                  <a:schemeClr val="accent2"/>
                </a:solidFill>
              </a:rPr>
              <a:t> </a:t>
            </a:r>
            <a:r>
              <a:rPr lang="en-CA" b="1" dirty="0" err="1" smtClean="0">
                <a:solidFill>
                  <a:schemeClr val="accent2"/>
                </a:solidFill>
              </a:rPr>
              <a:t>roulante</a:t>
            </a:r>
            <a:r>
              <a:rPr lang="en-CA" b="1" dirty="0" smtClean="0">
                <a:solidFill>
                  <a:schemeClr val="accent2"/>
                </a:solidFill>
              </a:rPr>
              <a:t>.</a:t>
            </a:r>
            <a:endParaRPr lang="fr-CA" b="1" dirty="0">
              <a:solidFill>
                <a:schemeClr val="accent2"/>
              </a:solidFill>
            </a:endParaRPr>
          </a:p>
        </p:txBody>
      </p:sp>
      <p:sp>
        <p:nvSpPr>
          <p:cNvPr id="7" name="Ellipse 6"/>
          <p:cNvSpPr/>
          <p:nvPr>
            <p:custDataLst>
              <p:tags r:id="rId6"/>
            </p:custDataLst>
          </p:nvPr>
        </p:nvSpPr>
        <p:spPr>
          <a:xfrm>
            <a:off x="6481146" y="3832063"/>
            <a:ext cx="4911634" cy="240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>
            <p:custDataLst>
              <p:tags r:id="rId7"/>
            </p:custDataLst>
          </p:nvPr>
        </p:nvSpPr>
        <p:spPr>
          <a:xfrm>
            <a:off x="7234231" y="3942864"/>
            <a:ext cx="3905795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Défis :</a:t>
            </a:r>
          </a:p>
          <a:p>
            <a:pPr algn="ctr"/>
            <a:endParaRPr lang="fr-FR" sz="105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Référencement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Recrutement des bénévoles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Pairage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8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b="1" dirty="0" err="1" smtClean="0"/>
              <a:t>Ampérâge</a:t>
            </a:r>
            <a:r>
              <a:rPr lang="en-CA" b="1" dirty="0" smtClean="0"/>
              <a:t> - </a:t>
            </a:r>
            <a:r>
              <a:rPr lang="en-CA" b="1" dirty="0" err="1" smtClean="0"/>
              <a:t>Faits</a:t>
            </a:r>
            <a:r>
              <a:rPr lang="en-CA" b="1" dirty="0" smtClean="0"/>
              <a:t> </a:t>
            </a:r>
            <a:r>
              <a:rPr lang="en-CA" b="1" dirty="0" err="1" smtClean="0"/>
              <a:t>saillants</a:t>
            </a:r>
            <a:endParaRPr lang="fr-CA" b="1" dirty="0"/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768185" y="1467748"/>
            <a:ext cx="4535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Un </a:t>
            </a:r>
            <a:r>
              <a:rPr lang="en-CA" dirty="0" err="1" smtClean="0"/>
              <a:t>territoire</a:t>
            </a:r>
            <a:r>
              <a:rPr lang="en-CA" dirty="0" smtClean="0"/>
              <a:t> </a:t>
            </a:r>
            <a:r>
              <a:rPr lang="en-CA" dirty="0" err="1" smtClean="0"/>
              <a:t>emblématique</a:t>
            </a:r>
            <a:r>
              <a:rPr lang="en-CA" dirty="0" smtClean="0"/>
              <a:t> : </a:t>
            </a:r>
            <a:r>
              <a:rPr lang="en-CA" dirty="0" err="1" smtClean="0"/>
              <a:t>Chomedey</a:t>
            </a:r>
            <a:endParaRPr lang="en-CA" dirty="0" smtClean="0"/>
          </a:p>
          <a:p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 smtClean="0"/>
              <a:t>460 </a:t>
            </a:r>
            <a:r>
              <a:rPr lang="en-CA" dirty="0" err="1" smtClean="0"/>
              <a:t>personnes</a:t>
            </a:r>
            <a:r>
              <a:rPr lang="en-CA" dirty="0" smtClean="0"/>
              <a:t> </a:t>
            </a:r>
            <a:r>
              <a:rPr lang="en-CA" dirty="0" err="1" smtClean="0"/>
              <a:t>contactées</a:t>
            </a: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 smtClean="0"/>
              <a:t>31 </a:t>
            </a:r>
            <a:r>
              <a:rPr lang="en-CA" dirty="0" err="1" smtClean="0"/>
              <a:t>bénéficiaires</a:t>
            </a:r>
            <a:r>
              <a:rPr lang="en-CA" dirty="0" smtClean="0"/>
              <a:t> des </a:t>
            </a:r>
            <a:r>
              <a:rPr lang="en-CA" dirty="0" err="1" smtClean="0"/>
              <a:t>visites</a:t>
            </a:r>
            <a:r>
              <a:rPr lang="en-CA" dirty="0" smtClean="0"/>
              <a:t> </a:t>
            </a:r>
            <a:r>
              <a:rPr lang="en-CA" dirty="0" err="1" smtClean="0"/>
              <a:t>d’amitié</a:t>
            </a: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 smtClean="0"/>
              <a:t>34 </a:t>
            </a:r>
            <a:r>
              <a:rPr lang="en-CA" dirty="0" err="1" smtClean="0"/>
              <a:t>bénévoles</a:t>
            </a:r>
            <a:endParaRPr lang="en-CA" dirty="0"/>
          </a:p>
          <a:p>
            <a:endParaRPr lang="fr-CA" dirty="0"/>
          </a:p>
        </p:txBody>
      </p:sp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755124" y="3931921"/>
            <a:ext cx="8870326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bg1"/>
                </a:solidFill>
              </a:rPr>
              <a:t>Plus de la </a:t>
            </a:r>
            <a:r>
              <a:rPr lang="en-CA" sz="2000" b="1" dirty="0" err="1" smtClean="0">
                <a:solidFill>
                  <a:schemeClr val="bg1"/>
                </a:solidFill>
              </a:rPr>
              <a:t>moitié</a:t>
            </a:r>
            <a:r>
              <a:rPr lang="en-CA" sz="2000" b="1" dirty="0" smtClean="0">
                <a:solidFill>
                  <a:schemeClr val="bg1"/>
                </a:solidFill>
              </a:rPr>
              <a:t> des </a:t>
            </a:r>
            <a:r>
              <a:rPr lang="en-CA" sz="2000" b="1" dirty="0" err="1" smtClean="0">
                <a:solidFill>
                  <a:schemeClr val="bg1"/>
                </a:solidFill>
              </a:rPr>
              <a:t>bénéficiaires</a:t>
            </a:r>
            <a:r>
              <a:rPr lang="en-CA" sz="2000" b="1" dirty="0" smtClean="0">
                <a:solidFill>
                  <a:schemeClr val="bg1"/>
                </a:solidFill>
              </a:rPr>
              <a:t> </a:t>
            </a:r>
            <a:r>
              <a:rPr lang="en-CA" sz="2000" b="1" dirty="0" err="1" smtClean="0">
                <a:solidFill>
                  <a:schemeClr val="bg1"/>
                </a:solidFill>
              </a:rPr>
              <a:t>ont</a:t>
            </a:r>
            <a:r>
              <a:rPr lang="en-CA" sz="2000" b="1" dirty="0" smtClean="0">
                <a:solidFill>
                  <a:schemeClr val="bg1"/>
                </a:solidFill>
              </a:rPr>
              <a:t> 80 </a:t>
            </a:r>
            <a:r>
              <a:rPr lang="en-CA" sz="2000" b="1" dirty="0" err="1" smtClean="0">
                <a:solidFill>
                  <a:schemeClr val="bg1"/>
                </a:solidFill>
              </a:rPr>
              <a:t>ans</a:t>
            </a:r>
            <a:r>
              <a:rPr lang="en-CA" sz="2000" b="1" dirty="0" smtClean="0">
                <a:solidFill>
                  <a:schemeClr val="bg1"/>
                </a:solidFill>
              </a:rPr>
              <a:t> et plus</a:t>
            </a:r>
            <a:endParaRPr lang="en-CA" sz="2000" b="1" strike="sngStrike" dirty="0" smtClean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bg1"/>
                </a:solidFill>
              </a:rPr>
              <a:t>23 </a:t>
            </a:r>
            <a:r>
              <a:rPr lang="en-CA" sz="2000" b="1" dirty="0" err="1" smtClean="0">
                <a:solidFill>
                  <a:schemeClr val="bg1"/>
                </a:solidFill>
              </a:rPr>
              <a:t>personnes</a:t>
            </a:r>
            <a:r>
              <a:rPr lang="en-CA" sz="2000" b="1" dirty="0" smtClean="0">
                <a:solidFill>
                  <a:schemeClr val="bg1"/>
                </a:solidFill>
              </a:rPr>
              <a:t> allophones ne </a:t>
            </a:r>
            <a:r>
              <a:rPr lang="en-CA" sz="2000" b="1" dirty="0" err="1" smtClean="0">
                <a:solidFill>
                  <a:schemeClr val="bg1"/>
                </a:solidFill>
              </a:rPr>
              <a:t>maîtrisant</a:t>
            </a:r>
            <a:r>
              <a:rPr lang="en-CA" sz="2000" b="1" dirty="0" smtClean="0">
                <a:solidFill>
                  <a:schemeClr val="bg1"/>
                </a:solidFill>
              </a:rPr>
              <a:t> </a:t>
            </a:r>
            <a:r>
              <a:rPr lang="en-CA" sz="2000" b="1" dirty="0" err="1" smtClean="0">
                <a:solidFill>
                  <a:schemeClr val="bg1"/>
                </a:solidFill>
              </a:rPr>
              <a:t>ni</a:t>
            </a:r>
            <a:r>
              <a:rPr lang="en-CA" sz="2000" b="1" dirty="0" smtClean="0">
                <a:solidFill>
                  <a:schemeClr val="bg1"/>
                </a:solidFill>
              </a:rPr>
              <a:t> le </a:t>
            </a:r>
            <a:r>
              <a:rPr lang="en-CA" sz="2000" b="1" dirty="0" err="1" smtClean="0">
                <a:solidFill>
                  <a:schemeClr val="bg1"/>
                </a:solidFill>
              </a:rPr>
              <a:t>français</a:t>
            </a:r>
            <a:r>
              <a:rPr lang="en-CA" sz="2000" b="1" dirty="0" smtClean="0">
                <a:solidFill>
                  <a:schemeClr val="bg1"/>
                </a:solidFill>
              </a:rPr>
              <a:t> </a:t>
            </a:r>
            <a:r>
              <a:rPr lang="en-CA" sz="2000" b="1" dirty="0" err="1" smtClean="0">
                <a:solidFill>
                  <a:schemeClr val="bg1"/>
                </a:solidFill>
              </a:rPr>
              <a:t>ni</a:t>
            </a:r>
            <a:r>
              <a:rPr lang="en-CA" sz="2000" b="1" dirty="0" smtClean="0">
                <a:solidFill>
                  <a:schemeClr val="bg1"/>
                </a:solidFill>
              </a:rPr>
              <a:t> </a:t>
            </a:r>
            <a:r>
              <a:rPr lang="en-CA" sz="2000" b="1" dirty="0" err="1" smtClean="0">
                <a:solidFill>
                  <a:schemeClr val="bg1"/>
                </a:solidFill>
              </a:rPr>
              <a:t>l’anglais</a:t>
            </a:r>
            <a:endParaRPr lang="en-CA" sz="2000" b="1" strike="sngStrike" dirty="0" smtClean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bg1"/>
                </a:solidFill>
              </a:rPr>
              <a:t>12 pays </a:t>
            </a:r>
            <a:r>
              <a:rPr lang="en-CA" sz="2000" b="1" dirty="0" err="1" smtClean="0">
                <a:solidFill>
                  <a:schemeClr val="bg1"/>
                </a:solidFill>
              </a:rPr>
              <a:t>d’origine</a:t>
            </a:r>
            <a:endParaRPr lang="en-CA" sz="2000" b="1" strike="sngStrike" dirty="0" smtClean="0">
              <a:solidFill>
                <a:srgbClr val="92D050"/>
              </a:solidFill>
            </a:endParaRPr>
          </a:p>
          <a:p>
            <a:endParaRPr lang="en-CA" dirty="0" smtClean="0"/>
          </a:p>
        </p:txBody>
      </p:sp>
      <p:sp>
        <p:nvSpPr>
          <p:cNvPr id="8" name="Ellipse 7"/>
          <p:cNvSpPr/>
          <p:nvPr>
            <p:custDataLst>
              <p:tags r:id="rId4"/>
            </p:custDataLst>
          </p:nvPr>
        </p:nvSpPr>
        <p:spPr>
          <a:xfrm>
            <a:off x="5669280" y="862149"/>
            <a:ext cx="5368834" cy="256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>
            <p:custDataLst>
              <p:tags r:id="rId5"/>
            </p:custDataLst>
          </p:nvPr>
        </p:nvSpPr>
        <p:spPr>
          <a:xfrm>
            <a:off x="6191794" y="1031965"/>
            <a:ext cx="4441372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Défi :</a:t>
            </a:r>
          </a:p>
          <a:p>
            <a:pPr algn="ctr"/>
            <a:endParaRPr lang="fr-FR" sz="105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Temps du projet pilote versus la construction d’une relation de confiance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086337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Facett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1523</TotalTime>
  <Words>667</Words>
  <Application>Microsoft Office PowerPoint</Application>
  <PresentationFormat>Grand écran</PresentationFormat>
  <Paragraphs>155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</vt:lpstr>
      <vt:lpstr>Wingdings 3</vt:lpstr>
      <vt:lpstr>Facette</vt:lpstr>
      <vt:lpstr>Projet Amperâge </vt:lpstr>
      <vt:lpstr>Notre mission : le maintien à domicile des personnes aînées de plus de 50 ans, en perte d’autonomie.</vt:lpstr>
      <vt:lpstr>Présentation PowerPoint</vt:lpstr>
      <vt:lpstr>AMPERÂGE – Projet pilote 2018-2019</vt:lpstr>
      <vt:lpstr>Ancrage dans les politiques régionales</vt:lpstr>
      <vt:lpstr>Un projet concerté</vt:lpstr>
      <vt:lpstr>Présentation PowerPoint</vt:lpstr>
      <vt:lpstr>De nombreux partenaires</vt:lpstr>
      <vt:lpstr>Présentation PowerPoint</vt:lpstr>
      <vt:lpstr>Présentation PowerPoint</vt:lpstr>
      <vt:lpstr>Présentation PowerPoint</vt:lpstr>
      <vt:lpstr>Présentation PowerPoint</vt:lpstr>
      <vt:lpstr>Développement 2019-2022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Amperâge</dc:title>
  <dc:creator>Malorie Sarr</dc:creator>
  <cp:lastModifiedBy>Dominique Fontaine</cp:lastModifiedBy>
  <cp:revision>101</cp:revision>
  <cp:lastPrinted>2019-05-21T11:36:41Z</cp:lastPrinted>
  <dcterms:created xsi:type="dcterms:W3CDTF">2019-04-24T19:26:28Z</dcterms:created>
  <dcterms:modified xsi:type="dcterms:W3CDTF">2019-10-25T14:44:29Z</dcterms:modified>
</cp:coreProperties>
</file>