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1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6" r:id="rId5"/>
    <p:sldId id="257" r:id="rId6"/>
    <p:sldId id="258" r:id="rId7"/>
    <p:sldId id="260" r:id="rId8"/>
    <p:sldId id="303" r:id="rId9"/>
    <p:sldId id="305" r:id="rId10"/>
    <p:sldId id="328" r:id="rId11"/>
    <p:sldId id="312" r:id="rId12"/>
    <p:sldId id="330" r:id="rId13"/>
    <p:sldId id="270" r:id="rId14"/>
    <p:sldId id="331" r:id="rId15"/>
    <p:sldId id="304" r:id="rId16"/>
    <p:sldId id="306" r:id="rId17"/>
    <p:sldId id="307" r:id="rId18"/>
    <p:sldId id="308" r:id="rId19"/>
    <p:sldId id="326" r:id="rId20"/>
    <p:sldId id="324" r:id="rId21"/>
    <p:sldId id="310" r:id="rId22"/>
    <p:sldId id="311" r:id="rId23"/>
    <p:sldId id="313" r:id="rId24"/>
    <p:sldId id="318" r:id="rId25"/>
    <p:sldId id="283" r:id="rId26"/>
    <p:sldId id="332" r:id="rId27"/>
    <p:sldId id="269" r:id="rId28"/>
    <p:sldId id="325" r:id="rId29"/>
  </p:sldIdLst>
  <p:sldSz cx="12192000" cy="6858000"/>
  <p:notesSz cx="6858000" cy="9144000"/>
  <p:custDataLst>
    <p:tags r:id="rId32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674"/>
    <a:srgbClr val="FDB5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80" y="5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179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B4FE90F-99B4-4A35-BA84-19A8AB484A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2EC3391-BA89-43C2-8202-F7596CE9AA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ACC0B-2D3C-40FD-BB9F-2075CD617E51}" type="datetimeFigureOut">
              <a:rPr lang="fr-CA" smtClean="0"/>
              <a:t>2019-10-25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0FE5A5F-1AA2-43C1-A74B-2D929A7495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93F4BE4-0A04-4374-BCB8-ADE63AC468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C3937-781F-48F2-9DF8-86AF77B590D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0854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E8617-213D-43FD-82F6-F1E3EEFBFCB7}" type="datetimeFigureOut">
              <a:rPr lang="fr-CA" smtClean="0"/>
              <a:t>2019-10-25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F7648-4E45-4D7F-9621-5F5F57593B8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1401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FAAEEA-2DC0-4285-9FBE-3C2363974FF6}" type="slidenum">
              <a:rPr lang="fr-CA" smtClean="0"/>
              <a:pPr>
                <a:defRPr/>
              </a:pPr>
              <a:t>10</a:t>
            </a:fld>
            <a:endParaRPr lang="fr-CA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8373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3CD6F6-ABA8-48BC-90CF-FD148AEF9583}" type="slidenum">
              <a:rPr lang="fr-CA" smtClean="0"/>
              <a:pPr>
                <a:defRPr/>
              </a:pPr>
              <a:t>25</a:t>
            </a:fld>
            <a:endParaRPr lang="fr-CA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8817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0AA2DA-DE1B-421A-85B5-1C79EDCA60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42C149-5AF1-4445-AF9C-CC3FB3BFCB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D18B8E-EE2B-40E2-9FBE-DB105B800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6DB1-5F12-4A61-B0B1-0374B38CEE8C}" type="datetimeFigureOut">
              <a:rPr lang="fr-CA" smtClean="0"/>
              <a:t>2019-10-25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7F4DF7-1BE2-4628-8020-081A8E370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3B45CF-1051-4F79-8EE7-2391D0A72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A42E-F50B-4166-BB38-1C2376A826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2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ED2D58-B2AF-4575-8640-BB6E2608C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9DC0976-FDE6-4B9F-A77F-98D014A765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7E4A01-9A3B-43D9-893E-D0B96D4D3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6DB1-5F12-4A61-B0B1-0374B38CEE8C}" type="datetimeFigureOut">
              <a:rPr lang="fr-CA" smtClean="0"/>
              <a:t>2019-10-25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CA395D-69E3-4532-B25D-B744EB928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9C207C-1395-475A-8B42-34675D632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A42E-F50B-4166-BB38-1C2376A826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030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198FED8-23A2-4968-B8A4-0DC98906F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A47BE53-61B1-4E60-A684-08165CAB5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AA1386-3233-444F-8741-1465A4E37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6DB1-5F12-4A61-B0B1-0374B38CEE8C}" type="datetimeFigureOut">
              <a:rPr lang="fr-CA" smtClean="0"/>
              <a:t>2019-10-25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55E60D-A04E-48D8-B7FA-29AED6FEF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33227A-1923-467B-A2AD-903C8DC77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A42E-F50B-4166-BB38-1C2376A826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9919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572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7B3855-DEB1-480D-94FF-14CFA6B8F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EBED7D-3779-4EE0-97D7-5A448B0F6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6F9FEC-2C47-4366-9DF3-97608EEEE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6DB1-5F12-4A61-B0B1-0374B38CEE8C}" type="datetimeFigureOut">
              <a:rPr lang="fr-CA" smtClean="0"/>
              <a:t>2019-10-25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4FA1B9-F05F-443B-95B7-B21C39805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6D7412-3E60-484D-9D05-5D207D6CD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A42E-F50B-4166-BB38-1C2376A826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947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5DD658-EE01-440E-9DAE-AF1ABF3F9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18DB3A-0376-4D17-9A16-4D990889F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B9E53-5D3F-4413-86BB-DA70937CD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6DB1-5F12-4A61-B0B1-0374B38CEE8C}" type="datetimeFigureOut">
              <a:rPr lang="fr-CA" smtClean="0"/>
              <a:t>2019-10-25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5C13C1-B5D5-401A-A3DE-0B96704EA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7D727E-0355-475E-B0BA-BFF2286DD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A42E-F50B-4166-BB38-1C2376A826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831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CDBECD-A535-4099-9E4C-8718AB0B2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7C19F7-3C37-4346-B3E9-010EC1F6A9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B84DEB4-AD1C-4D4F-B759-E7FAF8386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92DAE7-3F1F-4ED5-AF1C-20F66E80C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6DB1-5F12-4A61-B0B1-0374B38CEE8C}" type="datetimeFigureOut">
              <a:rPr lang="fr-CA" smtClean="0"/>
              <a:t>2019-10-25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42E6DB-7E9E-4769-8D18-42713F955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ED45CB8-0AE9-465D-8023-6EE0B0725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A42E-F50B-4166-BB38-1C2376A826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068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15427D-9E70-4922-BD91-CA522F8E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124322-8259-4C59-9FC6-ADF537A6D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DD87B0C-094D-4EB1-8EFF-0D4E93697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37058B-F6E1-4463-AC5C-6E66D70E24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21F6647-6C26-4C23-890E-C8D99F633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8C4A0A2-B537-44CF-8B27-B5EE1A050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6DB1-5F12-4A61-B0B1-0374B38CEE8C}" type="datetimeFigureOut">
              <a:rPr lang="fr-CA" smtClean="0"/>
              <a:t>2019-10-25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A17A685-DBF1-4213-9168-F769A6233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3069885-BDA0-405F-A9F7-5F0153A34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A42E-F50B-4166-BB38-1C2376A826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3054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FC97B4-B9D4-47D7-B562-97536D5D4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17880CB-9C5F-44BA-9F6C-CF4737A8A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6DB1-5F12-4A61-B0B1-0374B38CEE8C}" type="datetimeFigureOut">
              <a:rPr lang="fr-CA" smtClean="0"/>
              <a:t>2019-10-25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2F8EFD3-562D-4423-875C-0DF7F7BAF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6252D30-D3B3-4F8E-AAFD-F69112376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A42E-F50B-4166-BB38-1C2376A826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599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F9569FB-C9C6-4247-A871-7072030AC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6DB1-5F12-4A61-B0B1-0374B38CEE8C}" type="datetimeFigureOut">
              <a:rPr lang="fr-CA" smtClean="0"/>
              <a:t>2019-10-25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9DD2879-B158-4389-8746-13AD1BC3C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228F748-B4E0-4BE6-A6B1-D31AEAB5B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A42E-F50B-4166-BB38-1C2376A826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82818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BC9658-9EC7-41F8-A63E-B7323E720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158170-1FEE-4116-8A8F-768E170FD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B7903B5-20D3-42B2-8D6D-3AEDC23A5E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4D6591-7A5F-4A56-B5D0-A18976BF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6DB1-5F12-4A61-B0B1-0374B38CEE8C}" type="datetimeFigureOut">
              <a:rPr lang="fr-CA" smtClean="0"/>
              <a:t>2019-10-25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446BA6-95CD-439B-B6A8-05D686B60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DAEC9A-30B5-45D1-8BAD-4E21AA8F2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A42E-F50B-4166-BB38-1C2376A826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610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79B57E-9F93-4099-9433-4BAE18335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2F410E6-8EA8-439C-8637-CDCBC62206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23BD5E-F8AA-460E-8DB8-156E63714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16868CD-5020-4FEE-9B63-28F135C65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6DB1-5F12-4A61-B0B1-0374B38CEE8C}" type="datetimeFigureOut">
              <a:rPr lang="fr-CA" smtClean="0"/>
              <a:t>2019-10-25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ACFED1-667A-4383-98E9-573969BB1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C47E5E-0EE8-4087-9EC0-AFBA9494D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A42E-F50B-4166-BB38-1C2376A826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153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6135C13-F4BF-4AB4-A8F3-AC063FDCD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F185AA-8E4F-40FF-9FAF-F75F04BDE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57297C-28B9-4162-B8BD-575014C1BF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C6DB1-5F12-4A61-B0B1-0374B38CEE8C}" type="datetimeFigureOut">
              <a:rPr lang="fr-CA" smtClean="0"/>
              <a:t>2019-10-25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1D5BDC-1CCE-46CF-93C9-DAF04510D7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6AAA02-91D0-4C5E-95C0-DADD15960F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6A42E-F50B-4166-BB38-1C2376A8265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267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7C3449B-45DB-44D0-A51F-358F8AF43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68382" y="3688492"/>
            <a:ext cx="4980904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b="1" i="1" dirty="0">
                <a:solidFill>
                  <a:srgbClr val="FDB528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Charte des droits et libertés de la personne</a:t>
            </a:r>
            <a:endParaRPr lang="fr-FR" b="1" dirty="0">
              <a:solidFill>
                <a:srgbClr val="FDB528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0604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074037" y="201010"/>
            <a:ext cx="8325172" cy="1060107"/>
          </a:xfrm>
        </p:spPr>
        <p:txBody>
          <a:bodyPr>
            <a:noAutofit/>
          </a:bodyPr>
          <a:lstStyle/>
          <a:p>
            <a:pPr algn="ctr" eaLnBrk="1" hangingPunct="1"/>
            <a:r>
              <a:rPr lang="fr-CA" sz="3200" b="1" dirty="0">
                <a:solidFill>
                  <a:srgbClr val="FFC000"/>
                </a:solidFill>
              </a:rPr>
              <a:t/>
            </a:r>
            <a:br>
              <a:rPr lang="fr-CA" sz="3200" b="1" dirty="0">
                <a:solidFill>
                  <a:srgbClr val="FFC000"/>
                </a:solidFill>
              </a:rPr>
            </a:br>
            <a:r>
              <a:rPr lang="fr-CA" sz="3200" b="1" dirty="0">
                <a:solidFill>
                  <a:srgbClr val="FFC000"/>
                </a:solidFill>
              </a:rPr>
              <a:t/>
            </a:r>
            <a:br>
              <a:rPr lang="fr-CA" sz="3200" b="1" dirty="0">
                <a:solidFill>
                  <a:srgbClr val="FFC000"/>
                </a:solidFill>
              </a:rPr>
            </a:br>
            <a:r>
              <a:rPr lang="fr-CA" sz="4000" b="1" dirty="0">
                <a:solidFill>
                  <a:srgbClr val="205674"/>
                </a:solidFill>
                <a:latin typeface="+mn-lt"/>
              </a:rPr>
              <a:t>DROIT À L’ÉGALITÉ</a:t>
            </a:r>
            <a:br>
              <a:rPr lang="fr-CA" sz="4000" b="1" dirty="0">
                <a:solidFill>
                  <a:srgbClr val="205674"/>
                </a:solidFill>
                <a:latin typeface="+mn-lt"/>
              </a:rPr>
            </a:br>
            <a:r>
              <a:rPr lang="fr-CA" sz="4000" b="1" dirty="0">
                <a:solidFill>
                  <a:srgbClr val="205674"/>
                </a:solidFill>
                <a:latin typeface="+mn-lt"/>
              </a:rPr>
              <a:t>QU’EST-CE QUE LA DISCRIMINATION ?</a:t>
            </a:r>
            <a:br>
              <a:rPr lang="fr-CA" sz="4000" b="1" dirty="0">
                <a:solidFill>
                  <a:srgbClr val="205674"/>
                </a:solidFill>
                <a:latin typeface="+mn-lt"/>
              </a:rPr>
            </a:br>
            <a:endParaRPr lang="fr-CA" sz="4000" b="1" dirty="0">
              <a:solidFill>
                <a:srgbClr val="205674"/>
              </a:solidFill>
              <a:latin typeface="+mn-lt"/>
            </a:endParaRPr>
          </a:p>
        </p:txBody>
      </p:sp>
      <p:sp>
        <p:nvSpPr>
          <p:cNvPr id="4" name="Espace réservé du contenu 2"/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2384195" y="2261630"/>
            <a:ext cx="7704856" cy="2592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2"/>
          <a:lstStyle>
            <a:lvl1pPr marL="319088" indent="-319088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1B587C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4E8542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0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fr-CA" sz="2400" dirty="0"/>
              <a:t>Âge      		</a:t>
            </a:r>
          </a:p>
          <a:p>
            <a:pPr>
              <a:spcBef>
                <a:spcPts val="20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fr-CA" sz="2400" dirty="0"/>
              <a:t>Sexe </a:t>
            </a:r>
          </a:p>
          <a:p>
            <a:pPr>
              <a:spcBef>
                <a:spcPts val="20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fr-CA" sz="2400" dirty="0"/>
              <a:t>Grossesse		</a:t>
            </a:r>
          </a:p>
          <a:p>
            <a:pPr>
              <a:spcBef>
                <a:spcPts val="20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fr-CA" sz="2400" dirty="0"/>
              <a:t>État civil		</a:t>
            </a:r>
          </a:p>
          <a:p>
            <a:pPr>
              <a:spcBef>
                <a:spcPts val="20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fr-CA" sz="2400" dirty="0"/>
              <a:t>Orientation sexuelle</a:t>
            </a:r>
          </a:p>
          <a:p>
            <a:pPr>
              <a:spcBef>
                <a:spcPts val="20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fr-CA" sz="2400" dirty="0"/>
              <a:t>Race		</a:t>
            </a:r>
          </a:p>
          <a:p>
            <a:pPr>
              <a:spcBef>
                <a:spcPts val="20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fr-CA" sz="2400" dirty="0"/>
              <a:t>Couleur</a:t>
            </a:r>
          </a:p>
          <a:p>
            <a:pPr>
              <a:spcBef>
                <a:spcPts val="20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fr-CA" sz="2400" dirty="0"/>
              <a:t>Identité ou expression de genre	</a:t>
            </a:r>
          </a:p>
          <a:p>
            <a:pPr marL="0" indent="0">
              <a:spcBef>
                <a:spcPts val="200"/>
              </a:spcBef>
              <a:buClr>
                <a:schemeClr val="tx1"/>
              </a:buClr>
              <a:buNone/>
              <a:defRPr/>
            </a:pPr>
            <a:r>
              <a:rPr lang="fr-CA" sz="2400" dirty="0"/>
              <a:t>	</a:t>
            </a:r>
          </a:p>
          <a:p>
            <a:pPr>
              <a:spcBef>
                <a:spcPts val="20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fr-CA" sz="2400" dirty="0"/>
              <a:t>Origine ethnique ou nationale  </a:t>
            </a:r>
          </a:p>
          <a:p>
            <a:pPr>
              <a:spcBef>
                <a:spcPts val="20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fr-CA" sz="2400" dirty="0"/>
              <a:t>Langue </a:t>
            </a:r>
          </a:p>
          <a:p>
            <a:pPr>
              <a:spcBef>
                <a:spcPts val="20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fr-CA" sz="2400" dirty="0"/>
              <a:t>Religion </a:t>
            </a:r>
          </a:p>
          <a:p>
            <a:pPr>
              <a:spcBef>
                <a:spcPts val="20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fr-CA" sz="2400" dirty="0"/>
              <a:t>Condition sociale </a:t>
            </a:r>
          </a:p>
          <a:p>
            <a:pPr>
              <a:spcBef>
                <a:spcPts val="20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fr-CA" sz="2400" dirty="0"/>
              <a:t>Convictions politiques </a:t>
            </a:r>
          </a:p>
          <a:p>
            <a:pPr>
              <a:spcBef>
                <a:spcPts val="20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fr-CA" sz="2400" dirty="0"/>
              <a:t>Handicap ou moyen pour pallier</a:t>
            </a:r>
          </a:p>
        </p:txBody>
      </p:sp>
      <p:sp>
        <p:nvSpPr>
          <p:cNvPr id="15365" name="Espace réservé du contenu 2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2117045" y="5792894"/>
            <a:ext cx="835292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19088" indent="-319088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marL="0" indent="0">
              <a:spcBef>
                <a:spcPts val="700"/>
              </a:spcBef>
              <a:buClr>
                <a:schemeClr val="tx1"/>
              </a:buClr>
              <a:buSzPct val="60000"/>
            </a:pPr>
            <a:r>
              <a:rPr lang="fr-CA" sz="2400" u="sng" dirty="0">
                <a:latin typeface="+mj-lt"/>
              </a:rPr>
              <a:t>Qui a pour effet d’</a:t>
            </a:r>
            <a:r>
              <a:rPr lang="fr-FR" sz="2400" u="sng" dirty="0">
                <a:latin typeface="+mj-lt"/>
              </a:rPr>
              <a:t>empêcher un individu ou un groupe d’individus d’exercer pleinement ses droits.</a:t>
            </a:r>
            <a:endParaRPr lang="fr-CA" sz="2400" u="sng" dirty="0">
              <a:latin typeface="+mj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16D2B1E-B7FB-4A0A-AD4E-7A7F16EF4B64}"/>
              </a:ext>
            </a:extLst>
          </p:cNvPr>
          <p:cNvSpPr/>
          <p:nvPr/>
        </p:nvSpPr>
        <p:spPr>
          <a:xfrm>
            <a:off x="1666523" y="1446482"/>
            <a:ext cx="9788271" cy="1234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CA" sz="2800" b="1" dirty="0">
                <a:solidFill>
                  <a:srgbClr val="2056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Article 10 – 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Exclusion, préférence ou distinction fondée sur une ou plusieurs caractéristiques personnelles </a:t>
            </a:r>
            <a:r>
              <a:rPr lang="fr-CA" sz="2000" dirty="0"/>
              <a:t>:</a:t>
            </a:r>
          </a:p>
          <a:p>
            <a:pPr algn="just">
              <a:lnSpc>
                <a:spcPct val="80000"/>
              </a:lnSpc>
              <a:defRPr/>
            </a:pPr>
            <a:endParaRPr lang="fr-CA" sz="32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391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EB6F26-0423-4016-8346-88556FD3E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72" y="1064531"/>
            <a:ext cx="8954537" cy="2404864"/>
          </a:xfrm>
          <a:effectLst/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fr-CA" sz="4400" b="1" dirty="0">
                <a:solidFill>
                  <a:srgbClr val="205674"/>
                </a:solidFill>
                <a:ea typeface="+mj-ea"/>
                <a:cs typeface="+mj-cs"/>
              </a:rPr>
              <a:t>Certaines situations de discrimination peuvent constituer de la maltraitance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B9D764-1118-414B-B7B4-83343B226358}"/>
              </a:ext>
            </a:extLst>
          </p:cNvPr>
          <p:cNvSpPr/>
          <p:nvPr/>
        </p:nvSpPr>
        <p:spPr>
          <a:xfrm>
            <a:off x="4012118" y="2782669"/>
            <a:ext cx="4809906" cy="646331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fr-CA" sz="4000" b="1" dirty="0">
                <a:solidFill>
                  <a:srgbClr val="FDB528"/>
                </a:solidFill>
                <a:ea typeface="+mj-ea"/>
                <a:cs typeface="+mj-cs"/>
              </a:rPr>
              <a:t>Quelques exemples ? 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0DAFE6FA-2079-4FBA-AB72-AE3A1206EBD7}"/>
              </a:ext>
            </a:extLst>
          </p:cNvPr>
          <p:cNvSpPr txBox="1">
            <a:spLocks/>
          </p:cNvSpPr>
          <p:nvPr/>
        </p:nvSpPr>
        <p:spPr>
          <a:xfrm>
            <a:off x="1763471" y="3960519"/>
            <a:ext cx="9938377" cy="1684784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CA" sz="4000" b="1" dirty="0">
                <a:solidFill>
                  <a:srgbClr val="205674"/>
                </a:solidFill>
                <a:ea typeface="+mj-ea"/>
                <a:cs typeface="+mj-cs"/>
              </a:rPr>
              <a:t>Existe-t-il une hiérarchie entre les droits fondamentaux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CA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7883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3552" y="496888"/>
            <a:ext cx="8229600" cy="1143000"/>
          </a:xfrm>
          <a:ln>
            <a:solidFill>
              <a:schemeClr val="bg1"/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fr-CA" sz="4000" b="1" dirty="0">
                <a:solidFill>
                  <a:srgbClr val="205674"/>
                </a:solidFill>
                <a:latin typeface="+mn-lt"/>
              </a:rPr>
              <a:t>L’ARTICLE 48 DE LA CHARTE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40545" y="1868660"/>
            <a:ext cx="8229600" cy="4525962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r>
              <a:rPr lang="fr-CA" sz="2400" dirty="0"/>
              <a:t>La notion d’exploitation se rapporte spécifiquement à l’article 48 de la </a:t>
            </a:r>
            <a:r>
              <a:rPr lang="fr-CA" sz="2400" i="1" dirty="0"/>
              <a:t>Charte des droits et libertés de la personne</a:t>
            </a:r>
            <a:r>
              <a:rPr lang="fr-CA" sz="2400" dirty="0"/>
              <a:t> :</a:t>
            </a:r>
          </a:p>
          <a:p>
            <a:pPr marL="0" indent="0" algn="just">
              <a:buNone/>
              <a:defRPr/>
            </a:pPr>
            <a:endParaRPr lang="fr-CA" sz="24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fr-CA" sz="2400" i="1" dirty="0"/>
              <a:t>« Toute personne âgée ou toute personne handicapée a droit d’être protégée contre toute forme d’exploitation.</a:t>
            </a:r>
          </a:p>
          <a:p>
            <a:pPr algn="just">
              <a:buFont typeface="Wingdings" pitchFamily="2" charset="2"/>
              <a:buChar char="§"/>
              <a:defRPr/>
            </a:pPr>
            <a:endParaRPr lang="fr-CA" sz="2400" i="1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fr-CA" sz="2400" i="1" dirty="0"/>
              <a:t>Telle personne a aussi droit à la protection et à la sécurité que doivent lui apporter sa famille ou les personnes qui en tiennent lieu. »</a:t>
            </a:r>
          </a:p>
          <a:p>
            <a:pPr>
              <a:defRPr/>
            </a:pP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0945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438400" y="2412797"/>
            <a:ext cx="8229600" cy="2376488"/>
          </a:xfrm>
        </p:spPr>
        <p:txBody>
          <a:bodyPr rtlCol="0">
            <a:normAutofit/>
          </a:bodyPr>
          <a:lstStyle/>
          <a:p>
            <a:pPr marL="514350" indent="-514350">
              <a:lnSpc>
                <a:spcPct val="80000"/>
              </a:lnSpc>
              <a:buAutoNum type="arabicPeriod"/>
              <a:defRPr/>
            </a:pPr>
            <a:r>
              <a:rPr lang="fr-CA" dirty="0"/>
              <a:t>Mise à profit (i.e. tirer avantage, bénéficier);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endParaRPr lang="fr-CA" dirty="0"/>
          </a:p>
          <a:p>
            <a:pPr marL="514350" indent="-514350">
              <a:lnSpc>
                <a:spcPct val="80000"/>
              </a:lnSpc>
              <a:buAutoNum type="arabicPeriod"/>
              <a:defRPr/>
            </a:pPr>
            <a:r>
              <a:rPr lang="fr-CA" dirty="0"/>
              <a:t>d’une position de force;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  <a:defRPr/>
            </a:pPr>
            <a:endParaRPr lang="fr-CA" dirty="0"/>
          </a:p>
          <a:p>
            <a:pPr marL="514350" indent="-514350">
              <a:lnSpc>
                <a:spcPct val="80000"/>
              </a:lnSpc>
              <a:buAutoNum type="arabicPeriod"/>
              <a:defRPr/>
            </a:pPr>
            <a:r>
              <a:rPr lang="fr-CA" dirty="0"/>
              <a:t>au détriment d’intérêts plus vulnérables.</a:t>
            </a:r>
          </a:p>
          <a:p>
            <a:pPr marL="0" indent="0">
              <a:buNone/>
              <a:defRPr/>
            </a:pPr>
            <a:endParaRPr lang="fr-CA" dirty="0">
              <a:solidFill>
                <a:schemeClr val="accent3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46786" y="807733"/>
            <a:ext cx="96128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fr-CA" sz="4000" b="1" dirty="0">
                <a:solidFill>
                  <a:srgbClr val="205674"/>
                </a:solidFill>
                <a:ea typeface="+mj-ea"/>
                <a:cs typeface="+mj-cs"/>
              </a:rPr>
              <a:t>L’EXPLOITATION : TROIS CRITÈRES RETENUS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2124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3867258" y="729221"/>
            <a:ext cx="4457484" cy="7826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fr-CA" sz="4000" b="1" dirty="0">
                <a:solidFill>
                  <a:srgbClr val="205674"/>
                </a:solidFill>
                <a:latin typeface="+mn-lt"/>
              </a:rPr>
              <a:t>PERSONNES ÂGÉES 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2351087" y="2060849"/>
            <a:ext cx="8053301" cy="223202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fr-CA" sz="2600" dirty="0"/>
              <a:t>Personnes âgées i.e.: </a:t>
            </a:r>
            <a:r>
              <a:rPr lang="fr-CA" sz="2600" i="1" dirty="0"/>
              <a:t>« personnes que l’âge a rendues vulnérables et qui peuvent s’inscrire dans un rapport de dépendance, qu’elle soit physique, économique ou psychologique […] »</a:t>
            </a:r>
            <a:endParaRPr lang="fr-CA" sz="2600" dirty="0"/>
          </a:p>
          <a:p>
            <a:pPr marL="0" indent="0">
              <a:buNone/>
              <a:defRPr/>
            </a:pPr>
            <a:endParaRPr lang="fr-CA" sz="2600" dirty="0"/>
          </a:p>
          <a:p>
            <a:pPr marL="0" indent="0">
              <a:buNone/>
              <a:defRPr/>
            </a:pPr>
            <a:r>
              <a:rPr lang="fr-CA" sz="2600" dirty="0"/>
              <a:t>(Juge Rivet dans CDPDJ c. Gagné, TDP 12-2002)</a:t>
            </a:r>
          </a:p>
          <a:p>
            <a:pPr>
              <a:defRPr/>
            </a:pP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0443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351089" y="1557338"/>
            <a:ext cx="7870825" cy="4525962"/>
          </a:xfrm>
        </p:spPr>
        <p:txBody>
          <a:bodyPr rtlCol="0">
            <a:normAutofit fontScale="32500" lnSpcReduction="20000"/>
          </a:bodyPr>
          <a:lstStyle/>
          <a:p>
            <a:pPr marL="0" indent="0" algn="just">
              <a:buNone/>
              <a:defRPr/>
            </a:pPr>
            <a:r>
              <a:rPr lang="fr-CA" sz="5700" dirty="0">
                <a:solidFill>
                  <a:schemeClr val="accent1"/>
                </a:solidFill>
                <a:latin typeface="+mj-lt"/>
              </a:rPr>
              <a:t>  </a:t>
            </a:r>
            <a:endParaRPr lang="fr-FR" dirty="0">
              <a:solidFill>
                <a:schemeClr val="accent1"/>
              </a:solidFill>
            </a:endParaRPr>
          </a:p>
          <a:p>
            <a:pPr marL="0" indent="0" algn="just">
              <a:buNone/>
              <a:defRPr/>
            </a:pPr>
            <a:r>
              <a:rPr lang="fr-FR" sz="7400" dirty="0"/>
              <a:t>« … plus une personne est vulnérable, plus elle dépend, aux plans physique, mental ou émotif, de son entourage et de son environnement. Cette dépendance constitue à son tour un facteur de vulnérabilité ou accroît la vulnérabilité préexistante en créant une source de pouvoir pour la personne dont la personne âgée dépend »</a:t>
            </a:r>
            <a:endParaRPr lang="fr-CA" sz="7400" dirty="0"/>
          </a:p>
          <a:p>
            <a:pPr marL="0" indent="0" algn="just">
              <a:buNone/>
              <a:defRPr/>
            </a:pPr>
            <a:endParaRPr lang="fr-CA" sz="7400" dirty="0"/>
          </a:p>
          <a:p>
            <a:pPr marL="0" indent="0" algn="just">
              <a:buNone/>
              <a:defRPr/>
            </a:pPr>
            <a:r>
              <a:rPr lang="fr-FR" sz="7400" i="1" dirty="0"/>
              <a:t>Québec (Commission des droits de la personne et des droits de la jeunesse)</a:t>
            </a:r>
            <a:r>
              <a:rPr lang="fr-FR" sz="7400" dirty="0"/>
              <a:t> c. </a:t>
            </a:r>
            <a:r>
              <a:rPr lang="fr-FR" sz="7400" i="1" dirty="0"/>
              <a:t>Vallée</a:t>
            </a:r>
            <a:r>
              <a:rPr lang="fr-FR" sz="7400" dirty="0"/>
              <a:t>, 2003 </a:t>
            </a:r>
            <a:r>
              <a:rPr lang="fr-FR" sz="7400" dirty="0" err="1"/>
              <a:t>CanLII</a:t>
            </a:r>
            <a:r>
              <a:rPr lang="fr-FR" sz="7400" dirty="0"/>
              <a:t> 28651 (QC T.D.P.), par. 79.</a:t>
            </a:r>
            <a:endParaRPr lang="fr-CA" sz="7400" dirty="0"/>
          </a:p>
          <a:p>
            <a:pPr>
              <a:defRPr/>
            </a:pPr>
            <a:endParaRPr lang="fr-CA" dirty="0"/>
          </a:p>
        </p:txBody>
      </p:sp>
      <p:sp>
        <p:nvSpPr>
          <p:cNvPr id="3" name="ZoneTexte 2"/>
          <p:cNvSpPr txBox="1"/>
          <p:nvPr/>
        </p:nvSpPr>
        <p:spPr>
          <a:xfrm>
            <a:off x="4260056" y="820351"/>
            <a:ext cx="3671887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CA" sz="4000" b="1" dirty="0">
                <a:solidFill>
                  <a:srgbClr val="205674"/>
                </a:solidFill>
              </a:rPr>
              <a:t>VULNÉRABILITÉ</a:t>
            </a:r>
          </a:p>
          <a:p>
            <a:pPr>
              <a:defRPr/>
            </a:pP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3686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7156" y="761538"/>
            <a:ext cx="9023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fr-CA" sz="4000" b="1" dirty="0">
                <a:solidFill>
                  <a:srgbClr val="205674"/>
                </a:solidFill>
                <a:ea typeface="+mj-ea"/>
                <a:cs typeface="+mj-cs"/>
              </a:rPr>
              <a:t>Au regard de l’article 48, qu’est-ce qu’une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fr-CA" sz="4000" b="1" dirty="0">
                <a:solidFill>
                  <a:srgbClr val="205674"/>
                </a:solidFill>
                <a:ea typeface="+mj-ea"/>
                <a:cs typeface="+mj-cs"/>
              </a:rPr>
              <a:t>personne vulnérable ? </a:t>
            </a:r>
          </a:p>
          <a:p>
            <a:endParaRPr lang="fr-CA" dirty="0"/>
          </a:p>
          <a:p>
            <a:endParaRPr lang="fr-CA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ADAED25-12C3-4D82-B8E3-59ADFC414EC6}"/>
              </a:ext>
            </a:extLst>
          </p:cNvPr>
          <p:cNvSpPr txBox="1"/>
          <p:nvPr/>
        </p:nvSpPr>
        <p:spPr>
          <a:xfrm>
            <a:off x="2147157" y="2564321"/>
            <a:ext cx="881328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Même si elle est légalement apte à défendre ses droits et à protéger ses intérêts, une personne vulnérable n’est pas toujours en mesure de le faire. La combinaison de certains éléments permet d’établir si une personne est vulnérable.</a:t>
            </a:r>
          </a:p>
          <a:p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5339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401329" y="19698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fr-CA" sz="2400" dirty="0"/>
              <a:t>santé physique, psychologique ou psychique, </a:t>
            </a:r>
            <a:r>
              <a:rPr lang="fr-CA" sz="2400" dirty="0" err="1"/>
              <a:t>etc</a:t>
            </a:r>
            <a:r>
              <a:rPr lang="fr-CA" sz="2400" dirty="0"/>
              <a:t> 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fr-CA" sz="1800" dirty="0"/>
              <a:t>maladies, les déficits physiques et cognitifs, le décès du conjoint, l’insécurité, la détresse émotive et la fragilité psychologique)  </a:t>
            </a:r>
          </a:p>
          <a:p>
            <a:pPr marL="0" indent="0">
              <a:buNone/>
              <a:defRPr/>
            </a:pPr>
            <a:r>
              <a:rPr lang="fr-CA" sz="2400" dirty="0"/>
              <a:t>	</a:t>
            </a:r>
          </a:p>
          <a:p>
            <a:pPr marL="0" indent="0">
              <a:buNone/>
              <a:defRPr/>
            </a:pPr>
            <a:r>
              <a:rPr lang="fr-CA" sz="2400" dirty="0"/>
              <a:t>caractéristiques personnelles ou individuelles particulières:</a:t>
            </a:r>
            <a:r>
              <a:rPr lang="fr-CA" sz="2000" dirty="0"/>
              <a:t>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fr-CA" sz="1800" dirty="0"/>
              <a:t>origine ethnique / culturelle / langue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fr-CA" sz="18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fr-CA" sz="1800" dirty="0"/>
              <a:t>Environnement familial ou social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fr-CA" sz="1800" dirty="0"/>
          </a:p>
          <a:p>
            <a:pPr lvl="1">
              <a:buFont typeface="Arial" pitchFamily="34" charset="0"/>
              <a:buChar char="•"/>
              <a:defRPr/>
            </a:pPr>
            <a:r>
              <a:rPr lang="fr-CA" sz="1800" dirty="0"/>
              <a:t>Absence ou déficience du soutien familial, l’isolement, services d’aide inaccessibles ou inadéquats, réseau d’amis restreint, faibles revenus, placement contre le gré de la personne âgée ou handicapée, </a:t>
            </a:r>
            <a:r>
              <a:rPr lang="fr-CA" sz="1800" dirty="0" err="1"/>
              <a:t>etc</a:t>
            </a:r>
            <a:r>
              <a:rPr lang="fr-CA" sz="1800" dirty="0"/>
              <a:t> 	</a:t>
            </a:r>
          </a:p>
          <a:p>
            <a:pPr lvl="1">
              <a:buFont typeface="Arial" pitchFamily="34" charset="0"/>
              <a:buChar char="•"/>
              <a:defRPr/>
            </a:pPr>
            <a:endParaRPr lang="fr-CA" sz="1800" dirty="0"/>
          </a:p>
          <a:p>
            <a:pPr lvl="1">
              <a:buFont typeface="Arial" pitchFamily="34" charset="0"/>
              <a:buChar char="•"/>
              <a:defRPr/>
            </a:pPr>
            <a:endParaRPr lang="fr-CA" sz="2000" dirty="0"/>
          </a:p>
        </p:txBody>
      </p:sp>
      <p:sp>
        <p:nvSpPr>
          <p:cNvPr id="3" name="Rectangle 2"/>
          <p:cNvSpPr/>
          <p:nvPr/>
        </p:nvSpPr>
        <p:spPr>
          <a:xfrm>
            <a:off x="2870034" y="844090"/>
            <a:ext cx="72921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fr-CA" sz="4000" b="1" dirty="0">
                <a:solidFill>
                  <a:srgbClr val="205674"/>
                </a:solidFill>
                <a:ea typeface="+mj-ea"/>
                <a:cs typeface="+mj-cs"/>
              </a:rPr>
              <a:t>INDICATEURS DE VULNÉRABILITÉ: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4301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25562" y="546986"/>
            <a:ext cx="4740876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fr-CA" sz="4000" b="1" dirty="0">
                <a:solidFill>
                  <a:srgbClr val="205674"/>
                </a:solidFill>
                <a:latin typeface="+mn-lt"/>
              </a:rPr>
              <a:t>Formes d’exploitation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33612" y="1536721"/>
            <a:ext cx="8158420" cy="4525963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fr-CA" sz="2400" dirty="0"/>
              <a:t>	</a:t>
            </a:r>
          </a:p>
          <a:p>
            <a:pPr>
              <a:buNone/>
              <a:defRPr/>
            </a:pPr>
            <a:r>
              <a:rPr lang="fr-CA" sz="2400" b="1" dirty="0"/>
              <a:t>	</a:t>
            </a:r>
            <a:r>
              <a:rPr lang="fr-CA" sz="2600" b="1" dirty="0"/>
              <a:t>Financière ou matérielle</a:t>
            </a:r>
            <a:r>
              <a:rPr lang="fr-CA" sz="2600" dirty="0"/>
              <a:t> : la victime « donne » de l'argent ou des biens à son exploiteur sous la menace,  la contrainte ou prend des décisions en ce sens qui ne sont pas libres et éclairées;</a:t>
            </a:r>
          </a:p>
          <a:p>
            <a:pPr>
              <a:buNone/>
              <a:defRPr/>
            </a:pPr>
            <a:r>
              <a:rPr lang="fr-CA" sz="2600" dirty="0"/>
              <a:t>	</a:t>
            </a:r>
          </a:p>
          <a:p>
            <a:pPr>
              <a:buNone/>
              <a:defRPr/>
            </a:pPr>
            <a:r>
              <a:rPr lang="fr-CA" sz="2600" b="1" dirty="0"/>
              <a:t>	Physique</a:t>
            </a:r>
            <a:r>
              <a:rPr lang="fr-CA" sz="2600" dirty="0"/>
              <a:t> : la victime est « punie » par son exploiteur, elle reçoit des coups, est négligée, ne reçoit pas les soins requis, etc.;</a:t>
            </a:r>
          </a:p>
          <a:p>
            <a:pPr>
              <a:defRPr/>
            </a:pP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9928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54400" y="1924764"/>
            <a:ext cx="7883199" cy="4525962"/>
          </a:xfrm>
        </p:spPr>
        <p:txBody>
          <a:bodyPr rtlCol="0">
            <a:norm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fr-CA" dirty="0">
                <a:solidFill>
                  <a:schemeClr val="accent3"/>
                </a:solidFill>
              </a:rPr>
              <a:t>	</a:t>
            </a:r>
            <a:r>
              <a:rPr lang="fr-CA" sz="2600" b="1" dirty="0"/>
              <a:t>Psychologique</a:t>
            </a:r>
            <a:r>
              <a:rPr lang="fr-CA" sz="2600" dirty="0"/>
              <a:t> : la victime est menacée ou agressée verbalement, elle subit du chantage de la part de son exploiteur quant à sa sécurité ou à d'autres questions qui la rendent anxieuse;</a:t>
            </a:r>
          </a:p>
          <a:p>
            <a:pPr>
              <a:lnSpc>
                <a:spcPct val="80000"/>
              </a:lnSpc>
              <a:buNone/>
              <a:defRPr/>
            </a:pPr>
            <a:endParaRPr lang="fr-CA" sz="2600" dirty="0"/>
          </a:p>
          <a:p>
            <a:pPr>
              <a:lnSpc>
                <a:spcPct val="80000"/>
              </a:lnSpc>
              <a:buNone/>
              <a:defRPr/>
            </a:pPr>
            <a:r>
              <a:rPr lang="fr-CA" sz="2600" dirty="0"/>
              <a:t>	</a:t>
            </a:r>
            <a:r>
              <a:rPr lang="fr-CA" sz="2600" b="1" dirty="0"/>
              <a:t>Affective</a:t>
            </a:r>
            <a:r>
              <a:rPr lang="fr-CA" sz="2600" dirty="0"/>
              <a:t> : l'exploiteur menace la victime d'abandon, de ne plus voir ses proches, d'être retirée de son milieu de vie, etc.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6F09B359-202B-4E56-8AD1-303EFDE4C289}"/>
              </a:ext>
            </a:extLst>
          </p:cNvPr>
          <p:cNvSpPr txBox="1">
            <a:spLocks/>
          </p:cNvSpPr>
          <p:nvPr/>
        </p:nvSpPr>
        <p:spPr>
          <a:xfrm>
            <a:off x="3725562" y="546986"/>
            <a:ext cx="47408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CA" sz="3600" b="1" dirty="0">
                <a:solidFill>
                  <a:srgbClr val="205674"/>
                </a:solidFill>
                <a:latin typeface="+mn-lt"/>
              </a:rPr>
              <a:t>Formes d’exploitation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396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575719" y="496341"/>
            <a:ext cx="5284075" cy="1143000"/>
          </a:xfrm>
        </p:spPr>
        <p:txBody>
          <a:bodyPr>
            <a:normAutofit/>
          </a:bodyPr>
          <a:lstStyle/>
          <a:p>
            <a:r>
              <a:rPr lang="fr-CA" sz="4000" b="1" dirty="0">
                <a:solidFill>
                  <a:srgbClr val="205674"/>
                </a:solidFill>
                <a:latin typeface="+mn-lt"/>
              </a:rPr>
              <a:t>MANDATS DE LA CDPDJ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415699" y="1659947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Assurer la promotion et le respect des droits énoncés dans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la Charte des droits et libertés de la personne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la Loi sur la protection de la jeunesse (LPJ)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la Loi sur le système de justice pénale pour les adolescents (LSJPA)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Elle doit aussi veiller à l’application de 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la Loi sur l’accès à l’égalité en emploi dans des organismes publics </a:t>
            </a:r>
          </a:p>
          <a:p>
            <a:pPr marL="0" indent="0">
              <a:buNone/>
            </a:pP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29938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59036" y="501924"/>
            <a:ext cx="6273928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fr-CA" sz="4000" b="1" dirty="0">
                <a:solidFill>
                  <a:srgbClr val="205674"/>
                </a:solidFill>
                <a:latin typeface="+mn-lt"/>
              </a:rPr>
              <a:t>Consentement de la victime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5979" y="1460735"/>
            <a:ext cx="8229600" cy="250563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fr-CA" sz="2400" dirty="0"/>
              <a:t>Le </a:t>
            </a:r>
            <a:r>
              <a:rPr lang="fr-CA" sz="2400" b="1" dirty="0"/>
              <a:t>consentement</a:t>
            </a:r>
            <a:r>
              <a:rPr lang="fr-CA" sz="2400" dirty="0"/>
              <a:t> de la victime est souhaité mais pas nécessaire pour que la Commission fasse enquête (art. 74, 3</a:t>
            </a:r>
            <a:r>
              <a:rPr lang="fr-CA" sz="2400" baseline="30000" dirty="0"/>
              <a:t>e</a:t>
            </a:r>
            <a:r>
              <a:rPr lang="fr-CA" sz="2400" dirty="0"/>
              <a:t> alinéa); </a:t>
            </a:r>
          </a:p>
          <a:p>
            <a:pPr>
              <a:defRPr/>
            </a:pPr>
            <a:r>
              <a:rPr lang="fr-CA" sz="2400" dirty="0"/>
              <a:t>Le </a:t>
            </a:r>
            <a:r>
              <a:rPr lang="fr-CA" sz="2400" b="1" dirty="0"/>
              <a:t>consentement</a:t>
            </a:r>
            <a:r>
              <a:rPr lang="fr-CA" sz="2400" dirty="0"/>
              <a:t> écrit de la victime n’est pas exigé pour saisir le tribunal d'un cas d'exploitation (art. 83)</a:t>
            </a:r>
            <a:endParaRPr lang="en-CA" sz="2400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C8F561CA-40C8-416A-A69D-D268E6884A15}"/>
              </a:ext>
            </a:extLst>
          </p:cNvPr>
          <p:cNvSpPr txBox="1">
            <a:spLocks/>
          </p:cNvSpPr>
          <p:nvPr/>
        </p:nvSpPr>
        <p:spPr>
          <a:xfrm>
            <a:off x="3505383" y="3282264"/>
            <a:ext cx="518123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CA" sz="4000" b="1" dirty="0">
                <a:solidFill>
                  <a:srgbClr val="205674"/>
                </a:solidFill>
                <a:latin typeface="+mn-lt"/>
              </a:rPr>
              <a:t>Respect de l’autonomie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261139D-9F90-4CE8-8C9B-45F957561E89}"/>
              </a:ext>
            </a:extLst>
          </p:cNvPr>
          <p:cNvSpPr txBox="1">
            <a:spLocks/>
          </p:cNvSpPr>
          <p:nvPr/>
        </p:nvSpPr>
        <p:spPr>
          <a:xfrm>
            <a:off x="2215979" y="4302789"/>
            <a:ext cx="7993062" cy="2601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FR" sz="2400" dirty="0"/>
              <a:t>La Commission recherche dans tous les cas à obtenir le consentement de la personne âgée de manière à respecter ses droits fondamentaux (notamment, la liberté de la personne et le droit au respect de la vie privée inscrits aux articles 1 et 5 de la Charte qui englobe l’autonomie de la personne).</a:t>
            </a:r>
            <a:endParaRPr lang="fr-CA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78823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09738" y="1096642"/>
            <a:ext cx="2372524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fr-CA" sz="4000" b="1" dirty="0">
                <a:solidFill>
                  <a:srgbClr val="205674"/>
                </a:solidFill>
                <a:latin typeface="+mn-lt"/>
              </a:rPr>
              <a:t>Principes: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68843" y="1987870"/>
            <a:ext cx="9325232" cy="3773488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endParaRPr lang="fr-CA" sz="2400" dirty="0">
              <a:solidFill>
                <a:schemeClr val="accent1"/>
              </a:solidFill>
            </a:endParaRPr>
          </a:p>
          <a:p>
            <a:pPr lvl="1">
              <a:defRPr/>
            </a:pPr>
            <a:r>
              <a:rPr lang="fr-CA" dirty="0"/>
              <a:t>Respect de l’autonomie de la victime  (volonté, consentement);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fr-CA" dirty="0"/>
              <a:t>Collaboration des partenaires aux démarches (CIUSSS, corps de police, Curateur, institutions financières, etc.)	</a:t>
            </a:r>
          </a:p>
          <a:p>
            <a:pPr lvl="1">
              <a:defRPr/>
            </a:pPr>
            <a:r>
              <a:rPr lang="fr-CA" dirty="0"/>
              <a:t>« Protection » de la victime selon le contexte, le mandat et les pouvoirs de la CDPDJ (personne, biens);</a:t>
            </a:r>
          </a:p>
          <a:p>
            <a:pPr lvl="1">
              <a:defRPr/>
            </a:pPr>
            <a:endParaRPr lang="fr-CA" dirty="0"/>
          </a:p>
          <a:p>
            <a:pPr marL="457200" lvl="1" indent="0">
              <a:buNone/>
              <a:defRPr/>
            </a:pPr>
            <a:endParaRPr lang="fr-CA" dirty="0"/>
          </a:p>
          <a:p>
            <a:pPr>
              <a:defRPr/>
            </a:pP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0932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344694" y="488693"/>
            <a:ext cx="799688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CA" sz="4000" b="1" dirty="0">
                <a:solidFill>
                  <a:srgbClr val="205674"/>
                </a:solidFill>
                <a:latin typeface="+mn-lt"/>
              </a:rPr>
              <a:t>Qui peut porter plainte / dénoncer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228335" y="169068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v"/>
            </a:pPr>
            <a:endParaRPr lang="fr-CA" sz="1400" dirty="0">
              <a:solidFill>
                <a:schemeClr val="accent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toute personne ou tout groupe de personnes qui croient avoir subi de la discrimination, du harcèlement ou de l’exploitation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tout organisme de défense des droits et libertés de la personne, au nom d’une ou de plusieurs victimes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toute personne (membre de la famille, ami, voisin, bénévole ou autre) qui est témoin d'une situation d’exploitation ou de discrimination envers une personne âgée ou handicapée</a:t>
            </a:r>
          </a:p>
          <a:p>
            <a:pPr>
              <a:buFont typeface="Wingdings" pitchFamily="2" charset="2"/>
              <a:buChar char="v"/>
            </a:pPr>
            <a:endParaRPr lang="fr-F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Lorsque ce n’est pas la victime qui porte plainte, son consentement écrit est nécessaire, </a:t>
            </a:r>
            <a:r>
              <a:rPr lang="fr-FR" sz="2400" b="1" u="sng" dirty="0"/>
              <a:t>sauf dans les cas d'exploitation d’une personne âgée ou handicapée. Dans ces cas, la Commission peut faire enquête même si ce consentement est impossible à obtenir.</a:t>
            </a:r>
          </a:p>
          <a:p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8543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98383B-8BF0-459E-99D5-9FD486233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5996" y="425922"/>
            <a:ext cx="2176848" cy="1325563"/>
          </a:xfrm>
        </p:spPr>
        <p:txBody>
          <a:bodyPr>
            <a:normAutofit/>
          </a:bodyPr>
          <a:lstStyle/>
          <a:p>
            <a:r>
              <a:rPr lang="fr-CA" sz="4000" b="1" dirty="0">
                <a:solidFill>
                  <a:srgbClr val="205674"/>
                </a:solidFill>
              </a:rPr>
              <a:t>À noter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E878DC-5F02-4A53-A793-6A5910F82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3942" y="2007801"/>
            <a:ext cx="10515600" cy="1557123"/>
          </a:xfrm>
        </p:spPr>
        <p:txBody>
          <a:bodyPr/>
          <a:lstStyle/>
          <a:p>
            <a:r>
              <a:rPr lang="fr-CA" dirty="0"/>
              <a:t>Seuls les articles 10 à 19 (droits à l’égalité) et 48 (exploitation) peuvent faire l’objet d’une plainte à la Commission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5427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376616" y="499131"/>
            <a:ext cx="8229600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CA" sz="4000" b="1" dirty="0">
                <a:solidFill>
                  <a:srgbClr val="205674"/>
                </a:solidFill>
                <a:latin typeface="+mn-lt"/>
              </a:rPr>
              <a:t>Comment porter plainte / dénoncer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376616" y="1832906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fr-CA" sz="1400" dirty="0">
              <a:solidFill>
                <a:schemeClr val="accent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CA" dirty="0"/>
              <a:t>Par téléphone, par courriel, par courrier ou en personne,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dirty="0"/>
              <a:t>Gratuit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dirty="0"/>
              <a:t>Délai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dirty="0"/>
              <a:t>Pas anonyme, mais confidentiel</a:t>
            </a:r>
          </a:p>
          <a:p>
            <a:pPr>
              <a:buFont typeface="Arial" panose="020B0604020202020204" pitchFamily="34" charset="0"/>
              <a:buChar char="•"/>
            </a:pPr>
            <a:endParaRPr lang="fr-CA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fr-CA" dirty="0"/>
              <a:t>Vous aurez à nous fournir les informations suivantes:</a:t>
            </a:r>
          </a:p>
          <a:p>
            <a:pPr lvl="1"/>
            <a:r>
              <a:rPr lang="fr-FR" dirty="0"/>
              <a:t>Dates importantes</a:t>
            </a:r>
          </a:p>
          <a:p>
            <a:pPr lvl="1"/>
            <a:r>
              <a:rPr lang="fr-FR" dirty="0"/>
              <a:t>Noms et coordonnées de témoins s’il y a lieu</a:t>
            </a:r>
          </a:p>
          <a:p>
            <a:pPr lvl="1"/>
            <a:r>
              <a:rPr lang="fr-FR" dirty="0"/>
              <a:t>Faits, gestes, paroles liés à l'atteinte à vos droits</a:t>
            </a:r>
          </a:p>
          <a:p>
            <a:pPr lvl="1"/>
            <a:r>
              <a:rPr lang="fr-FR" dirty="0"/>
              <a:t>Autres recours exercés pour les mêmes faits</a:t>
            </a:r>
            <a:endParaRPr lang="fr-CA" dirty="0"/>
          </a:p>
          <a:p>
            <a:pPr>
              <a:buFont typeface="Arial" panose="020B0604020202020204" pitchFamily="34" charset="0"/>
              <a:buChar char="•"/>
            </a:pP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66658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97751" y="1487521"/>
            <a:ext cx="5458232" cy="6477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fr-CA" sz="4000" b="1" dirty="0">
                <a:solidFill>
                  <a:srgbClr val="205674"/>
                </a:solidFill>
                <a:latin typeface="+mn-lt"/>
              </a:rPr>
              <a:t>Merci de votre attention!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2153057" y="2606896"/>
            <a:ext cx="8256587" cy="1878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9pPr>
          </a:lstStyle>
          <a:p>
            <a:pPr algn="ctr">
              <a:defRPr/>
            </a:pPr>
            <a:r>
              <a:rPr lang="fr-CA" sz="2400" b="1" dirty="0">
                <a:solidFill>
                  <a:schemeClr val="tx1"/>
                </a:solidFill>
                <a:latin typeface="+mn-lt"/>
              </a:rPr>
              <a:t>Germain Royer</a:t>
            </a:r>
          </a:p>
          <a:p>
            <a:pPr algn="ctr">
              <a:defRPr/>
            </a:pPr>
            <a:r>
              <a:rPr lang="fr-CA" sz="2400" b="1" dirty="0">
                <a:solidFill>
                  <a:schemeClr val="tx1"/>
                </a:solidFill>
                <a:latin typeface="+mn-lt"/>
              </a:rPr>
              <a:t>Service d’éducation et de coopération</a:t>
            </a:r>
          </a:p>
          <a:p>
            <a:pPr algn="ctr">
              <a:defRPr/>
            </a:pPr>
            <a:r>
              <a:rPr lang="fr-CA" sz="2400" b="1" dirty="0">
                <a:solidFill>
                  <a:srgbClr val="FDB528"/>
                </a:solidFill>
                <a:latin typeface="+mn-lt"/>
              </a:rPr>
              <a:t>GERMAIN.ROYER@CDPDJ.QC.CA </a:t>
            </a:r>
          </a:p>
          <a:p>
            <a:pPr algn="ctr">
              <a:defRPr/>
            </a:pPr>
            <a:r>
              <a:rPr lang="fr-CA" sz="2400" b="1" dirty="0">
                <a:solidFill>
                  <a:schemeClr val="tx1"/>
                </a:solidFill>
                <a:latin typeface="+mn-lt"/>
              </a:rPr>
              <a:t>www.cdpdj.qc.ca</a:t>
            </a:r>
            <a:r>
              <a:rPr lang="fr-CA" sz="2400" b="1" dirty="0">
                <a:latin typeface="+mn-lt"/>
              </a:rPr>
              <a:t>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108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503712" y="665643"/>
            <a:ext cx="5760640" cy="922114"/>
          </a:xfrm>
        </p:spPr>
        <p:txBody>
          <a:bodyPr>
            <a:normAutofit/>
          </a:bodyPr>
          <a:lstStyle/>
          <a:p>
            <a:r>
              <a:rPr lang="fr-CA" sz="4000" b="1" dirty="0">
                <a:solidFill>
                  <a:srgbClr val="205674"/>
                </a:solidFill>
                <a:latin typeface="+mn-lt"/>
              </a:rPr>
              <a:t>SERVICES DE LA CDPDJ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364379" y="1799980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Formations et activités d’éducation et de coopération;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Plaintes et enquêtes;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Médiation et représentation judiciaire;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Recommandations au gouvernement du Québec;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Recherches et publications sur les droits et libertés de la personne;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Service-conseil en matière d’accommodement raisonnable;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/>
              <a:t>Supervision et mise sur pied de programmes d’accès à l’égalité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6918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25611" y="681037"/>
            <a:ext cx="10935729" cy="792088"/>
          </a:xfrm>
        </p:spPr>
        <p:txBody>
          <a:bodyPr>
            <a:noAutofit/>
          </a:bodyPr>
          <a:lstStyle/>
          <a:p>
            <a:r>
              <a:rPr lang="fr-CA" sz="4000" b="1" dirty="0">
                <a:solidFill>
                  <a:srgbClr val="205674"/>
                </a:solidFill>
                <a:latin typeface="+mn-lt"/>
              </a:rPr>
              <a:t>CHARTE DES DROITS ET LIBERTÉS DE LA PERSONNE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407508" y="1973906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sz="2400" dirty="0"/>
              <a:t>Adoptée en 1975, en vigueur depuis 1976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sz="2400" b="1" dirty="0"/>
              <a:t>Loi fondamentale</a:t>
            </a:r>
            <a:r>
              <a:rPr lang="fr-CA" sz="2400" dirty="0"/>
              <a:t>, statut </a:t>
            </a:r>
            <a:r>
              <a:rPr lang="fr-CA" sz="2400" b="1" dirty="0"/>
              <a:t>quasi-constitutionnel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fr-CA" sz="2400" dirty="0"/>
              <a:t>Droits individuels pour </a:t>
            </a:r>
            <a:r>
              <a:rPr lang="fr-CA" sz="2400" b="1" u="sng" dirty="0"/>
              <a:t>toutes</a:t>
            </a:r>
            <a:r>
              <a:rPr lang="fr-CA" sz="2400" dirty="0"/>
              <a:t> les personnes au Québec</a:t>
            </a:r>
          </a:p>
          <a:p>
            <a:pPr marL="0" indent="0">
              <a:buNone/>
            </a:pP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2911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437843" y="1912294"/>
            <a:ext cx="7869237" cy="3384550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fr-FR" sz="2400" i="1" dirty="0"/>
              <a:t>« </a:t>
            </a:r>
            <a:r>
              <a:rPr lang="fr-CA" sz="2400" dirty="0"/>
              <a:t>Un geste singulier ou répétitif ou un défaut d’action appropriée qui se produit dans une relation où il devrait y avoir de la confiance et qui cause, intentionnellement ou non, du tort ou de la détresse à une personne</a:t>
            </a:r>
            <a:r>
              <a:rPr lang="fr-FR" sz="2400" i="1" dirty="0"/>
              <a:t> » </a:t>
            </a:r>
          </a:p>
          <a:p>
            <a:pPr marL="0" indent="0" algn="r">
              <a:buNone/>
              <a:defRPr/>
            </a:pPr>
            <a:r>
              <a:rPr lang="fr-FR" b="1" i="1" dirty="0"/>
              <a:t>		</a:t>
            </a:r>
            <a:r>
              <a:rPr lang="fr-FR" sz="1800" b="1" i="1" dirty="0"/>
              <a:t>- </a:t>
            </a:r>
            <a:r>
              <a:rPr lang="fr-CA" sz="1800" b="1" i="1" dirty="0"/>
              <a:t>L-6.3</a:t>
            </a:r>
            <a:r>
              <a:rPr lang="fr-CA" sz="1800" i="1" dirty="0"/>
              <a:t> - Loi visant à lutter contre la maltraitance envers les aînés et toute autre personne majeure en situation de vulnérabilité</a:t>
            </a:r>
            <a:endParaRPr lang="fr-FR" sz="1800" b="1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4040681" y="778647"/>
            <a:ext cx="41106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fr-CA" sz="4000" b="1" dirty="0">
                <a:solidFill>
                  <a:srgbClr val="205674"/>
                </a:solidFill>
                <a:ea typeface="+mj-ea"/>
                <a:cs typeface="+mj-cs"/>
              </a:rPr>
              <a:t>LA MALTRAITANCE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0506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21768" y="1376362"/>
            <a:ext cx="8748464" cy="4105275"/>
          </a:xfrm>
        </p:spPr>
        <p:txBody>
          <a:bodyPr rtlCol="0">
            <a:noAutofit/>
          </a:bodyPr>
          <a:lstStyle/>
          <a:p>
            <a:pPr marL="0" indent="0" algn="ctr">
              <a:buNone/>
              <a:defRPr/>
            </a:pPr>
            <a:endParaRPr lang="fr-CA" sz="3600" b="1" dirty="0">
              <a:solidFill>
                <a:srgbClr val="FFC00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fr-CA" dirty="0"/>
              <a:t>La notion de maltraitance est plus large, mais inclut l’exploitation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fr-CA" dirty="0"/>
              <a:t>Les situations de maltraitance ne sont pas nécessairement de l’exploitation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fr-CA" dirty="0"/>
              <a:t>Les personnes âgées et handicapées sont protégées dans ces deux situations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A" b="1" dirty="0">
              <a:solidFill>
                <a:srgbClr val="FFC00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A" b="1" dirty="0">
              <a:solidFill>
                <a:srgbClr val="FFC000"/>
              </a:solidFill>
            </a:endParaRPr>
          </a:p>
          <a:p>
            <a:pPr marL="0" indent="0" algn="ctr">
              <a:buNone/>
              <a:defRPr/>
            </a:pPr>
            <a:endParaRPr lang="fr-CA" sz="3600" b="1" dirty="0">
              <a:solidFill>
                <a:srgbClr val="FFC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1C3F3C-C69F-412C-9371-5B2B2FB6DFFC}"/>
              </a:ext>
            </a:extLst>
          </p:cNvPr>
          <p:cNvSpPr/>
          <p:nvPr/>
        </p:nvSpPr>
        <p:spPr>
          <a:xfrm>
            <a:off x="1553539" y="365210"/>
            <a:ext cx="968810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fr-CA" sz="4000" b="1" dirty="0">
                <a:solidFill>
                  <a:srgbClr val="205674"/>
                </a:solidFill>
              </a:rPr>
              <a:t>Il existe une différence entre la maltraitance </a:t>
            </a:r>
          </a:p>
          <a:p>
            <a:pPr>
              <a:spcBef>
                <a:spcPct val="0"/>
              </a:spcBef>
              <a:defRPr/>
            </a:pPr>
            <a:r>
              <a:rPr lang="fr-CA" sz="4000" b="1" dirty="0">
                <a:solidFill>
                  <a:srgbClr val="205674"/>
                </a:solidFill>
              </a:rPr>
              <a:t>et l’exploitation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1819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06887" y="1745970"/>
            <a:ext cx="9282605" cy="1800225"/>
          </a:xfrm>
        </p:spPr>
        <p:txBody>
          <a:bodyPr rtlCol="0"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fr-CA" sz="4000" b="1" dirty="0">
                <a:solidFill>
                  <a:srgbClr val="205674"/>
                </a:solidFill>
                <a:latin typeface="+mn-lt"/>
              </a:rPr>
              <a:t>La maltraitance et le droit d’être protégé contre toute forme d’exploitation mettent en cause plusieurs droits fondamentaux prévus par la Charte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4330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46064" y="444844"/>
            <a:ext cx="8218487" cy="1296144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fr-CA" sz="4000" b="1" dirty="0">
                <a:solidFill>
                  <a:srgbClr val="205674"/>
                </a:solidFill>
                <a:latin typeface="+mn-lt"/>
              </a:rPr>
              <a:t>DROITS FONDAMENTAUX EN CAUSE: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46064" y="2156753"/>
            <a:ext cx="8552595" cy="4525962"/>
          </a:xfrm>
        </p:spPr>
        <p:txBody>
          <a:bodyPr rtlCol="0">
            <a:normAutofit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fr-CA" b="1" dirty="0">
                <a:solidFill>
                  <a:srgbClr val="2056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Article 1</a:t>
            </a:r>
          </a:p>
          <a:p>
            <a:pPr algn="just">
              <a:lnSpc>
                <a:spcPct val="80000"/>
              </a:lnSpc>
              <a:defRPr/>
            </a:pPr>
            <a:r>
              <a:rPr lang="fr-CA" dirty="0"/>
              <a:t>Le droit à la sûreté</a:t>
            </a:r>
          </a:p>
          <a:p>
            <a:pPr algn="just">
              <a:lnSpc>
                <a:spcPct val="80000"/>
              </a:lnSpc>
              <a:defRPr/>
            </a:pPr>
            <a:r>
              <a:rPr lang="fr-CA" dirty="0"/>
              <a:t>Le droit à l'intégrité</a:t>
            </a:r>
          </a:p>
          <a:p>
            <a:pPr>
              <a:lnSpc>
                <a:spcPct val="80000"/>
              </a:lnSpc>
              <a:defRPr/>
            </a:pPr>
            <a:r>
              <a:rPr lang="fr-CA" dirty="0"/>
              <a:t>Le droit à la liberté de sa personne (autodétermination)</a:t>
            </a:r>
          </a:p>
          <a:p>
            <a:pPr>
              <a:lnSpc>
                <a:spcPct val="80000"/>
              </a:lnSpc>
              <a:defRPr/>
            </a:pPr>
            <a:endParaRPr lang="fr-CA" dirty="0"/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fr-CA" b="1" dirty="0">
                <a:solidFill>
                  <a:schemeClr val="accent1"/>
                </a:solidFill>
              </a:rPr>
              <a:t>		</a:t>
            </a:r>
            <a:r>
              <a:rPr lang="fr-CA" sz="3600" b="1" dirty="0">
                <a:solidFill>
                  <a:srgbClr val="FDB528"/>
                </a:solidFill>
                <a:ea typeface="+mj-ea"/>
                <a:cs typeface="+mj-cs"/>
              </a:rPr>
              <a:t>Quelques exemples ?</a:t>
            </a:r>
          </a:p>
          <a:p>
            <a:pPr>
              <a:lnSpc>
                <a:spcPct val="80000"/>
              </a:lnSpc>
              <a:defRPr/>
            </a:pPr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483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32561" y="494271"/>
            <a:ext cx="8218487" cy="1296144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fr-CA" sz="4000" b="1" dirty="0">
                <a:solidFill>
                  <a:srgbClr val="205674"/>
                </a:solidFill>
                <a:latin typeface="+mn-lt"/>
              </a:rPr>
              <a:t>DROITS FONDAMENTAUX EN CAUSE: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32560" y="1837767"/>
            <a:ext cx="8218487" cy="4525962"/>
          </a:xfrm>
        </p:spPr>
        <p:txBody>
          <a:bodyPr rtlCol="0">
            <a:normAutofit lnSpcReduction="10000"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fr-CA" b="1" dirty="0">
                <a:solidFill>
                  <a:srgbClr val="2056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Article 4</a:t>
            </a:r>
          </a:p>
          <a:p>
            <a:pPr algn="just">
              <a:lnSpc>
                <a:spcPct val="80000"/>
              </a:lnSpc>
              <a:defRPr/>
            </a:pPr>
            <a:r>
              <a:rPr lang="fr-CA" dirty="0"/>
              <a:t>le droit à la sauvegarde de sa dignité</a:t>
            </a:r>
          </a:p>
          <a:p>
            <a:pPr algn="just">
              <a:lnSpc>
                <a:spcPct val="80000"/>
              </a:lnSpc>
              <a:defRPr/>
            </a:pPr>
            <a:endParaRPr lang="fr-CA" dirty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fr-CA" b="1" dirty="0">
                <a:solidFill>
                  <a:srgbClr val="2056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Article 5</a:t>
            </a:r>
          </a:p>
          <a:p>
            <a:pPr algn="just">
              <a:lnSpc>
                <a:spcPct val="80000"/>
              </a:lnSpc>
              <a:defRPr/>
            </a:pPr>
            <a:r>
              <a:rPr lang="fr-CA" dirty="0"/>
              <a:t>le droit au respect de sa vie privée</a:t>
            </a:r>
          </a:p>
          <a:p>
            <a:pPr algn="just">
              <a:lnSpc>
                <a:spcPct val="80000"/>
              </a:lnSpc>
              <a:defRPr/>
            </a:pPr>
            <a:endParaRPr lang="fr-CA" dirty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fr-CA" b="1" dirty="0">
                <a:solidFill>
                  <a:srgbClr val="2056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Article 6</a:t>
            </a:r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fr-CA" dirty="0"/>
              <a:t>le droit à la jouissance et à la </a:t>
            </a:r>
            <a:r>
              <a:rPr lang="fr-CA" u="sng" dirty="0"/>
              <a:t>libre disposition de ses biens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fr-CA" b="1" dirty="0">
                <a:solidFill>
                  <a:srgbClr val="205674"/>
                </a:solidFill>
              </a:rPr>
              <a:t>		</a:t>
            </a:r>
            <a:r>
              <a:rPr lang="fr-CA" sz="3600" b="1" dirty="0">
                <a:solidFill>
                  <a:srgbClr val="FDB528"/>
                </a:solidFill>
              </a:rPr>
              <a:t>Quelques exemples ?</a:t>
            </a:r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fr-CA" u="sn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23935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D374479D2F9C4DBC8B8BAF3D2D2E29" ma:contentTypeVersion="6" ma:contentTypeDescription="Crée un document." ma:contentTypeScope="" ma:versionID="b98c06885c4e07a1c88d43410b7aeeb8">
  <xsd:schema xmlns:xsd="http://www.w3.org/2001/XMLSchema" xmlns:xs="http://www.w3.org/2001/XMLSchema" xmlns:p="http://schemas.microsoft.com/office/2006/metadata/properties" xmlns:ns3="d4b0d8ee-0ea7-4fe6-bada-8e716d73d37d" targetNamespace="http://schemas.microsoft.com/office/2006/metadata/properties" ma:root="true" ma:fieldsID="d6dfa72d32fa9785bd559b7b2360ab47" ns3:_="">
    <xsd:import namespace="d4b0d8ee-0ea7-4fe6-bada-8e716d73d3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b0d8ee-0ea7-4fe6-bada-8e716d73d3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CE691C-5977-4FDE-AD95-252C604EBFD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d4b0d8ee-0ea7-4fe6-bada-8e716d73d37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EBE07F-F4F1-4254-B6FC-2EE5810AC3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41BE26-4F8B-400B-8CF2-EDEB3BDF88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b0d8ee-0ea7-4fe6-bada-8e716d73d3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878</Words>
  <Application>Microsoft Office PowerPoint</Application>
  <PresentationFormat>Grand écran</PresentationFormat>
  <Paragraphs>153</Paragraphs>
  <Slides>25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Thème Office</vt:lpstr>
      <vt:lpstr>Charte des droits et libertés de la personne</vt:lpstr>
      <vt:lpstr>MANDATS DE LA CDPDJ</vt:lpstr>
      <vt:lpstr>SERVICES DE LA CDPDJ</vt:lpstr>
      <vt:lpstr>CHARTE DES DROITS ET LIBERTÉS DE LA PERSONNE</vt:lpstr>
      <vt:lpstr>Présentation PowerPoint</vt:lpstr>
      <vt:lpstr>Présentation PowerPoint</vt:lpstr>
      <vt:lpstr>La maltraitance et le droit d’être protégé contre toute forme d’exploitation mettent en cause plusieurs droits fondamentaux prévus par la Charte</vt:lpstr>
      <vt:lpstr>DROITS FONDAMENTAUX EN CAUSE:</vt:lpstr>
      <vt:lpstr>DROITS FONDAMENTAUX EN CAUSE:</vt:lpstr>
      <vt:lpstr>  DROIT À L’ÉGALITÉ QU’EST-CE QUE LA DISCRIMINATION ? </vt:lpstr>
      <vt:lpstr>Présentation PowerPoint</vt:lpstr>
      <vt:lpstr>L’ARTICLE 48 DE LA CHARTE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Formes d’exploitation</vt:lpstr>
      <vt:lpstr>Présentation PowerPoint</vt:lpstr>
      <vt:lpstr>Consentement de la victime</vt:lpstr>
      <vt:lpstr>Principes:</vt:lpstr>
      <vt:lpstr>Qui peut porter plainte / dénoncer ?</vt:lpstr>
      <vt:lpstr>À noter </vt:lpstr>
      <vt:lpstr>Comment porter plainte / dénoncer ?</vt:lpstr>
      <vt:lpstr>Merci de votre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L’article 48 de la Charte des droits et libertés de la personne</dc:title>
  <dc:creator>Germain Royer</dc:creator>
  <cp:lastModifiedBy>Dominique Fontaine</cp:lastModifiedBy>
  <cp:revision>16</cp:revision>
  <dcterms:created xsi:type="dcterms:W3CDTF">2019-09-13T13:02:43Z</dcterms:created>
  <dcterms:modified xsi:type="dcterms:W3CDTF">2019-10-25T14:47:31Z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739DF50F-B93B-4DA8-8EF6-B593BC6A37FB</vt:lpwstr>
  </property>
  <property fmtid="{D5CDD505-2E9C-101B-9397-08002B2CF9AE}" pid="3" name="ArticulatePath">
    <vt:lpwstr>Présentation1</vt:lpwstr>
  </property>
  <property fmtid="{D5CDD505-2E9C-101B-9397-08002B2CF9AE}" pid="4" name="ContentTypeId">
    <vt:lpwstr>0x010100B7D374479D2F9C4DBC8B8BAF3D2D2E29</vt:lpwstr>
  </property>
</Properties>
</file>