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5"/>
  </p:notesMasterIdLst>
  <p:handoutMasterIdLst>
    <p:handoutMasterId r:id="rId16"/>
  </p:handoutMasterIdLst>
  <p:sldIdLst>
    <p:sldId id="256" r:id="rId2"/>
    <p:sldId id="258" r:id="rId3"/>
    <p:sldId id="259" r:id="rId4"/>
    <p:sldId id="257" r:id="rId5"/>
    <p:sldId id="268" r:id="rId6"/>
    <p:sldId id="260" r:id="rId7"/>
    <p:sldId id="265" r:id="rId8"/>
    <p:sldId id="270" r:id="rId9"/>
    <p:sldId id="271" r:id="rId10"/>
    <p:sldId id="264" r:id="rId11"/>
    <p:sldId id="272" r:id="rId12"/>
    <p:sldId id="266" r:id="rId13"/>
    <p:sldId id="267" r:id="rId14"/>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28" autoAdjust="0"/>
  </p:normalViewPr>
  <p:slideViewPr>
    <p:cSldViewPr snapToGrid="0">
      <p:cViewPr varScale="1">
        <p:scale>
          <a:sx n="35" d="100"/>
          <a:sy n="35" d="100"/>
        </p:scale>
        <p:origin x="960" y="4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DEF30CBD-E549-45DE-AFDC-070751A0BDC4}" type="datetimeFigureOut">
              <a:rPr lang="fr-CA" smtClean="0"/>
              <a:t>2022-05-04</a:t>
            </a:fld>
            <a:endParaRPr lang="fr-CA"/>
          </a:p>
        </p:txBody>
      </p:sp>
      <p:sp>
        <p:nvSpPr>
          <p:cNvPr id="4" name="Espace réservé du pied de page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6EEEB027-BB21-404B-9FA6-05DEE2DC7447}" type="slidenum">
              <a:rPr lang="fr-CA" smtClean="0"/>
              <a:t>‹N°›</a:t>
            </a:fld>
            <a:endParaRPr lang="fr-CA"/>
          </a:p>
        </p:txBody>
      </p:sp>
    </p:spTree>
    <p:extLst>
      <p:ext uri="{BB962C8B-B14F-4D97-AF65-F5344CB8AC3E}">
        <p14:creationId xmlns:p14="http://schemas.microsoft.com/office/powerpoint/2010/main" val="1115964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CFD76C1F-2D51-4DA8-B273-37A5653B3CFC}" type="datetimeFigureOut">
              <a:rPr lang="fr-CA" smtClean="0"/>
              <a:t>2022-05-04</a:t>
            </a:fld>
            <a:endParaRPr lang="fr-CA"/>
          </a:p>
        </p:txBody>
      </p:sp>
      <p:sp>
        <p:nvSpPr>
          <p:cNvPr id="4" name="Espace réservé de l'image des diapositives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E3E5546-B245-4D17-910D-1D7E72D2491B}" type="slidenum">
              <a:rPr lang="fr-CA" smtClean="0"/>
              <a:t>‹N°›</a:t>
            </a:fld>
            <a:endParaRPr lang="fr-CA"/>
          </a:p>
        </p:txBody>
      </p:sp>
    </p:spTree>
    <p:extLst>
      <p:ext uri="{BB962C8B-B14F-4D97-AF65-F5344CB8AC3E}">
        <p14:creationId xmlns:p14="http://schemas.microsoft.com/office/powerpoint/2010/main" val="123446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E3E5546-B245-4D17-910D-1D7E72D2491B}" type="slidenum">
              <a:rPr lang="fr-CA" smtClean="0"/>
              <a:t>1</a:t>
            </a:fld>
            <a:endParaRPr lang="fr-CA"/>
          </a:p>
        </p:txBody>
      </p:sp>
    </p:spTree>
    <p:extLst>
      <p:ext uri="{BB962C8B-B14F-4D97-AF65-F5344CB8AC3E}">
        <p14:creationId xmlns:p14="http://schemas.microsoft.com/office/powerpoint/2010/main" val="3295807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E3E5546-B245-4D17-910D-1D7E72D2491B}" type="slidenum">
              <a:rPr lang="fr-CA" smtClean="0"/>
              <a:t>10</a:t>
            </a:fld>
            <a:endParaRPr lang="fr-CA"/>
          </a:p>
        </p:txBody>
      </p:sp>
    </p:spTree>
    <p:extLst>
      <p:ext uri="{BB962C8B-B14F-4D97-AF65-F5344CB8AC3E}">
        <p14:creationId xmlns:p14="http://schemas.microsoft.com/office/powerpoint/2010/main" val="2924405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Si le patient est à</a:t>
            </a:r>
            <a:r>
              <a:rPr lang="fr-CA" baseline="0" dirty="0" smtClean="0"/>
              <a:t> domicile et présente des signes de toxicité, il doit communiquer avec l’anesthésiste.</a:t>
            </a:r>
            <a:endParaRPr lang="fr-CA" dirty="0"/>
          </a:p>
        </p:txBody>
      </p:sp>
      <p:sp>
        <p:nvSpPr>
          <p:cNvPr id="4" name="Espace réservé du numéro de diapositive 3"/>
          <p:cNvSpPr>
            <a:spLocks noGrp="1"/>
          </p:cNvSpPr>
          <p:nvPr>
            <p:ph type="sldNum" sz="quarter" idx="10"/>
          </p:nvPr>
        </p:nvSpPr>
        <p:spPr/>
        <p:txBody>
          <a:bodyPr/>
          <a:lstStyle/>
          <a:p>
            <a:fld id="{4E3E5546-B245-4D17-910D-1D7E72D2491B}" type="slidenum">
              <a:rPr lang="fr-CA" smtClean="0"/>
              <a:t>11</a:t>
            </a:fld>
            <a:endParaRPr lang="fr-CA"/>
          </a:p>
        </p:txBody>
      </p:sp>
    </p:spTree>
    <p:extLst>
      <p:ext uri="{BB962C8B-B14F-4D97-AF65-F5344CB8AC3E}">
        <p14:creationId xmlns:p14="http://schemas.microsoft.com/office/powerpoint/2010/main" val="2285638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E3E5546-B245-4D17-910D-1D7E72D2491B}" type="slidenum">
              <a:rPr lang="fr-CA" smtClean="0"/>
              <a:t>12</a:t>
            </a:fld>
            <a:endParaRPr lang="fr-CA"/>
          </a:p>
        </p:txBody>
      </p:sp>
    </p:spTree>
    <p:extLst>
      <p:ext uri="{BB962C8B-B14F-4D97-AF65-F5344CB8AC3E}">
        <p14:creationId xmlns:p14="http://schemas.microsoft.com/office/powerpoint/2010/main" val="23895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E3E5546-B245-4D17-910D-1D7E72D2491B}" type="slidenum">
              <a:rPr lang="fr-CA" smtClean="0"/>
              <a:t>13</a:t>
            </a:fld>
            <a:endParaRPr lang="fr-CA"/>
          </a:p>
        </p:txBody>
      </p:sp>
    </p:spTree>
    <p:extLst>
      <p:ext uri="{BB962C8B-B14F-4D97-AF65-F5344CB8AC3E}">
        <p14:creationId xmlns:p14="http://schemas.microsoft.com/office/powerpoint/2010/main" val="160853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Il existe plusieurs types de biberons avec différents débits: 1ml/h. 2ml/h,</a:t>
            </a:r>
            <a:r>
              <a:rPr lang="fr-CA" baseline="0" dirty="0" smtClean="0"/>
              <a:t> mais pour nos besoins nous nous sommes dirigés vers le 5ml/h. </a:t>
            </a:r>
            <a:endParaRPr lang="fr-CA" dirty="0"/>
          </a:p>
        </p:txBody>
      </p:sp>
      <p:sp>
        <p:nvSpPr>
          <p:cNvPr id="4" name="Espace réservé du numéro de diapositive 3"/>
          <p:cNvSpPr>
            <a:spLocks noGrp="1"/>
          </p:cNvSpPr>
          <p:nvPr>
            <p:ph type="sldNum" sz="quarter" idx="10"/>
          </p:nvPr>
        </p:nvSpPr>
        <p:spPr/>
        <p:txBody>
          <a:bodyPr/>
          <a:lstStyle/>
          <a:p>
            <a:fld id="{4E3E5546-B245-4D17-910D-1D7E72D2491B}" type="slidenum">
              <a:rPr lang="fr-CA" smtClean="0"/>
              <a:t>2</a:t>
            </a:fld>
            <a:endParaRPr lang="fr-CA"/>
          </a:p>
        </p:txBody>
      </p:sp>
    </p:spTree>
    <p:extLst>
      <p:ext uri="{BB962C8B-B14F-4D97-AF65-F5344CB8AC3E}">
        <p14:creationId xmlns:p14="http://schemas.microsoft.com/office/powerpoint/2010/main" val="115804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Vous pouvez vous référer à la MSI pour la pompe</a:t>
            </a:r>
            <a:r>
              <a:rPr lang="fr-CA" baseline="0" dirty="0" smtClean="0"/>
              <a:t> avec ballonnet élastomère. </a:t>
            </a:r>
            <a:endParaRPr lang="fr-CA" dirty="0"/>
          </a:p>
        </p:txBody>
      </p:sp>
      <p:sp>
        <p:nvSpPr>
          <p:cNvPr id="4" name="Espace réservé du numéro de diapositive 3"/>
          <p:cNvSpPr>
            <a:spLocks noGrp="1"/>
          </p:cNvSpPr>
          <p:nvPr>
            <p:ph type="sldNum" sz="quarter" idx="10"/>
          </p:nvPr>
        </p:nvSpPr>
        <p:spPr/>
        <p:txBody>
          <a:bodyPr/>
          <a:lstStyle/>
          <a:p>
            <a:fld id="{4E3E5546-B245-4D17-910D-1D7E72D2491B}" type="slidenum">
              <a:rPr lang="fr-CA" smtClean="0"/>
              <a:t>3</a:t>
            </a:fld>
            <a:endParaRPr lang="fr-CA"/>
          </a:p>
        </p:txBody>
      </p:sp>
    </p:spTree>
    <p:extLst>
      <p:ext uri="{BB962C8B-B14F-4D97-AF65-F5344CB8AC3E}">
        <p14:creationId xmlns:p14="http://schemas.microsoft.com/office/powerpoint/2010/main" val="1856298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Dans un contexte où le patient n’est pas autonome pour retirer</a:t>
            </a:r>
            <a:r>
              <a:rPr lang="fr-CA" baseline="0" dirty="0" smtClean="0"/>
              <a:t> son cathéter, les anesthésistes ont statué que l’équipe soignante, à l’étage, peut retirer le biberon avant le congé même si l’administration n’est pas terminée afin d’éviter des délais de congé.</a:t>
            </a:r>
            <a:endParaRPr lang="fr-CA" dirty="0"/>
          </a:p>
        </p:txBody>
      </p:sp>
      <p:sp>
        <p:nvSpPr>
          <p:cNvPr id="4" name="Espace réservé du numéro de diapositive 3"/>
          <p:cNvSpPr>
            <a:spLocks noGrp="1"/>
          </p:cNvSpPr>
          <p:nvPr>
            <p:ph type="sldNum" sz="quarter" idx="10"/>
          </p:nvPr>
        </p:nvSpPr>
        <p:spPr/>
        <p:txBody>
          <a:bodyPr/>
          <a:lstStyle/>
          <a:p>
            <a:fld id="{4E3E5546-B245-4D17-910D-1D7E72D2491B}" type="slidenum">
              <a:rPr lang="fr-CA" smtClean="0"/>
              <a:t>4</a:t>
            </a:fld>
            <a:endParaRPr lang="fr-CA"/>
          </a:p>
        </p:txBody>
      </p:sp>
    </p:spTree>
    <p:extLst>
      <p:ext uri="{BB962C8B-B14F-4D97-AF65-F5344CB8AC3E}">
        <p14:creationId xmlns:p14="http://schemas.microsoft.com/office/powerpoint/2010/main" val="3198288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1-</a:t>
            </a:r>
            <a:r>
              <a:rPr lang="fr-FR" dirty="0" smtClean="0"/>
              <a:t>Connecteur à broches à capuchon avec connexions de 2,0 </a:t>
            </a:r>
            <a:r>
              <a:rPr lang="fr-FR" dirty="0" err="1" smtClean="0"/>
              <a:t>mm.</a:t>
            </a:r>
            <a:r>
              <a:rPr lang="fr-FR" dirty="0" smtClean="0"/>
              <a:t> Tous les plateaux avec connecteurs à broches à capuchon sont emballés avec un connecteur stérile bleu, qui permet une commutation stérile des fils de stimulation Connecteur J-</a:t>
            </a:r>
            <a:r>
              <a:rPr lang="fr-FR" dirty="0" err="1" smtClean="0"/>
              <a:t>Snare</a:t>
            </a:r>
            <a:r>
              <a:rPr lang="fr-FR" dirty="0" smtClean="0"/>
              <a:t> conçus pour faciliter la commutation d'une seule main du courant du cathéter, de l'aiguille et du </a:t>
            </a:r>
            <a:r>
              <a:rPr lang="fr-FR" dirty="0" err="1" smtClean="0"/>
              <a:t>SnapLock</a:t>
            </a:r>
            <a:endParaRPr lang="fr-FR" dirty="0" smtClean="0"/>
          </a:p>
          <a:p>
            <a:endParaRPr lang="fr-CA" dirty="0" smtClean="0"/>
          </a:p>
          <a:p>
            <a:r>
              <a:rPr lang="fr-CA" dirty="0" smtClean="0"/>
              <a:t>2-</a:t>
            </a:r>
            <a:r>
              <a:rPr lang="fr-FR" dirty="0" smtClean="0"/>
              <a:t>Maintient solidement le cathéter </a:t>
            </a:r>
            <a:r>
              <a:rPr lang="fr-FR" dirty="0" err="1" smtClean="0"/>
              <a:t>StimuCath</a:t>
            </a:r>
            <a:r>
              <a:rPr lang="fr-FR" dirty="0" smtClean="0"/>
              <a:t>, l'adaptateur de cathéter/seringue </a:t>
            </a:r>
            <a:r>
              <a:rPr lang="fr-FR" dirty="0" err="1" smtClean="0"/>
              <a:t>SnapLock</a:t>
            </a:r>
            <a:r>
              <a:rPr lang="fr-FR" dirty="0" smtClean="0"/>
              <a:t> et la tubulure d'injection sur le patient</a:t>
            </a:r>
          </a:p>
          <a:p>
            <a:endParaRPr lang="fr-CA" dirty="0" smtClean="0"/>
          </a:p>
          <a:p>
            <a:r>
              <a:rPr lang="fr-CA" dirty="0" smtClean="0"/>
              <a:t>3-</a:t>
            </a:r>
            <a:r>
              <a:rPr lang="fr-FR" dirty="0" smtClean="0"/>
              <a:t>Conçu pour résister aux torsions - permettant un flux constant d'anesthésique à travers le cathéter visible sous échographie</a:t>
            </a:r>
          </a:p>
          <a:p>
            <a:endParaRPr lang="fr-CA" dirty="0" smtClean="0"/>
          </a:p>
          <a:p>
            <a:r>
              <a:rPr lang="fr-CA" dirty="0" smtClean="0"/>
              <a:t>4-</a:t>
            </a:r>
            <a:r>
              <a:rPr lang="fr-FR" dirty="0" smtClean="0"/>
              <a:t>Aide à identifier la distance parcourue par le cathéter au-delà de la pointe de l'aiguille</a:t>
            </a:r>
          </a:p>
          <a:p>
            <a:endParaRPr lang="fr-CA" dirty="0" smtClean="0"/>
          </a:p>
          <a:p>
            <a:r>
              <a:rPr lang="fr-CA" dirty="0" smtClean="0"/>
              <a:t>5-</a:t>
            </a:r>
            <a:r>
              <a:rPr lang="fr-FR" dirty="0" smtClean="0"/>
              <a:t>Confirme objectivement le placement précis de l'extrémité du cathéter à l'aide de la stimulation nerveuse visible sous échographie conçue pour fournir une distribution uniforme de l'anesthésique</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4E3E5546-B245-4D17-910D-1D7E72D2491B}" type="slidenum">
              <a:rPr lang="fr-CA" smtClean="0"/>
              <a:t>5</a:t>
            </a:fld>
            <a:endParaRPr lang="fr-CA"/>
          </a:p>
        </p:txBody>
      </p:sp>
    </p:spTree>
    <p:extLst>
      <p:ext uri="{BB962C8B-B14F-4D97-AF65-F5344CB8AC3E}">
        <p14:creationId xmlns:p14="http://schemas.microsoft.com/office/powerpoint/2010/main" val="3446000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Intégrité de la peau</a:t>
            </a:r>
            <a:r>
              <a:rPr lang="fr-CA" baseline="0" dirty="0" smtClean="0"/>
              <a:t> au site d’insertion: détecter la présence de rougeur, de douleur, d’œdème, d’infiltration, de phlébite, de fuite, de saignement. Utiliser votre logique et votre jugement infirmier. Est-ce qu’il y a seulement une mimine quantité de liquide au site d’insertion, par exemple comme une épidurale ou il y a une présence franche d’un écoulement de liquide. </a:t>
            </a:r>
          </a:p>
          <a:p>
            <a:endParaRPr lang="fr-CA" baseline="0" dirty="0" smtClean="0"/>
          </a:p>
          <a:p>
            <a:r>
              <a:rPr lang="fr-CA" baseline="0" dirty="0" smtClean="0"/>
              <a:t>L’étanchéité du pansement: si vous remarquez un décollement, vous pouvez le renforcir avec du IV 3000. </a:t>
            </a:r>
            <a:endParaRPr lang="fr-CA" dirty="0"/>
          </a:p>
        </p:txBody>
      </p:sp>
      <p:sp>
        <p:nvSpPr>
          <p:cNvPr id="4" name="Espace réservé du numéro de diapositive 3"/>
          <p:cNvSpPr>
            <a:spLocks noGrp="1"/>
          </p:cNvSpPr>
          <p:nvPr>
            <p:ph type="sldNum" sz="quarter" idx="10"/>
          </p:nvPr>
        </p:nvSpPr>
        <p:spPr/>
        <p:txBody>
          <a:bodyPr/>
          <a:lstStyle/>
          <a:p>
            <a:fld id="{4E3E5546-B245-4D17-910D-1D7E72D2491B}" type="slidenum">
              <a:rPr lang="fr-CA" smtClean="0"/>
              <a:t>6</a:t>
            </a:fld>
            <a:endParaRPr lang="fr-CA"/>
          </a:p>
        </p:txBody>
      </p:sp>
    </p:spTree>
    <p:extLst>
      <p:ext uri="{BB962C8B-B14F-4D97-AF65-F5344CB8AC3E}">
        <p14:creationId xmlns:p14="http://schemas.microsoft.com/office/powerpoint/2010/main" val="362821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E3E5546-B245-4D17-910D-1D7E72D2491B}" type="slidenum">
              <a:rPr lang="fr-CA" smtClean="0"/>
              <a:t>7</a:t>
            </a:fld>
            <a:endParaRPr lang="fr-CA"/>
          </a:p>
        </p:txBody>
      </p:sp>
    </p:spTree>
    <p:extLst>
      <p:ext uri="{BB962C8B-B14F-4D97-AF65-F5344CB8AC3E}">
        <p14:creationId xmlns:p14="http://schemas.microsoft.com/office/powerpoint/2010/main" val="1219589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E3E5546-B245-4D17-910D-1D7E72D2491B}" type="slidenum">
              <a:rPr lang="fr-CA" smtClean="0"/>
              <a:t>8</a:t>
            </a:fld>
            <a:endParaRPr lang="fr-CA"/>
          </a:p>
        </p:txBody>
      </p:sp>
    </p:spTree>
    <p:extLst>
      <p:ext uri="{BB962C8B-B14F-4D97-AF65-F5344CB8AC3E}">
        <p14:creationId xmlns:p14="http://schemas.microsoft.com/office/powerpoint/2010/main" val="237730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E3E5546-B245-4D17-910D-1D7E72D2491B}" type="slidenum">
              <a:rPr lang="fr-CA" smtClean="0"/>
              <a:t>9</a:t>
            </a:fld>
            <a:endParaRPr lang="fr-CA"/>
          </a:p>
        </p:txBody>
      </p:sp>
    </p:spTree>
    <p:extLst>
      <p:ext uri="{BB962C8B-B14F-4D97-AF65-F5344CB8AC3E}">
        <p14:creationId xmlns:p14="http://schemas.microsoft.com/office/powerpoint/2010/main" val="2409415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FF4935D8-DFBB-4E8C-8CCD-5413BA3D69BE}" type="datetimeFigureOut">
              <a:rPr lang="fr-CA" smtClean="0"/>
              <a:t>2022-05-04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684B33F-0FCF-48EF-8005-C5F72F47677C}" type="slidenum">
              <a:rPr lang="fr-CA" smtClean="0"/>
              <a:t>‹N°›</a:t>
            </a:fld>
            <a:endParaRPr lang="fr-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249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F4935D8-DFBB-4E8C-8CCD-5413BA3D69BE}" type="datetimeFigureOut">
              <a:rPr lang="fr-CA" smtClean="0"/>
              <a:t>2022-05-04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684B33F-0FCF-48EF-8005-C5F72F47677C}" type="slidenum">
              <a:rPr lang="fr-CA" smtClean="0"/>
              <a:t>‹N°›</a:t>
            </a:fld>
            <a:endParaRPr lang="fr-CA"/>
          </a:p>
        </p:txBody>
      </p:sp>
    </p:spTree>
    <p:extLst>
      <p:ext uri="{BB962C8B-B14F-4D97-AF65-F5344CB8AC3E}">
        <p14:creationId xmlns:p14="http://schemas.microsoft.com/office/powerpoint/2010/main" val="162693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F4935D8-DFBB-4E8C-8CCD-5413BA3D69BE}" type="datetimeFigureOut">
              <a:rPr lang="fr-CA" smtClean="0"/>
              <a:t>2022-05-04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684B33F-0FCF-48EF-8005-C5F72F47677C}" type="slidenum">
              <a:rPr lang="fr-CA" smtClean="0"/>
              <a:t>‹N°›</a:t>
            </a:fld>
            <a:endParaRPr lang="fr-CA"/>
          </a:p>
        </p:txBody>
      </p:sp>
    </p:spTree>
    <p:extLst>
      <p:ext uri="{BB962C8B-B14F-4D97-AF65-F5344CB8AC3E}">
        <p14:creationId xmlns:p14="http://schemas.microsoft.com/office/powerpoint/2010/main" val="448834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F4935D8-DFBB-4E8C-8CCD-5413BA3D69BE}" type="datetimeFigureOut">
              <a:rPr lang="fr-CA" smtClean="0"/>
              <a:t>2022-05-04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684B33F-0FCF-48EF-8005-C5F72F47677C}" type="slidenum">
              <a:rPr lang="fr-CA" smtClean="0"/>
              <a:t>‹N°›</a:t>
            </a:fld>
            <a:endParaRPr lang="fr-CA"/>
          </a:p>
        </p:txBody>
      </p:sp>
    </p:spTree>
    <p:extLst>
      <p:ext uri="{BB962C8B-B14F-4D97-AF65-F5344CB8AC3E}">
        <p14:creationId xmlns:p14="http://schemas.microsoft.com/office/powerpoint/2010/main" val="417677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FF4935D8-DFBB-4E8C-8CCD-5413BA3D69BE}" type="datetimeFigureOut">
              <a:rPr lang="fr-CA" smtClean="0"/>
              <a:t>2022-05-04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684B33F-0FCF-48EF-8005-C5F72F47677C}" type="slidenum">
              <a:rPr lang="fr-CA" smtClean="0"/>
              <a:t>‹N°›</a:t>
            </a:fld>
            <a:endParaRPr lang="fr-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12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F4935D8-DFBB-4E8C-8CCD-5413BA3D69BE}" type="datetimeFigureOut">
              <a:rPr lang="fr-CA" smtClean="0"/>
              <a:t>2022-05-04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684B33F-0FCF-48EF-8005-C5F72F47677C}" type="slidenum">
              <a:rPr lang="fr-CA" smtClean="0"/>
              <a:t>‹N°›</a:t>
            </a:fld>
            <a:endParaRPr lang="fr-CA"/>
          </a:p>
        </p:txBody>
      </p:sp>
    </p:spTree>
    <p:extLst>
      <p:ext uri="{BB962C8B-B14F-4D97-AF65-F5344CB8AC3E}">
        <p14:creationId xmlns:p14="http://schemas.microsoft.com/office/powerpoint/2010/main" val="147192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5"/>
            <a:ext cx="4937760" cy="32867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F4935D8-DFBB-4E8C-8CCD-5413BA3D69BE}" type="datetimeFigureOut">
              <a:rPr lang="fr-CA" smtClean="0"/>
              <a:t>2022-05-04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3684B33F-0FCF-48EF-8005-C5F72F47677C}" type="slidenum">
              <a:rPr lang="fr-CA" smtClean="0"/>
              <a:t>‹N°›</a:t>
            </a:fld>
            <a:endParaRPr lang="fr-CA"/>
          </a:p>
        </p:txBody>
      </p:sp>
    </p:spTree>
    <p:extLst>
      <p:ext uri="{BB962C8B-B14F-4D97-AF65-F5344CB8AC3E}">
        <p14:creationId xmlns:p14="http://schemas.microsoft.com/office/powerpoint/2010/main" val="123414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F4935D8-DFBB-4E8C-8CCD-5413BA3D69BE}" type="datetimeFigureOut">
              <a:rPr lang="fr-CA" smtClean="0"/>
              <a:t>2022-05-04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3684B33F-0FCF-48EF-8005-C5F72F47677C}" type="slidenum">
              <a:rPr lang="fr-CA" smtClean="0"/>
              <a:t>‹N°›</a:t>
            </a:fld>
            <a:endParaRPr lang="fr-CA"/>
          </a:p>
        </p:txBody>
      </p:sp>
    </p:spTree>
    <p:extLst>
      <p:ext uri="{BB962C8B-B14F-4D97-AF65-F5344CB8AC3E}">
        <p14:creationId xmlns:p14="http://schemas.microsoft.com/office/powerpoint/2010/main" val="428476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4935D8-DFBB-4E8C-8CCD-5413BA3D69BE}" type="datetimeFigureOut">
              <a:rPr lang="fr-CA" smtClean="0"/>
              <a:t>2022-05-04</a:t>
            </a:fld>
            <a:endParaRPr lang="fr-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CA"/>
          </a:p>
        </p:txBody>
      </p:sp>
      <p:sp>
        <p:nvSpPr>
          <p:cNvPr id="9" name="Slide Number Placeholder 8"/>
          <p:cNvSpPr>
            <a:spLocks noGrp="1"/>
          </p:cNvSpPr>
          <p:nvPr>
            <p:ph type="sldNum" sz="quarter" idx="12"/>
          </p:nvPr>
        </p:nvSpPr>
        <p:spPr/>
        <p:txBody>
          <a:bodyPr/>
          <a:lstStyle/>
          <a:p>
            <a:fld id="{3684B33F-0FCF-48EF-8005-C5F72F47677C}" type="slidenum">
              <a:rPr lang="fr-CA" smtClean="0"/>
              <a:t>‹N°›</a:t>
            </a:fld>
            <a:endParaRPr lang="fr-CA"/>
          </a:p>
        </p:txBody>
      </p:sp>
    </p:spTree>
    <p:extLst>
      <p:ext uri="{BB962C8B-B14F-4D97-AF65-F5344CB8AC3E}">
        <p14:creationId xmlns:p14="http://schemas.microsoft.com/office/powerpoint/2010/main" val="2372191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F4935D8-DFBB-4E8C-8CCD-5413BA3D69BE}" type="datetimeFigureOut">
              <a:rPr lang="fr-CA" smtClean="0"/>
              <a:t>2022-05-04</a:t>
            </a:fld>
            <a:endParaRPr lang="fr-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684B33F-0FCF-48EF-8005-C5F72F47677C}" type="slidenum">
              <a:rPr lang="fr-CA" smtClean="0"/>
              <a:t>‹N°›</a:t>
            </a:fld>
            <a:endParaRPr lang="fr-CA"/>
          </a:p>
        </p:txBody>
      </p:sp>
    </p:spTree>
    <p:extLst>
      <p:ext uri="{BB962C8B-B14F-4D97-AF65-F5344CB8AC3E}">
        <p14:creationId xmlns:p14="http://schemas.microsoft.com/office/powerpoint/2010/main" val="1664326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F4935D8-DFBB-4E8C-8CCD-5413BA3D69BE}" type="datetimeFigureOut">
              <a:rPr lang="fr-CA" smtClean="0"/>
              <a:t>2022-05-04</a:t>
            </a:fld>
            <a:endParaRPr lang="fr-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84B33F-0FCF-48EF-8005-C5F72F47677C}" type="slidenum">
              <a:rPr lang="fr-CA" smtClean="0"/>
              <a:t>‹N°›</a:t>
            </a:fld>
            <a:endParaRPr lang="fr-CA"/>
          </a:p>
        </p:txBody>
      </p:sp>
    </p:spTree>
    <p:extLst>
      <p:ext uri="{BB962C8B-B14F-4D97-AF65-F5344CB8AC3E}">
        <p14:creationId xmlns:p14="http://schemas.microsoft.com/office/powerpoint/2010/main" val="1088819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F4935D8-DFBB-4E8C-8CCD-5413BA3D69BE}" type="datetimeFigureOut">
              <a:rPr lang="fr-CA" smtClean="0"/>
              <a:t>2022-05-04</a:t>
            </a:fld>
            <a:endParaRPr lang="fr-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684B33F-0FCF-48EF-8005-C5F72F47677C}" type="slidenum">
              <a:rPr lang="fr-CA" smtClean="0"/>
              <a:t>‹N°›</a:t>
            </a:fld>
            <a:endParaRPr lang="fr-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0240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8.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jpeg"/><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can01.safelinks.protection.outlook.com/?url=https%3A%2F%2Fmsi.expertise-sante.com%2Ffr%2Fmethode%2Fadministration-dun-medicament-par-pompe-avec-ballon-elastomere&amp;data=04%7C01%7Ckatleen.sirois.cissslav%40ssss.gouv.qc.ca%7Ccf77aef0dbca4aed955808da141fec72%7C06e1fe285f8b4075bf6cae24be1a7992%7C0%7C0%7C637844424638517847%7CUnknown%7CTWFpbGZsb3d8eyJWIjoiMC4wLjAwMDAiLCJQIjoiV2luMzIiLCJBTiI6Ik1haWwiLCJXVCI6Mn0%3D%7C3000&amp;sdata=iUV6uNa71NhZrXNuUBvRCRcyDDNhY2mq6vH6YJt%2F%2FA0%3D&amp;reserved=0" TargetMode="External"/><Relationship Id="rId3" Type="http://schemas.openxmlformats.org/officeDocument/2006/relationships/tags" Target="../tags/tag8.xml"/><Relationship Id="rId7" Type="http://schemas.openxmlformats.org/officeDocument/2006/relationships/notesSlide" Target="../notesSlides/notesSlide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5.xml"/><Relationship Id="rId5" Type="http://schemas.openxmlformats.org/officeDocument/2006/relationships/tags" Target="../tags/tag10.xml"/><Relationship Id="rId10" Type="http://schemas.openxmlformats.org/officeDocument/2006/relationships/image" Target="../media/image3.PNG"/><Relationship Id="rId4" Type="http://schemas.openxmlformats.org/officeDocument/2006/relationships/tags" Target="../tags/tag9.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jpeg"/><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6.jpeg"/><Relationship Id="rId5" Type="http://schemas.openxmlformats.org/officeDocument/2006/relationships/notesSlide" Target="../notesSlides/notesSlide7.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952501" y="758952"/>
            <a:ext cx="10203179" cy="3566160"/>
          </a:xfrm>
        </p:spPr>
        <p:txBody>
          <a:bodyPr/>
          <a:lstStyle/>
          <a:p>
            <a:r>
              <a:rPr lang="fr-CA" dirty="0" smtClean="0"/>
              <a:t>Biberon analgésique</a:t>
            </a:r>
            <a:endParaRPr lang="fr-CA" dirty="0"/>
          </a:p>
        </p:txBody>
      </p:sp>
      <p:sp>
        <p:nvSpPr>
          <p:cNvPr id="3" name="Sous-titre 2"/>
          <p:cNvSpPr>
            <a:spLocks noGrp="1"/>
          </p:cNvSpPr>
          <p:nvPr>
            <p:ph type="subTitle" idx="1"/>
            <p:custDataLst>
              <p:tags r:id="rId2"/>
            </p:custDataLst>
          </p:nvPr>
        </p:nvSpPr>
        <p:spPr>
          <a:xfrm>
            <a:off x="952501" y="4467224"/>
            <a:ext cx="10620374" cy="2314575"/>
          </a:xfrm>
        </p:spPr>
        <p:txBody>
          <a:bodyPr>
            <a:normAutofit fontScale="47500" lnSpcReduction="20000"/>
          </a:bodyPr>
          <a:lstStyle/>
          <a:p>
            <a:r>
              <a:rPr lang="fr-CA" sz="5100" dirty="0" smtClean="0"/>
              <a:t>Analgésie contrôlée par pompe à perfusion </a:t>
            </a:r>
            <a:r>
              <a:rPr lang="fr-CA" sz="5100" dirty="0" err="1" smtClean="0"/>
              <a:t>élastomérique</a:t>
            </a:r>
            <a:r>
              <a:rPr lang="fr-CA" sz="5100" dirty="0" smtClean="0"/>
              <a:t> à la suite d’une chirurgie du genou (PTG)</a:t>
            </a:r>
          </a:p>
          <a:p>
            <a:endParaRPr lang="fr-CA" dirty="0"/>
          </a:p>
          <a:p>
            <a:endParaRPr lang="fr-CA" dirty="0"/>
          </a:p>
          <a:p>
            <a:endParaRPr lang="fr-CA" dirty="0" smtClean="0"/>
          </a:p>
          <a:p>
            <a:endParaRPr lang="fr-CA" dirty="0" smtClean="0"/>
          </a:p>
          <a:p>
            <a:r>
              <a:rPr lang="fr-CA" dirty="0" smtClean="0"/>
              <a:t>Présenté par Julie Martin St-Jean et </a:t>
            </a:r>
            <a:r>
              <a:rPr lang="fr-CA" dirty="0" err="1" smtClean="0"/>
              <a:t>Katleen</a:t>
            </a:r>
            <a:r>
              <a:rPr lang="fr-CA" dirty="0" smtClean="0"/>
              <a:t> </a:t>
            </a:r>
            <a:r>
              <a:rPr lang="fr-CA" dirty="0" err="1" smtClean="0"/>
              <a:t>Sirois</a:t>
            </a:r>
            <a:r>
              <a:rPr lang="fr-CA" dirty="0" smtClean="0"/>
              <a:t>                                                                                       Avril 2022</a:t>
            </a:r>
          </a:p>
          <a:p>
            <a:endParaRPr lang="fr-CA" dirty="0"/>
          </a:p>
          <a:p>
            <a:endParaRPr lang="fr-CA" dirty="0" smtClean="0"/>
          </a:p>
          <a:p>
            <a:endParaRPr lang="fr-CA" dirty="0"/>
          </a:p>
          <a:p>
            <a:endParaRPr lang="fr-CA" dirty="0"/>
          </a:p>
        </p:txBody>
      </p:sp>
    </p:spTree>
    <p:extLst>
      <p:ext uri="{BB962C8B-B14F-4D97-AF65-F5344CB8AC3E}">
        <p14:creationId xmlns:p14="http://schemas.microsoft.com/office/powerpoint/2010/main" val="1851745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Retrait de la pompe </a:t>
            </a:r>
            <a:endParaRPr lang="fr-CA" dirty="0"/>
          </a:p>
        </p:txBody>
      </p:sp>
      <p:sp>
        <p:nvSpPr>
          <p:cNvPr id="3" name="Espace réservé du contenu 2"/>
          <p:cNvSpPr>
            <a:spLocks noGrp="1"/>
          </p:cNvSpPr>
          <p:nvPr>
            <p:ph idx="1"/>
            <p:custDataLst>
              <p:tags r:id="rId2"/>
            </p:custDataLst>
          </p:nvPr>
        </p:nvSpPr>
        <p:spPr>
          <a:xfrm>
            <a:off x="1012418" y="1925954"/>
            <a:ext cx="9065031" cy="4398645"/>
          </a:xfrm>
        </p:spPr>
        <p:txBody>
          <a:bodyPr>
            <a:noAutofit/>
          </a:bodyPr>
          <a:lstStyle/>
          <a:p>
            <a:pPr marL="457200" indent="-457200">
              <a:lnSpc>
                <a:spcPct val="120000"/>
              </a:lnSpc>
              <a:buFont typeface="+mj-lt"/>
              <a:buAutoNum type="arabicPeriod"/>
            </a:pPr>
            <a:r>
              <a:rPr lang="fr-CA" sz="1200" dirty="0" smtClean="0"/>
              <a:t>Se laver les mains.</a:t>
            </a:r>
          </a:p>
          <a:p>
            <a:pPr marL="457200" indent="-457200">
              <a:lnSpc>
                <a:spcPct val="120000"/>
              </a:lnSpc>
              <a:buFont typeface="+mj-lt"/>
              <a:buAutoNum type="arabicPeriod"/>
            </a:pPr>
            <a:r>
              <a:rPr lang="fr-CA" sz="1200" dirty="0" smtClean="0"/>
              <a:t>Retirez la pompe du sac de transport.</a:t>
            </a:r>
          </a:p>
          <a:p>
            <a:pPr marL="457200" indent="-457200">
              <a:lnSpc>
                <a:spcPct val="120000"/>
              </a:lnSpc>
              <a:buFont typeface="+mj-lt"/>
              <a:buAutoNum type="arabicPeriod"/>
            </a:pPr>
            <a:r>
              <a:rPr lang="fr-CA" sz="1200" dirty="0" smtClean="0"/>
              <a:t>Fermez la clampe sur la tubulure - si la dose n’est pas complétée pour éviter des fuites. </a:t>
            </a:r>
          </a:p>
          <a:p>
            <a:pPr marL="457200" indent="-457200">
              <a:lnSpc>
                <a:spcPct val="120000"/>
              </a:lnSpc>
              <a:buFont typeface="+mj-lt"/>
              <a:buAutoNum type="arabicPeriod"/>
            </a:pPr>
            <a:r>
              <a:rPr lang="fr-CA" sz="1200" dirty="0" smtClean="0"/>
              <a:t>Décollez le diachylon qui retient le régulateur de débit collé à la peau.</a:t>
            </a:r>
          </a:p>
          <a:p>
            <a:pPr marL="457200" indent="-457200">
              <a:lnSpc>
                <a:spcPct val="120000"/>
              </a:lnSpc>
              <a:buFont typeface="+mj-lt"/>
              <a:buAutoNum type="arabicPeriod"/>
            </a:pPr>
            <a:r>
              <a:rPr lang="fr-CA" sz="1200" dirty="0" smtClean="0"/>
              <a:t>Décollez le pansement transparent qui recouvre le site du cathéter tout en maintenant le cathéter.</a:t>
            </a:r>
          </a:p>
          <a:p>
            <a:pPr marL="457200" indent="-457200">
              <a:lnSpc>
                <a:spcPct val="120000"/>
              </a:lnSpc>
              <a:buFont typeface="+mj-lt"/>
              <a:buAutoNum type="arabicPeriod"/>
            </a:pPr>
            <a:r>
              <a:rPr lang="fr-CA" sz="1200" dirty="0" smtClean="0"/>
              <a:t>Tirez doucement sur le cathéter jusqu’à sa sortie complète. Un léger saignement peut se produire au site d’insertion. Si tel est le cas, il suffit de faire une pression avec une compresse durant 1 minute et ensuite y apposer un </a:t>
            </a:r>
            <a:r>
              <a:rPr lang="fr-CA" sz="1200" dirty="0" err="1" smtClean="0"/>
              <a:t>tegaderm</a:t>
            </a:r>
            <a:r>
              <a:rPr lang="fr-CA" sz="1200" dirty="0"/>
              <a:t> </a:t>
            </a:r>
            <a:r>
              <a:rPr lang="fr-CA" sz="1200" dirty="0" smtClean="0"/>
              <a:t>pour 24 heures. Si le site suinte encore, vous pouvez également mettre une compresse 4x4 pliée ou faire un pansement un peu plus compressif.</a:t>
            </a:r>
          </a:p>
          <a:p>
            <a:pPr marL="457200" indent="-457200">
              <a:lnSpc>
                <a:spcPct val="120000"/>
              </a:lnSpc>
              <a:buFont typeface="+mj-lt"/>
              <a:buAutoNum type="arabicPeriod"/>
            </a:pPr>
            <a:r>
              <a:rPr lang="fr-CA" sz="1200" dirty="0" smtClean="0"/>
              <a:t>Jetez le tout à la poubelle pour la patient à la maison, mais si le patient est à l’hôpital la pompe doit être jeté dans le biorisque. </a:t>
            </a:r>
            <a:endParaRPr lang="fr-CA" sz="1200" dirty="0"/>
          </a:p>
          <a:p>
            <a:pPr marL="0" indent="0">
              <a:lnSpc>
                <a:spcPct val="120000"/>
              </a:lnSpc>
              <a:buNone/>
            </a:pPr>
            <a:r>
              <a:rPr lang="fr-CA" sz="1200" dirty="0" smtClean="0"/>
              <a:t>** Pour un patient qui quitte l’hôpital avec un biberon, remettre, au congé, le dépliant sur le biberon analgésique et un sac avec quelques compresses 4x4, deux </a:t>
            </a:r>
            <a:r>
              <a:rPr lang="fr-CA" sz="1200" dirty="0" err="1" smtClean="0"/>
              <a:t>tegaderm</a:t>
            </a:r>
            <a:r>
              <a:rPr lang="fr-CA" sz="1200" dirty="0" smtClean="0"/>
              <a:t>, deux tampons d’alcool et une petite bouteille de NS (ou deux seringues de NS) afin qu’il ait le matériel nécessaire pour retirer le biberon sans problème. **</a:t>
            </a:r>
          </a:p>
        </p:txBody>
      </p:sp>
    </p:spTree>
    <p:extLst>
      <p:ext uri="{BB962C8B-B14F-4D97-AF65-F5344CB8AC3E}">
        <p14:creationId xmlns:p14="http://schemas.microsoft.com/office/powerpoint/2010/main" val="3116389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925" y="235328"/>
            <a:ext cx="10172700" cy="830997"/>
          </a:xfrm>
          <a:prstGeom prst="rect">
            <a:avLst/>
          </a:prstGeom>
        </p:spPr>
        <p:txBody>
          <a:bodyPr wrap="square">
            <a:spAutoFit/>
          </a:bodyPr>
          <a:lstStyle/>
          <a:p>
            <a:r>
              <a:rPr lang="fr-CA" sz="4800" spc="-50" dirty="0">
                <a:solidFill>
                  <a:prstClr val="black">
                    <a:lumMod val="75000"/>
                    <a:lumOff val="25000"/>
                  </a:prstClr>
                </a:solidFill>
                <a:latin typeface="Calibri Light"/>
                <a:ea typeface="+mj-ea"/>
                <a:cs typeface="+mj-cs"/>
              </a:rPr>
              <a:t>Les signes de toxicité et interventions</a:t>
            </a:r>
            <a:endParaRPr lang="fr-CA" dirty="0"/>
          </a:p>
        </p:txBody>
      </p:sp>
      <p:sp>
        <p:nvSpPr>
          <p:cNvPr id="3" name="Rectangle 2"/>
          <p:cNvSpPr/>
          <p:nvPr/>
        </p:nvSpPr>
        <p:spPr>
          <a:xfrm>
            <a:off x="542925" y="1461866"/>
            <a:ext cx="6096000" cy="3385542"/>
          </a:xfrm>
          <a:prstGeom prst="rect">
            <a:avLst/>
          </a:prstGeom>
        </p:spPr>
        <p:txBody>
          <a:bodyPr>
            <a:spAutoFit/>
          </a:bodyPr>
          <a:lstStyle/>
          <a:p>
            <a:pPr lvl="0" defTabSz="914400">
              <a:lnSpc>
                <a:spcPct val="90000"/>
              </a:lnSpc>
              <a:spcBef>
                <a:spcPts val="1200"/>
              </a:spcBef>
              <a:spcAft>
                <a:spcPts val="200"/>
              </a:spcAft>
              <a:buClr>
                <a:srgbClr val="1CADE4"/>
              </a:buClr>
              <a:buSzPct val="100000"/>
            </a:pPr>
            <a:r>
              <a:rPr lang="fr-CA" sz="2000" b="1" u="sng" dirty="0">
                <a:solidFill>
                  <a:prstClr val="black">
                    <a:lumMod val="75000"/>
                    <a:lumOff val="25000"/>
                  </a:prstClr>
                </a:solidFill>
              </a:rPr>
              <a:t>Reconnaître les signes de </a:t>
            </a:r>
            <a:r>
              <a:rPr lang="fr-CA" sz="2000" b="1" u="sng" dirty="0" smtClean="0">
                <a:solidFill>
                  <a:prstClr val="black">
                    <a:lumMod val="75000"/>
                    <a:lumOff val="25000"/>
                  </a:prstClr>
                </a:solidFill>
              </a:rPr>
              <a:t>toxicité</a:t>
            </a:r>
            <a:endParaRPr lang="fr-CA" sz="2000" b="1" dirty="0">
              <a:solidFill>
                <a:prstClr val="black">
                  <a:lumMod val="75000"/>
                  <a:lumOff val="25000"/>
                </a:prstClr>
              </a:solidFill>
            </a:endParaRPr>
          </a:p>
          <a:p>
            <a:pPr marL="91440" lvl="0" indent="-91440" defTabSz="914400">
              <a:lnSpc>
                <a:spcPct val="90000"/>
              </a:lnSpc>
              <a:spcBef>
                <a:spcPts val="1200"/>
              </a:spcBef>
              <a:spcAft>
                <a:spcPts val="200"/>
              </a:spcAft>
              <a:buClr>
                <a:srgbClr val="1CADE4"/>
              </a:buClr>
              <a:buSzPct val="100000"/>
              <a:buFont typeface="Wingdings" panose="05000000000000000000" pitchFamily="2" charset="2"/>
              <a:buChar char="Ø"/>
            </a:pPr>
            <a:r>
              <a:rPr lang="fr-CA" sz="2000" dirty="0">
                <a:solidFill>
                  <a:prstClr val="black">
                    <a:lumMod val="75000"/>
                    <a:lumOff val="25000"/>
                  </a:prstClr>
                </a:solidFill>
              </a:rPr>
              <a:t>Goût métallique dans la bouche</a:t>
            </a:r>
          </a:p>
          <a:p>
            <a:pPr marL="91440" lvl="0" indent="-91440" defTabSz="914400">
              <a:lnSpc>
                <a:spcPct val="90000"/>
              </a:lnSpc>
              <a:spcBef>
                <a:spcPts val="1200"/>
              </a:spcBef>
              <a:spcAft>
                <a:spcPts val="200"/>
              </a:spcAft>
              <a:buClr>
                <a:srgbClr val="1CADE4"/>
              </a:buClr>
              <a:buSzPct val="100000"/>
              <a:buFont typeface="Wingdings" panose="05000000000000000000" pitchFamily="2" charset="2"/>
              <a:buChar char="Ø"/>
            </a:pPr>
            <a:r>
              <a:rPr lang="fr-CA" sz="2000" dirty="0">
                <a:solidFill>
                  <a:prstClr val="black">
                    <a:lumMod val="75000"/>
                    <a:lumOff val="25000"/>
                  </a:prstClr>
                </a:solidFill>
              </a:rPr>
              <a:t>Engourdissement des lèvres et de la langue</a:t>
            </a:r>
          </a:p>
          <a:p>
            <a:pPr marL="91440" lvl="0" indent="-91440" defTabSz="914400">
              <a:lnSpc>
                <a:spcPct val="90000"/>
              </a:lnSpc>
              <a:spcBef>
                <a:spcPts val="1200"/>
              </a:spcBef>
              <a:spcAft>
                <a:spcPts val="200"/>
              </a:spcAft>
              <a:buClr>
                <a:srgbClr val="1CADE4"/>
              </a:buClr>
              <a:buSzPct val="100000"/>
              <a:buFont typeface="Wingdings" panose="05000000000000000000" pitchFamily="2" charset="2"/>
              <a:buChar char="Ø"/>
            </a:pPr>
            <a:r>
              <a:rPr lang="fr-CA" sz="2000" dirty="0">
                <a:solidFill>
                  <a:prstClr val="black">
                    <a:lumMod val="75000"/>
                    <a:lumOff val="25000"/>
                  </a:prstClr>
                </a:solidFill>
              </a:rPr>
              <a:t>Bourdonnements dans les oreilles</a:t>
            </a:r>
          </a:p>
          <a:p>
            <a:pPr marL="91440" lvl="0" indent="-91440" defTabSz="914400">
              <a:lnSpc>
                <a:spcPct val="90000"/>
              </a:lnSpc>
              <a:spcBef>
                <a:spcPts val="1200"/>
              </a:spcBef>
              <a:spcAft>
                <a:spcPts val="200"/>
              </a:spcAft>
              <a:buClr>
                <a:srgbClr val="1CADE4"/>
              </a:buClr>
              <a:buSzPct val="100000"/>
              <a:buFont typeface="Wingdings" panose="05000000000000000000" pitchFamily="2" charset="2"/>
              <a:buChar char="Ø"/>
            </a:pPr>
            <a:r>
              <a:rPr lang="fr-CA" sz="2000" dirty="0">
                <a:solidFill>
                  <a:prstClr val="black">
                    <a:lumMod val="75000"/>
                    <a:lumOff val="25000"/>
                  </a:prstClr>
                </a:solidFill>
              </a:rPr>
              <a:t>Étourdissements ou vertiges</a:t>
            </a:r>
          </a:p>
          <a:p>
            <a:pPr marL="91440" lvl="0" indent="-91440" defTabSz="914400">
              <a:lnSpc>
                <a:spcPct val="90000"/>
              </a:lnSpc>
              <a:spcBef>
                <a:spcPts val="1200"/>
              </a:spcBef>
              <a:spcAft>
                <a:spcPts val="200"/>
              </a:spcAft>
              <a:buClr>
                <a:srgbClr val="1CADE4"/>
              </a:buClr>
              <a:buSzPct val="100000"/>
              <a:buFont typeface="Wingdings" panose="05000000000000000000" pitchFamily="2" charset="2"/>
              <a:buChar char="Ø"/>
            </a:pPr>
            <a:r>
              <a:rPr lang="fr-CA" sz="2000" dirty="0">
                <a:solidFill>
                  <a:prstClr val="black">
                    <a:lumMod val="75000"/>
                    <a:lumOff val="25000"/>
                  </a:prstClr>
                </a:solidFill>
              </a:rPr>
              <a:t>Tremblements</a:t>
            </a:r>
          </a:p>
          <a:p>
            <a:pPr marL="91440" lvl="0" indent="-91440" defTabSz="914400">
              <a:lnSpc>
                <a:spcPct val="90000"/>
              </a:lnSpc>
              <a:spcBef>
                <a:spcPts val="1200"/>
              </a:spcBef>
              <a:spcAft>
                <a:spcPts val="200"/>
              </a:spcAft>
              <a:buClr>
                <a:srgbClr val="1CADE4"/>
              </a:buClr>
              <a:buSzPct val="100000"/>
              <a:buFont typeface="Wingdings" panose="05000000000000000000" pitchFamily="2" charset="2"/>
              <a:buChar char="Ø"/>
            </a:pPr>
            <a:r>
              <a:rPr lang="fr-CA" sz="2000" dirty="0">
                <a:solidFill>
                  <a:prstClr val="black">
                    <a:lumMod val="75000"/>
                    <a:lumOff val="25000"/>
                  </a:prstClr>
                </a:solidFill>
              </a:rPr>
              <a:t>Signes d’allergie (démangeaisons, difficultés respiratoires, essoufflement) </a:t>
            </a:r>
          </a:p>
        </p:txBody>
      </p:sp>
      <p:sp>
        <p:nvSpPr>
          <p:cNvPr id="4" name="Rectangle 3"/>
          <p:cNvSpPr/>
          <p:nvPr/>
        </p:nvSpPr>
        <p:spPr>
          <a:xfrm>
            <a:off x="5815013" y="1461866"/>
            <a:ext cx="6096000" cy="1559401"/>
          </a:xfrm>
          <a:prstGeom prst="rect">
            <a:avLst/>
          </a:prstGeom>
        </p:spPr>
        <p:txBody>
          <a:bodyPr>
            <a:spAutoFit/>
          </a:bodyPr>
          <a:lstStyle/>
          <a:p>
            <a:pPr lvl="0" defTabSz="914400">
              <a:lnSpc>
                <a:spcPct val="90000"/>
              </a:lnSpc>
              <a:spcBef>
                <a:spcPts val="1200"/>
              </a:spcBef>
              <a:spcAft>
                <a:spcPts val="200"/>
              </a:spcAft>
              <a:buClr>
                <a:srgbClr val="1CADE4"/>
              </a:buClr>
              <a:buSzPct val="100000"/>
            </a:pPr>
            <a:r>
              <a:rPr lang="fr-CA" sz="2000" b="1" u="sng" dirty="0">
                <a:solidFill>
                  <a:prstClr val="black">
                    <a:lumMod val="75000"/>
                    <a:lumOff val="25000"/>
                  </a:prstClr>
                </a:solidFill>
              </a:rPr>
              <a:t>Comment intervenir si cela se produit</a:t>
            </a:r>
            <a:r>
              <a:rPr lang="fr-CA" sz="2000" dirty="0">
                <a:solidFill>
                  <a:prstClr val="black">
                    <a:lumMod val="75000"/>
                    <a:lumOff val="25000"/>
                  </a:prstClr>
                </a:solidFill>
              </a:rPr>
              <a:t>:</a:t>
            </a:r>
          </a:p>
          <a:p>
            <a:pPr lvl="0" defTabSz="914400">
              <a:lnSpc>
                <a:spcPct val="90000"/>
              </a:lnSpc>
              <a:spcBef>
                <a:spcPts val="1200"/>
              </a:spcBef>
              <a:spcAft>
                <a:spcPts val="200"/>
              </a:spcAft>
              <a:buClr>
                <a:srgbClr val="1CADE4"/>
              </a:buClr>
              <a:buSzPct val="100000"/>
            </a:pPr>
            <a:r>
              <a:rPr lang="fr-CA" sz="2000" b="1" u="sng" dirty="0">
                <a:solidFill>
                  <a:prstClr val="black">
                    <a:lumMod val="75000"/>
                    <a:lumOff val="25000"/>
                  </a:prstClr>
                </a:solidFill>
              </a:rPr>
              <a:t>CLAMPEZ</a:t>
            </a:r>
            <a:r>
              <a:rPr lang="fr-CA" sz="2000" dirty="0">
                <a:solidFill>
                  <a:prstClr val="black">
                    <a:lumMod val="75000"/>
                    <a:lumOff val="25000"/>
                  </a:prstClr>
                </a:solidFill>
              </a:rPr>
              <a:t> la tubulure. </a:t>
            </a:r>
          </a:p>
          <a:p>
            <a:pPr lvl="0" defTabSz="914400">
              <a:lnSpc>
                <a:spcPct val="90000"/>
              </a:lnSpc>
              <a:spcBef>
                <a:spcPts val="1200"/>
              </a:spcBef>
              <a:spcAft>
                <a:spcPts val="200"/>
              </a:spcAft>
              <a:buClr>
                <a:srgbClr val="1CADE4"/>
              </a:buClr>
              <a:buSzPct val="100000"/>
            </a:pPr>
            <a:r>
              <a:rPr lang="fr-CA" sz="2000" b="1" u="sng" dirty="0">
                <a:solidFill>
                  <a:prstClr val="black">
                    <a:lumMod val="75000"/>
                    <a:lumOff val="25000"/>
                  </a:prstClr>
                </a:solidFill>
              </a:rPr>
              <a:t>AVISEZ</a:t>
            </a:r>
            <a:r>
              <a:rPr lang="fr-CA" sz="2000" dirty="0">
                <a:solidFill>
                  <a:prstClr val="black">
                    <a:lumMod val="75000"/>
                    <a:lumOff val="25000"/>
                  </a:prstClr>
                </a:solidFill>
              </a:rPr>
              <a:t> l’anesthésiste du patient (sur le quart de jour) ou l’anesthésiste de garde (sur le quart de soir et de nuit). </a:t>
            </a:r>
          </a:p>
        </p:txBody>
      </p:sp>
      <p:pic>
        <p:nvPicPr>
          <p:cNvPr id="5" name="Image 4"/>
          <p:cNvPicPr>
            <a:picLocks noChangeAspect="1"/>
          </p:cNvPicPr>
          <p:nvPr/>
        </p:nvPicPr>
        <p:blipFill>
          <a:blip r:embed="rId3"/>
          <a:stretch>
            <a:fillRect/>
          </a:stretch>
        </p:blipFill>
        <p:spPr>
          <a:xfrm>
            <a:off x="5815013" y="3154637"/>
            <a:ext cx="5288332" cy="3693438"/>
          </a:xfrm>
          <a:prstGeom prst="rect">
            <a:avLst/>
          </a:prstGeom>
        </p:spPr>
      </p:pic>
    </p:spTree>
    <p:extLst>
      <p:ext uri="{BB962C8B-B14F-4D97-AF65-F5344CB8AC3E}">
        <p14:creationId xmlns:p14="http://schemas.microsoft.com/office/powerpoint/2010/main" val="256837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Préparation du congé</a:t>
            </a:r>
            <a:endParaRPr lang="fr-CA" dirty="0"/>
          </a:p>
        </p:txBody>
      </p:sp>
      <p:sp>
        <p:nvSpPr>
          <p:cNvPr id="3" name="Espace réservé du contenu 2"/>
          <p:cNvSpPr>
            <a:spLocks noGrp="1"/>
          </p:cNvSpPr>
          <p:nvPr>
            <p:ph idx="1"/>
            <p:custDataLst>
              <p:tags r:id="rId2"/>
            </p:custDataLst>
          </p:nvPr>
        </p:nvSpPr>
        <p:spPr>
          <a:xfrm>
            <a:off x="1097278" y="1845734"/>
            <a:ext cx="6656073" cy="4023360"/>
          </a:xfrm>
        </p:spPr>
        <p:txBody>
          <a:bodyPr>
            <a:normAutofit fontScale="77500" lnSpcReduction="20000"/>
          </a:bodyPr>
          <a:lstStyle/>
          <a:p>
            <a:pPr marL="0" indent="0">
              <a:lnSpc>
                <a:spcPct val="120000"/>
              </a:lnSpc>
              <a:buNone/>
            </a:pPr>
            <a:r>
              <a:rPr lang="fr-CA" dirty="0" smtClean="0"/>
              <a:t>Pour </a:t>
            </a:r>
            <a:r>
              <a:rPr lang="fr-CA" dirty="0"/>
              <a:t>un patient qui quitte l’hôpital avec un biberon, remettre, au congé, un sac avec quelques compresses 4x4, deux </a:t>
            </a:r>
            <a:r>
              <a:rPr lang="fr-CA" dirty="0" err="1"/>
              <a:t>tegaderm</a:t>
            </a:r>
            <a:r>
              <a:rPr lang="fr-CA" dirty="0"/>
              <a:t>, deux tampons d’alcool et une petite bouteille de NS (ou deux seringues de NS) afin qu’il ait le matériel nécessaire pour retirer le biberon sans problème</a:t>
            </a:r>
            <a:r>
              <a:rPr lang="fr-CA" dirty="0" smtClean="0"/>
              <a:t>. De plus, il y a un dépliant à remettre au patient pour son congé contenant toutes les informations nécessaires pour son retour à domicile. Vous pourrez aussi vous y référer en cas de besoin. </a:t>
            </a:r>
          </a:p>
          <a:p>
            <a:pPr marL="0" indent="0">
              <a:lnSpc>
                <a:spcPct val="120000"/>
              </a:lnSpc>
              <a:buNone/>
            </a:pPr>
            <a:endParaRPr lang="fr-CA" dirty="0"/>
          </a:p>
          <a:p>
            <a:pPr marL="0" indent="0">
              <a:lnSpc>
                <a:spcPct val="120000"/>
              </a:lnSpc>
              <a:buNone/>
            </a:pPr>
            <a:r>
              <a:rPr lang="fr-CA" dirty="0" smtClean="0"/>
              <a:t>Pour plus d’informations, vous pouvez aussi nous joindre à nos postes de bureau. </a:t>
            </a:r>
          </a:p>
          <a:p>
            <a:pPr algn="just"/>
            <a:endParaRPr lang="fr-CA" dirty="0" smtClean="0"/>
          </a:p>
          <a:p>
            <a:pPr algn="just">
              <a:buFont typeface="Wingdings" pitchFamily="2" charset="2"/>
              <a:buChar char="Ø"/>
            </a:pPr>
            <a:r>
              <a:rPr lang="fr-CA" dirty="0" smtClean="0"/>
              <a:t> Julie: 22681</a:t>
            </a:r>
          </a:p>
          <a:p>
            <a:pPr algn="just">
              <a:buFont typeface="Wingdings" pitchFamily="2" charset="2"/>
              <a:buChar char="Ø"/>
            </a:pPr>
            <a:r>
              <a:rPr lang="fr-CA" dirty="0" smtClean="0"/>
              <a:t> </a:t>
            </a:r>
            <a:r>
              <a:rPr lang="fr-CA" dirty="0" err="1" smtClean="0"/>
              <a:t>Katleen</a:t>
            </a:r>
            <a:r>
              <a:rPr lang="fr-CA" dirty="0" smtClean="0"/>
              <a:t>: 23039</a:t>
            </a:r>
            <a:endParaRPr lang="fr-CA" dirty="0"/>
          </a:p>
        </p:txBody>
      </p:sp>
      <p:pic>
        <p:nvPicPr>
          <p:cNvPr id="4" name="Image 3"/>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7753351" y="0"/>
            <a:ext cx="4267200" cy="6858000"/>
          </a:xfrm>
          <a:prstGeom prst="rect">
            <a:avLst/>
          </a:prstGeom>
        </p:spPr>
      </p:pic>
    </p:spTree>
    <p:extLst>
      <p:ext uri="{BB962C8B-B14F-4D97-AF65-F5344CB8AC3E}">
        <p14:creationId xmlns:p14="http://schemas.microsoft.com/office/powerpoint/2010/main" val="2735695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571750" y="286603"/>
            <a:ext cx="8583930" cy="4256822"/>
          </a:xfrm>
        </p:spPr>
        <p:txBody>
          <a:bodyPr/>
          <a:lstStyle/>
          <a:p>
            <a:r>
              <a:rPr lang="fr-CA" dirty="0" smtClean="0"/>
              <a:t>Questions? Commentaires?</a:t>
            </a:r>
            <a:endParaRPr lang="fr-CA" dirty="0"/>
          </a:p>
        </p:txBody>
      </p:sp>
    </p:spTree>
    <p:extLst>
      <p:ext uri="{BB962C8B-B14F-4D97-AF65-F5344CB8AC3E}">
        <p14:creationId xmlns:p14="http://schemas.microsoft.com/office/powerpoint/2010/main" val="4084415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Présentation du biberon</a:t>
            </a:r>
            <a:endParaRPr lang="fr-CA" dirty="0"/>
          </a:p>
        </p:txBody>
      </p:sp>
      <p:sp>
        <p:nvSpPr>
          <p:cNvPr id="3" name="Espace réservé du contenu 2"/>
          <p:cNvSpPr>
            <a:spLocks noGrp="1"/>
          </p:cNvSpPr>
          <p:nvPr>
            <p:ph sz="half" idx="1"/>
            <p:custDataLst>
              <p:tags r:id="rId2"/>
            </p:custDataLst>
          </p:nvPr>
        </p:nvSpPr>
        <p:spPr>
          <a:xfrm>
            <a:off x="457200" y="2011679"/>
            <a:ext cx="5785338" cy="4246246"/>
          </a:xfrm>
        </p:spPr>
        <p:txBody>
          <a:bodyPr>
            <a:normAutofit/>
          </a:bodyPr>
          <a:lstStyle/>
          <a:p>
            <a:r>
              <a:rPr lang="fr-CA" b="1" dirty="0" smtClean="0"/>
              <a:t>Qu’est-ce qu’un biberon? </a:t>
            </a:r>
          </a:p>
          <a:p>
            <a:pPr marL="0" indent="0">
              <a:buNone/>
            </a:pPr>
            <a:endParaRPr lang="fr-CA" b="1" dirty="0" smtClean="0"/>
          </a:p>
          <a:p>
            <a:pPr marL="0" indent="0" algn="just">
              <a:buNone/>
            </a:pPr>
            <a:r>
              <a:rPr lang="fr-CA" dirty="0" smtClean="0"/>
              <a:t>C’est un système de perfusion qui permet l’administration d’un médicament à un débit fixe. Dans le cas du biberon analgésique pour les PTG, le débit est de 5 </a:t>
            </a:r>
            <a:r>
              <a:rPr lang="fr-CA" dirty="0"/>
              <a:t>ml/h </a:t>
            </a:r>
            <a:r>
              <a:rPr lang="fr-CA" dirty="0" smtClean="0"/>
              <a:t>pour </a:t>
            </a:r>
            <a:r>
              <a:rPr lang="fr-CA" dirty="0"/>
              <a:t>une durée d’environ 50-60 heures. </a:t>
            </a:r>
          </a:p>
          <a:p>
            <a:pPr marL="0" indent="0" algn="just">
              <a:buNone/>
            </a:pPr>
            <a:r>
              <a:rPr lang="fr-CA" dirty="0" smtClean="0"/>
              <a:t>À </a:t>
            </a:r>
            <a:r>
              <a:rPr lang="fr-CA" dirty="0"/>
              <a:t>mesure que le ballonnet se dégonfle, il pousse le médicament doucement dans le cathéter. </a:t>
            </a:r>
            <a:r>
              <a:rPr lang="fr-CA" dirty="0" smtClean="0"/>
              <a:t>La perfusion est terminée lorsque le ballonnet est entièrement dégonflé et que l’on peut bien voir les protubérances sur les côtés. </a:t>
            </a:r>
          </a:p>
          <a:p>
            <a:pPr marL="0" indent="0">
              <a:buNone/>
            </a:pPr>
            <a:endParaRPr lang="fr-CA" dirty="0" smtClean="0"/>
          </a:p>
          <a:p>
            <a:endParaRPr lang="fr-CA" dirty="0"/>
          </a:p>
        </p:txBody>
      </p:sp>
      <p:pic>
        <p:nvPicPr>
          <p:cNvPr id="5" name="Espace réservé du contenu 4"/>
          <p:cNvPicPr>
            <a:picLocks noGrp="1" noChangeAspect="1"/>
          </p:cNvPicPr>
          <p:nvPr>
            <p:ph sz="half" idx="2"/>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6581601" y="2280284"/>
            <a:ext cx="5143673" cy="3853947"/>
          </a:xfrm>
        </p:spPr>
      </p:pic>
    </p:spTree>
    <p:extLst>
      <p:ext uri="{BB962C8B-B14F-4D97-AF65-F5344CB8AC3E}">
        <p14:creationId xmlns:p14="http://schemas.microsoft.com/office/powerpoint/2010/main" val="504000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81001" y="286604"/>
            <a:ext cx="11258550" cy="1446946"/>
          </a:xfrm>
        </p:spPr>
        <p:txBody>
          <a:bodyPr>
            <a:normAutofit/>
          </a:bodyPr>
          <a:lstStyle/>
          <a:p>
            <a:r>
              <a:rPr lang="fr-CA" dirty="0" smtClean="0"/>
              <a:t>Le biberon analgésique</a:t>
            </a:r>
            <a:r>
              <a:rPr lang="fr-CA" sz="1200" dirty="0" smtClean="0"/>
              <a:t/>
            </a:r>
            <a:br>
              <a:rPr lang="fr-CA" sz="1200" dirty="0" smtClean="0"/>
            </a:br>
            <a:r>
              <a:rPr lang="fr-CA" sz="1400" b="1" i="1" dirty="0"/>
              <a:t>MSI : Administration d’un médicament par pompe avec ballon élastomère : </a:t>
            </a:r>
            <a:r>
              <a:rPr lang="fr-CA" sz="1400" b="1" i="1" dirty="0">
                <a:hlinkClick r:id="rId8" tooltip="URL d'origine: https://msi.expertise-sante.com/fr/methode/administration-dun-medicament-par-pompe-avec-ballon-elastomere. Cliquez ou appuyez si vous faites confiance à ce lien."/>
              </a:rPr>
              <a:t>https://msi.expertise-sante.com/fr/methode/administration-dun-medicament-par-pompe-avec-ballon-elastomere</a:t>
            </a:r>
            <a:endParaRPr lang="fr-CA" sz="1400" dirty="0"/>
          </a:p>
        </p:txBody>
      </p:sp>
      <p:sp>
        <p:nvSpPr>
          <p:cNvPr id="3" name="Espace réservé du texte 2"/>
          <p:cNvSpPr>
            <a:spLocks noGrp="1"/>
          </p:cNvSpPr>
          <p:nvPr>
            <p:ph type="body" idx="1"/>
            <p:custDataLst>
              <p:tags r:id="rId2"/>
            </p:custDataLst>
          </p:nvPr>
        </p:nvSpPr>
        <p:spPr>
          <a:xfrm>
            <a:off x="0" y="2016092"/>
            <a:ext cx="4754880" cy="743094"/>
          </a:xfrm>
        </p:spPr>
        <p:txBody>
          <a:bodyPr/>
          <a:lstStyle/>
          <a:p>
            <a:pPr algn="ctr"/>
            <a:r>
              <a:rPr lang="fr-CA" dirty="0" smtClean="0"/>
              <a:t>Les composantes du dispositif</a:t>
            </a:r>
            <a:endParaRPr lang="fr-CA" dirty="0"/>
          </a:p>
        </p:txBody>
      </p:sp>
      <p:pic>
        <p:nvPicPr>
          <p:cNvPr id="8" name="Espace réservé du contenu 7"/>
          <p:cNvPicPr>
            <a:picLocks noGrp="1" noChangeAspect="1"/>
          </p:cNvPicPr>
          <p:nvPr>
            <p:ph sz="half" idx="2"/>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0" y="2787617"/>
            <a:ext cx="3909790" cy="3392260"/>
          </a:xfrm>
        </p:spPr>
      </p:pic>
      <p:pic>
        <p:nvPicPr>
          <p:cNvPr id="9" name="Espace réservé du contenu 8"/>
          <p:cNvPicPr>
            <a:picLocks noGrp="1" noChangeAspect="1"/>
          </p:cNvPicPr>
          <p:nvPr>
            <p:ph sz="quarter" idx="4"/>
            <p:custDataLst>
              <p:tags r:id="rId4"/>
            </p:custDataLst>
          </p:nvPr>
        </p:nvPicPr>
        <p:blipFill rotWithShape="1">
          <a:blip r:embed="rId10">
            <a:extLst>
              <a:ext uri="{28A0092B-C50C-407E-A947-70E740481C1C}">
                <a14:useLocalDpi xmlns:a14="http://schemas.microsoft.com/office/drawing/2010/main" val="0"/>
              </a:ext>
            </a:extLst>
          </a:blip>
          <a:stretch/>
        </p:blipFill>
        <p:spPr>
          <a:xfrm>
            <a:off x="3909790" y="2505075"/>
            <a:ext cx="8282211" cy="3829050"/>
          </a:xfrm>
        </p:spPr>
      </p:pic>
      <p:sp>
        <p:nvSpPr>
          <p:cNvPr id="4" name="Rectangle 3"/>
          <p:cNvSpPr/>
          <p:nvPr>
            <p:custDataLst>
              <p:tags r:id="rId5"/>
            </p:custDataLst>
          </p:nvPr>
        </p:nvSpPr>
        <p:spPr>
          <a:xfrm>
            <a:off x="5248275" y="6445270"/>
            <a:ext cx="7010401" cy="246221"/>
          </a:xfrm>
          <a:prstGeom prst="rect">
            <a:avLst/>
          </a:prstGeom>
        </p:spPr>
        <p:txBody>
          <a:bodyPr wrap="square">
            <a:spAutoFit/>
          </a:bodyPr>
          <a:lstStyle/>
          <a:p>
            <a:r>
              <a:rPr lang="fr-CA" sz="1000" dirty="0" smtClean="0"/>
              <a:t>Les images proviennent du site de Baxter: https</a:t>
            </a:r>
            <a:r>
              <a:rPr lang="fr-CA" sz="1000" dirty="0"/>
              <a:t>://palli-science.com/sites/default/files/PDF/patient_guide_infusor_fr.pdf</a:t>
            </a:r>
          </a:p>
        </p:txBody>
      </p:sp>
    </p:spTree>
    <p:extLst>
      <p:ext uri="{BB962C8B-B14F-4D97-AF65-F5344CB8AC3E}">
        <p14:creationId xmlns:p14="http://schemas.microsoft.com/office/powerpoint/2010/main" val="4035084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45123" y="286603"/>
            <a:ext cx="10610557" cy="1450757"/>
          </a:xfrm>
        </p:spPr>
        <p:txBody>
          <a:bodyPr/>
          <a:lstStyle/>
          <a:p>
            <a:r>
              <a:rPr lang="fr-CA" dirty="0" smtClean="0"/>
              <a:t>Pourquoi utiliser le biberon ?</a:t>
            </a:r>
            <a:endParaRPr lang="fr-CA" dirty="0"/>
          </a:p>
        </p:txBody>
      </p:sp>
      <p:sp>
        <p:nvSpPr>
          <p:cNvPr id="3" name="Espace réservé du contenu 2"/>
          <p:cNvSpPr>
            <a:spLocks noGrp="1"/>
          </p:cNvSpPr>
          <p:nvPr>
            <p:ph idx="1"/>
            <p:custDataLst>
              <p:tags r:id="rId2"/>
            </p:custDataLst>
          </p:nvPr>
        </p:nvSpPr>
        <p:spPr>
          <a:xfrm>
            <a:off x="545123" y="1862211"/>
            <a:ext cx="11482754" cy="4846320"/>
          </a:xfrm>
        </p:spPr>
        <p:txBody>
          <a:bodyPr>
            <a:normAutofit/>
          </a:bodyPr>
          <a:lstStyle/>
          <a:p>
            <a:pPr marL="0" indent="0">
              <a:buNone/>
            </a:pPr>
            <a:r>
              <a:rPr lang="fr-CA" dirty="0" smtClean="0"/>
              <a:t>Nous avons choisi de l’utiliser pour les PTG en orthopédie puisqu’il s’agit d’une chirurgie très souffrante. Cette méthode apportera plusieurs avantages, notamment : </a:t>
            </a:r>
          </a:p>
          <a:p>
            <a:pPr>
              <a:buFont typeface="Wingdings" panose="05000000000000000000" pitchFamily="2" charset="2"/>
              <a:buChar char="Ø"/>
            </a:pPr>
            <a:r>
              <a:rPr lang="fr-CA" dirty="0" smtClean="0"/>
              <a:t> Le patient est beaucoup mieux soulagé (sur le dessus du genou).</a:t>
            </a:r>
          </a:p>
          <a:p>
            <a:pPr>
              <a:buFont typeface="Wingdings" panose="05000000000000000000" pitchFamily="2" charset="2"/>
              <a:buChar char="Ø"/>
            </a:pPr>
            <a:r>
              <a:rPr lang="fr-CA" dirty="0" smtClean="0"/>
              <a:t>Le patient peut participer à ses exercices dès le jour 0.</a:t>
            </a:r>
          </a:p>
          <a:p>
            <a:pPr>
              <a:buFont typeface="Wingdings" panose="05000000000000000000" pitchFamily="2" charset="2"/>
              <a:buChar char="Ø"/>
            </a:pPr>
            <a:r>
              <a:rPr lang="fr-CA" dirty="0" smtClean="0"/>
              <a:t> Le dispositif n’entraine aucune restriction de mouvement. </a:t>
            </a:r>
          </a:p>
          <a:p>
            <a:pPr>
              <a:buFont typeface="Wingdings" panose="05000000000000000000" pitchFamily="2" charset="2"/>
              <a:buChar char="Ø"/>
            </a:pPr>
            <a:r>
              <a:rPr lang="fr-CA" dirty="0" smtClean="0"/>
              <a:t> </a:t>
            </a:r>
            <a:r>
              <a:rPr lang="fr-CA" dirty="0"/>
              <a:t>La position du patient n’a pas d’effet sur le débit de la perfusion (assis, couché ou debout). </a:t>
            </a:r>
          </a:p>
          <a:p>
            <a:pPr>
              <a:buFont typeface="Wingdings" panose="05000000000000000000" pitchFamily="2" charset="2"/>
              <a:buChar char="Ø"/>
            </a:pPr>
            <a:r>
              <a:rPr lang="fr-CA" dirty="0"/>
              <a:t> Il n’y a aucune contre-indication à prendre ses analgésies et </a:t>
            </a:r>
            <a:r>
              <a:rPr lang="fr-CA" dirty="0" err="1"/>
              <a:t>coanalgésies</a:t>
            </a:r>
            <a:r>
              <a:rPr lang="fr-CA" dirty="0"/>
              <a:t> orales en combinaison avec la perfusion afin de soulager la douleur sous le genou. </a:t>
            </a:r>
          </a:p>
          <a:p>
            <a:pPr>
              <a:buFont typeface="Wingdings" panose="05000000000000000000" pitchFamily="2" charset="2"/>
              <a:buChar char="Ø"/>
            </a:pPr>
            <a:r>
              <a:rPr lang="fr-CA" dirty="0" smtClean="0"/>
              <a:t>Le patient pourra quitter l’hôpital avec le biberon. </a:t>
            </a:r>
          </a:p>
          <a:p>
            <a:pPr>
              <a:buFont typeface="Wingdings" panose="05000000000000000000" pitchFamily="2" charset="2"/>
              <a:buChar char="Ø"/>
            </a:pPr>
            <a:r>
              <a:rPr lang="fr-CA" dirty="0" smtClean="0"/>
              <a:t> Le </a:t>
            </a:r>
            <a:r>
              <a:rPr lang="fr-CA" dirty="0"/>
              <a:t>patient retire lui-même son cathéter, donc aucune implication du CLSC à ce niveau. </a:t>
            </a:r>
          </a:p>
          <a:p>
            <a:pPr marL="0" indent="0">
              <a:buNone/>
            </a:pPr>
            <a:endParaRPr lang="fr-CA" dirty="0" smtClean="0"/>
          </a:p>
          <a:p>
            <a:pPr marL="0" indent="0">
              <a:buNone/>
            </a:pPr>
            <a:endParaRPr lang="fr-CA" dirty="0" smtClean="0"/>
          </a:p>
          <a:p>
            <a:endParaRPr lang="fr-CA" dirty="0"/>
          </a:p>
        </p:txBody>
      </p:sp>
    </p:spTree>
    <p:extLst>
      <p:ext uri="{BB962C8B-B14F-4D97-AF65-F5344CB8AC3E}">
        <p14:creationId xmlns:p14="http://schemas.microsoft.com/office/powerpoint/2010/main" val="1410456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295274" y="356444"/>
            <a:ext cx="7305675" cy="5078313"/>
          </a:xfrm>
          <a:prstGeom prst="rect">
            <a:avLst/>
          </a:prstGeom>
        </p:spPr>
        <p:txBody>
          <a:bodyPr wrap="square">
            <a:spAutoFit/>
          </a:bodyPr>
          <a:lstStyle/>
          <a:p>
            <a:pPr algn="just"/>
            <a:r>
              <a:rPr lang="fr-CA" dirty="0"/>
              <a:t>La solution qui est préparée sous hotte par la pharmacie est de la </a:t>
            </a:r>
            <a:r>
              <a:rPr lang="fr-CA" u="sng" dirty="0" err="1"/>
              <a:t>ropivacaïne</a:t>
            </a:r>
            <a:r>
              <a:rPr lang="fr-CA" dirty="0"/>
              <a:t> </a:t>
            </a:r>
            <a:r>
              <a:rPr lang="fr-CA" dirty="0" smtClean="0"/>
              <a:t>0,1</a:t>
            </a:r>
            <a:r>
              <a:rPr lang="fr-CA" dirty="0"/>
              <a:t>% ou </a:t>
            </a:r>
            <a:r>
              <a:rPr lang="fr-CA" dirty="0" smtClean="0"/>
              <a:t>0,2</a:t>
            </a:r>
            <a:r>
              <a:rPr lang="fr-CA" dirty="0"/>
              <a:t>% (selon le choix de l’anesthésiste). </a:t>
            </a:r>
            <a:r>
              <a:rPr lang="fr-CA" dirty="0" smtClean="0"/>
              <a:t>La </a:t>
            </a:r>
            <a:r>
              <a:rPr lang="fr-CA" dirty="0" err="1" smtClean="0"/>
              <a:t>ropivacaïne</a:t>
            </a:r>
            <a:r>
              <a:rPr lang="fr-CA" dirty="0" smtClean="0"/>
              <a:t> est un anesthésiant local de la famille des </a:t>
            </a:r>
            <a:r>
              <a:rPr lang="fr-CA" dirty="0" err="1" smtClean="0"/>
              <a:t>amino</a:t>
            </a:r>
            <a:r>
              <a:rPr lang="fr-CA" dirty="0" smtClean="0"/>
              <a:t>-amides. Cette solution, </a:t>
            </a:r>
            <a:r>
              <a:rPr lang="fr-CA" dirty="0"/>
              <a:t>une fois </a:t>
            </a:r>
            <a:r>
              <a:rPr lang="fr-CA" dirty="0" smtClean="0"/>
              <a:t>préparée, </a:t>
            </a:r>
            <a:r>
              <a:rPr lang="fr-CA" dirty="0"/>
              <a:t>est stable 9 </a:t>
            </a:r>
            <a:r>
              <a:rPr lang="fr-CA" dirty="0" smtClean="0"/>
              <a:t>jours au réfrigérateur.</a:t>
            </a:r>
          </a:p>
          <a:p>
            <a:pPr algn="just"/>
            <a:endParaRPr lang="fr-CA" dirty="0"/>
          </a:p>
          <a:p>
            <a:pPr algn="just"/>
            <a:r>
              <a:rPr lang="fr-CA" dirty="0"/>
              <a:t>Le matin de la chirurgie, l’anesthésiste décidera si le patient peut bénéficier de cette perfusion. </a:t>
            </a:r>
            <a:r>
              <a:rPr lang="fr-CA" dirty="0" smtClean="0"/>
              <a:t>Des biberons sont d’ailleurs conservés à la salle de réveil.</a:t>
            </a:r>
          </a:p>
          <a:p>
            <a:pPr algn="just"/>
            <a:endParaRPr lang="fr-CA" dirty="0"/>
          </a:p>
          <a:p>
            <a:pPr algn="just"/>
            <a:r>
              <a:rPr lang="fr-CA" dirty="0"/>
              <a:t>L’anesthésiste installera le cathéter Arrow </a:t>
            </a:r>
            <a:r>
              <a:rPr lang="fr-CA" dirty="0" err="1"/>
              <a:t>StimuCath</a:t>
            </a:r>
            <a:r>
              <a:rPr lang="fr-CA" dirty="0"/>
              <a:t> </a:t>
            </a:r>
            <a:r>
              <a:rPr lang="fr-CA" dirty="0" smtClean="0"/>
              <a:t>au-dessus </a:t>
            </a:r>
            <a:r>
              <a:rPr lang="fr-CA" dirty="0"/>
              <a:t>du site opératoire de la PTG </a:t>
            </a:r>
            <a:r>
              <a:rPr lang="fr-CA" dirty="0" smtClean="0"/>
              <a:t>avant l’intervention </a:t>
            </a:r>
            <a:r>
              <a:rPr lang="fr-CA" dirty="0"/>
              <a:t>chirurgicale. C’est par ce cathéter que la perfusion circulera. </a:t>
            </a:r>
            <a:r>
              <a:rPr lang="fr-CA" dirty="0" smtClean="0"/>
              <a:t>Une </a:t>
            </a:r>
            <a:r>
              <a:rPr lang="fr-CA" dirty="0"/>
              <a:t>fois l’opération </a:t>
            </a:r>
            <a:r>
              <a:rPr lang="fr-CA" dirty="0" smtClean="0"/>
              <a:t>terminée, </a:t>
            </a:r>
            <a:r>
              <a:rPr lang="fr-CA" dirty="0"/>
              <a:t>le patient est dirigé vers la salle de réveil. </a:t>
            </a:r>
            <a:endParaRPr lang="fr-CA" dirty="0" smtClean="0"/>
          </a:p>
          <a:p>
            <a:pPr algn="just"/>
            <a:endParaRPr lang="fr-CA" dirty="0"/>
          </a:p>
          <a:p>
            <a:pPr algn="just"/>
            <a:r>
              <a:rPr lang="fr-CA" dirty="0"/>
              <a:t>Ensuite, c’est l’infirmière de la salle de réveil qui branchera le cathéter au biberon</a:t>
            </a:r>
            <a:r>
              <a:rPr lang="fr-CA" dirty="0" smtClean="0"/>
              <a:t>. </a:t>
            </a:r>
            <a:r>
              <a:rPr lang="fr-CA" dirty="0"/>
              <a:t>Ainsi, la perfusion débutera en salle de réveil. Veuillez noter que la perfusion débute dès que le bouchon est </a:t>
            </a:r>
            <a:r>
              <a:rPr lang="fr-CA" dirty="0" smtClean="0"/>
              <a:t>enlevé. Il faut donc faire le branchement rapidement. Les infirmières n’ont pas à vérifier la longueur du cathéter à la peau du patient (comme avec l’épidurale par exemple).</a:t>
            </a:r>
            <a:endParaRPr lang="fr-CA" dirty="0"/>
          </a:p>
        </p:txBody>
      </p:sp>
      <p:pic>
        <p:nvPicPr>
          <p:cNvPr id="3" name="Image 2"/>
          <p:cNvPicPr>
            <a:picLocks noChangeAspect="1"/>
          </p:cNvPicPr>
          <p:nvPr>
            <p:custDataLst>
              <p:tags r:id="rId2"/>
            </p:custDataLst>
          </p:nvPr>
        </p:nvPicPr>
        <p:blipFill>
          <a:blip r:embed="rId6"/>
          <a:stretch>
            <a:fillRect/>
          </a:stretch>
        </p:blipFill>
        <p:spPr>
          <a:xfrm>
            <a:off x="7962900" y="569357"/>
            <a:ext cx="4229100" cy="4389500"/>
          </a:xfrm>
          <a:prstGeom prst="rect">
            <a:avLst/>
          </a:prstGeom>
        </p:spPr>
      </p:pic>
      <p:sp>
        <p:nvSpPr>
          <p:cNvPr id="4" name="Rectangle 3"/>
          <p:cNvSpPr/>
          <p:nvPr>
            <p:custDataLst>
              <p:tags r:id="rId3"/>
            </p:custDataLst>
          </p:nvPr>
        </p:nvSpPr>
        <p:spPr>
          <a:xfrm>
            <a:off x="7962900" y="6397764"/>
            <a:ext cx="4486276" cy="338554"/>
          </a:xfrm>
          <a:prstGeom prst="rect">
            <a:avLst/>
          </a:prstGeom>
        </p:spPr>
        <p:txBody>
          <a:bodyPr wrap="square">
            <a:spAutoFit/>
          </a:bodyPr>
          <a:lstStyle/>
          <a:p>
            <a:r>
              <a:rPr lang="fr-CA" sz="800" dirty="0"/>
              <a:t>Image emprunté sur le site :https://www.teleflex.com/la/en/product-areas/anesthesia/pain-management/peripheral-nerve-blocks/arrow-stimucath/index.html</a:t>
            </a:r>
          </a:p>
        </p:txBody>
      </p:sp>
    </p:spTree>
    <p:extLst>
      <p:ext uri="{BB962C8B-B14F-4D97-AF65-F5344CB8AC3E}">
        <p14:creationId xmlns:p14="http://schemas.microsoft.com/office/powerpoint/2010/main" val="1696625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00050" y="286603"/>
            <a:ext cx="10755629" cy="1450757"/>
          </a:xfrm>
        </p:spPr>
        <p:txBody>
          <a:bodyPr/>
          <a:lstStyle/>
          <a:p>
            <a:r>
              <a:rPr lang="fr-CA" dirty="0" smtClean="0"/>
              <a:t>Les surveillances:</a:t>
            </a:r>
            <a:br>
              <a:rPr lang="fr-CA" dirty="0" smtClean="0"/>
            </a:br>
            <a:r>
              <a:rPr lang="fr-CA" dirty="0" smtClean="0"/>
              <a:t>Salle de réveil </a:t>
            </a:r>
            <a:endParaRPr lang="fr-CA" dirty="0"/>
          </a:p>
        </p:txBody>
      </p:sp>
      <p:sp>
        <p:nvSpPr>
          <p:cNvPr id="3" name="Espace réservé du contenu 2"/>
          <p:cNvSpPr>
            <a:spLocks noGrp="1"/>
          </p:cNvSpPr>
          <p:nvPr>
            <p:ph sz="half" idx="1"/>
            <p:custDataLst>
              <p:tags r:id="rId2"/>
            </p:custDataLst>
          </p:nvPr>
        </p:nvSpPr>
        <p:spPr>
          <a:xfrm>
            <a:off x="400049" y="2143124"/>
            <a:ext cx="5600701" cy="4200526"/>
          </a:xfrm>
        </p:spPr>
        <p:txBody>
          <a:bodyPr>
            <a:normAutofit fontScale="92500" lnSpcReduction="20000"/>
          </a:bodyPr>
          <a:lstStyle/>
          <a:p>
            <a:pPr marL="0" indent="0" algn="just">
              <a:buNone/>
            </a:pPr>
            <a:r>
              <a:rPr lang="fr-CA" dirty="0" smtClean="0"/>
              <a:t>Vous faites vos surveillances postopératoires habituelles en remplissant la feuille </a:t>
            </a:r>
            <a:r>
              <a:rPr lang="fr-CA" i="1" dirty="0" smtClean="0"/>
              <a:t>Monitoring du bloc moteur post-anesthésie rachidienne</a:t>
            </a:r>
            <a:r>
              <a:rPr lang="fr-CA" dirty="0" smtClean="0"/>
              <a:t> pour la PTG.  </a:t>
            </a:r>
          </a:p>
          <a:p>
            <a:pPr marL="0" indent="0" algn="just">
              <a:buNone/>
            </a:pPr>
            <a:r>
              <a:rPr lang="fr-CA" dirty="0" smtClean="0"/>
              <a:t>Vous devez simplement faire une note d’observation sur la feuille </a:t>
            </a:r>
            <a:r>
              <a:rPr lang="fr-CA" i="1" dirty="0" smtClean="0"/>
              <a:t>Variables opératoires – salle de recouvrement</a:t>
            </a:r>
            <a:r>
              <a:rPr lang="fr-CA" dirty="0" smtClean="0"/>
              <a:t> en mentionnant: </a:t>
            </a:r>
          </a:p>
          <a:p>
            <a:pPr lvl="1" algn="just">
              <a:lnSpc>
                <a:spcPct val="150000"/>
              </a:lnSpc>
              <a:buFont typeface="Wingdings" panose="05000000000000000000" pitchFamily="2" charset="2"/>
              <a:buChar char="Ø"/>
            </a:pPr>
            <a:r>
              <a:rPr lang="fr-CA" dirty="0" smtClean="0"/>
              <a:t>L’heure à laquelle vous débutez la perfusion</a:t>
            </a:r>
          </a:p>
          <a:p>
            <a:pPr lvl="1" algn="just">
              <a:lnSpc>
                <a:spcPct val="150000"/>
              </a:lnSpc>
              <a:buFont typeface="Wingdings" panose="05000000000000000000" pitchFamily="2" charset="2"/>
              <a:buChar char="Ø"/>
            </a:pPr>
            <a:r>
              <a:rPr lang="fr-CA" dirty="0" smtClean="0"/>
              <a:t>L’intégrité </a:t>
            </a:r>
            <a:r>
              <a:rPr lang="fr-CA" dirty="0"/>
              <a:t>de la </a:t>
            </a:r>
            <a:r>
              <a:rPr lang="fr-CA" dirty="0" smtClean="0"/>
              <a:t>peau au site d’insertion</a:t>
            </a:r>
            <a:endParaRPr lang="fr-CA" dirty="0"/>
          </a:p>
          <a:p>
            <a:pPr lvl="1" algn="just">
              <a:lnSpc>
                <a:spcPct val="150000"/>
              </a:lnSpc>
              <a:buFont typeface="Wingdings" panose="05000000000000000000" pitchFamily="2" charset="2"/>
              <a:buChar char="Ø"/>
            </a:pPr>
            <a:r>
              <a:rPr lang="fr-CA" dirty="0"/>
              <a:t>L</a:t>
            </a:r>
            <a:r>
              <a:rPr lang="fr-CA" dirty="0" smtClean="0"/>
              <a:t>’étanchéité </a:t>
            </a:r>
            <a:r>
              <a:rPr lang="fr-CA" dirty="0"/>
              <a:t>du </a:t>
            </a:r>
            <a:r>
              <a:rPr lang="fr-CA" dirty="0" smtClean="0"/>
              <a:t>pansement</a:t>
            </a:r>
          </a:p>
          <a:p>
            <a:pPr lvl="1" algn="just">
              <a:lnSpc>
                <a:spcPct val="150000"/>
              </a:lnSpc>
              <a:buFont typeface="Wingdings" panose="05000000000000000000" pitchFamily="2" charset="2"/>
              <a:buChar char="Ø"/>
            </a:pPr>
            <a:r>
              <a:rPr lang="fr-CA" dirty="0" smtClean="0"/>
              <a:t>La réaction du patient </a:t>
            </a:r>
          </a:p>
          <a:p>
            <a:pPr lvl="1" algn="just">
              <a:lnSpc>
                <a:spcPct val="150000"/>
              </a:lnSpc>
              <a:buFont typeface="Wingdings" panose="05000000000000000000" pitchFamily="2" charset="2"/>
              <a:buChar char="Ø"/>
            </a:pPr>
            <a:r>
              <a:rPr lang="fr-CA" dirty="0" smtClean="0"/>
              <a:t>Toutes anomalies visibles au site d’insertion ou signes d’intolérances au médicament.</a:t>
            </a:r>
            <a:endParaRPr lang="fr-CA" dirty="0"/>
          </a:p>
          <a:p>
            <a:endParaRPr lang="fr-CA" dirty="0"/>
          </a:p>
        </p:txBody>
      </p:sp>
      <p:pic>
        <p:nvPicPr>
          <p:cNvPr id="5" name="Espace réservé du contenu 4"/>
          <p:cNvPicPr>
            <a:picLocks noGrp="1" noChangeAspect="1"/>
          </p:cNvPicPr>
          <p:nvPr>
            <p:ph sz="half" idx="2"/>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6457950" y="286603"/>
            <a:ext cx="5419724" cy="6057047"/>
          </a:xfrm>
        </p:spPr>
      </p:pic>
      <p:sp>
        <p:nvSpPr>
          <p:cNvPr id="4" name="Rectangle 3"/>
          <p:cNvSpPr/>
          <p:nvPr/>
        </p:nvSpPr>
        <p:spPr>
          <a:xfrm>
            <a:off x="9210675" y="286603"/>
            <a:ext cx="2466975" cy="951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059876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85799" y="286603"/>
            <a:ext cx="10469881" cy="1450757"/>
          </a:xfrm>
        </p:spPr>
        <p:txBody>
          <a:bodyPr/>
          <a:lstStyle/>
          <a:p>
            <a:r>
              <a:rPr lang="fr-CA" dirty="0" smtClean="0"/>
              <a:t>Les surveillances: </a:t>
            </a:r>
            <a:br>
              <a:rPr lang="fr-CA" dirty="0" smtClean="0"/>
            </a:br>
            <a:r>
              <a:rPr lang="fr-CA" dirty="0" smtClean="0"/>
              <a:t>Unité de soins</a:t>
            </a:r>
            <a:endParaRPr lang="fr-CA" dirty="0"/>
          </a:p>
        </p:txBody>
      </p:sp>
      <p:sp>
        <p:nvSpPr>
          <p:cNvPr id="3" name="Rectangle 2"/>
          <p:cNvSpPr/>
          <p:nvPr>
            <p:custDataLst>
              <p:tags r:id="rId2"/>
            </p:custDataLst>
          </p:nvPr>
        </p:nvSpPr>
        <p:spPr>
          <a:xfrm>
            <a:off x="219074" y="1877110"/>
            <a:ext cx="6448425" cy="4785926"/>
          </a:xfrm>
          <a:prstGeom prst="rect">
            <a:avLst/>
          </a:prstGeom>
        </p:spPr>
        <p:txBody>
          <a:bodyPr wrap="square">
            <a:spAutoFit/>
          </a:bodyPr>
          <a:lstStyle/>
          <a:p>
            <a:r>
              <a:rPr lang="fr-CA" sz="1400" dirty="0"/>
              <a:t>Vous faites vos surveillances </a:t>
            </a:r>
            <a:r>
              <a:rPr lang="fr-CA" sz="1400" dirty="0" smtClean="0"/>
              <a:t>postopératoires habituelles </a:t>
            </a:r>
            <a:r>
              <a:rPr lang="fr-CA" sz="1400" dirty="0"/>
              <a:t>en remplissant la </a:t>
            </a:r>
            <a:r>
              <a:rPr lang="fr-CA" sz="1400" dirty="0" smtClean="0"/>
              <a:t>feuille </a:t>
            </a:r>
            <a:r>
              <a:rPr lang="fr-CA" sz="1400" i="1" dirty="0" smtClean="0"/>
              <a:t>Monitoring </a:t>
            </a:r>
            <a:r>
              <a:rPr lang="fr-CA" sz="1400" i="1" dirty="0"/>
              <a:t>du bloc moteur post-anesthésie </a:t>
            </a:r>
            <a:r>
              <a:rPr lang="fr-CA" sz="1400" i="1" dirty="0" smtClean="0"/>
              <a:t>rachidienne</a:t>
            </a:r>
            <a:r>
              <a:rPr lang="fr-CA" sz="1400" dirty="0" smtClean="0"/>
              <a:t> </a:t>
            </a:r>
            <a:r>
              <a:rPr lang="fr-CA" sz="1400" dirty="0"/>
              <a:t>pour la PTG.  </a:t>
            </a:r>
            <a:endParaRPr lang="fr-CA" sz="1400" dirty="0" smtClean="0"/>
          </a:p>
          <a:p>
            <a:endParaRPr lang="fr-CA" sz="1400" dirty="0" smtClean="0"/>
          </a:p>
          <a:p>
            <a:r>
              <a:rPr lang="fr-CA" sz="1400" dirty="0" smtClean="0"/>
              <a:t>Vous </a:t>
            </a:r>
            <a:r>
              <a:rPr lang="fr-CA" sz="1400" dirty="0"/>
              <a:t>devez surveiller le site de la perfusion minimalement une fois par quart de travail et au </a:t>
            </a:r>
            <a:r>
              <a:rPr lang="fr-CA" sz="1400" dirty="0" smtClean="0"/>
              <a:t>besoin tout au long de la durée du biberon (environ 2 jours). </a:t>
            </a:r>
          </a:p>
          <a:p>
            <a:endParaRPr lang="fr-CA" sz="1400" dirty="0" smtClean="0"/>
          </a:p>
          <a:p>
            <a:pPr algn="just"/>
            <a:r>
              <a:rPr lang="fr-CA" sz="1400" dirty="0"/>
              <a:t>Vous devez simplement </a:t>
            </a:r>
            <a:r>
              <a:rPr lang="fr-CA" sz="1400" dirty="0" smtClean="0"/>
              <a:t>l’inscrire sur la feuille </a:t>
            </a:r>
            <a:r>
              <a:rPr lang="fr-CA" sz="1400" i="1" dirty="0" smtClean="0"/>
              <a:t>Notes évolution – soins infirmiers</a:t>
            </a:r>
            <a:r>
              <a:rPr lang="fr-CA" sz="1400" dirty="0" smtClean="0"/>
              <a:t>: </a:t>
            </a:r>
            <a:endParaRPr lang="fr-CA" sz="1400" dirty="0"/>
          </a:p>
          <a:p>
            <a:pPr marL="742950" lvl="1" indent="-285750" algn="just">
              <a:lnSpc>
                <a:spcPct val="150000"/>
              </a:lnSpc>
              <a:buFont typeface="Wingdings" panose="05000000000000000000" pitchFamily="2" charset="2"/>
              <a:buChar char="Ø"/>
            </a:pPr>
            <a:r>
              <a:rPr lang="fr-CA" sz="1400" dirty="0" smtClean="0"/>
              <a:t>Remplir la section </a:t>
            </a:r>
            <a:r>
              <a:rPr lang="fr-CA" sz="1400" i="1" dirty="0" smtClean="0"/>
              <a:t>2. Douleur</a:t>
            </a:r>
            <a:r>
              <a:rPr lang="fr-CA" sz="1400" dirty="0" smtClean="0"/>
              <a:t> en ajoutant: </a:t>
            </a:r>
            <a:r>
              <a:rPr lang="fr-CA" sz="1400" b="1" u="sng" dirty="0" smtClean="0"/>
              <a:t>biberon analgésique</a:t>
            </a:r>
            <a:r>
              <a:rPr lang="fr-CA" sz="1400" dirty="0" smtClean="0"/>
              <a:t> en dessous de la ligne </a:t>
            </a:r>
            <a:r>
              <a:rPr lang="fr-CA" sz="1400" u="sng" dirty="0" smtClean="0"/>
              <a:t>Péridurale – Rachidienne – </a:t>
            </a:r>
            <a:r>
              <a:rPr lang="fr-CA" sz="1400" u="sng" dirty="0" err="1" smtClean="0"/>
              <a:t>Épimorphe</a:t>
            </a:r>
            <a:endParaRPr lang="fr-CA" sz="1400" u="sng" dirty="0" smtClean="0"/>
          </a:p>
          <a:p>
            <a:pPr lvl="1" algn="just">
              <a:lnSpc>
                <a:spcPct val="150000"/>
              </a:lnSpc>
            </a:pPr>
            <a:endParaRPr lang="fr-CA" sz="1400" dirty="0" smtClean="0"/>
          </a:p>
          <a:p>
            <a:pPr>
              <a:lnSpc>
                <a:spcPct val="150000"/>
              </a:lnSpc>
            </a:pPr>
            <a:r>
              <a:rPr lang="fr-CA" sz="1400" dirty="0" smtClean="0"/>
              <a:t>Vous </a:t>
            </a:r>
            <a:r>
              <a:rPr lang="fr-CA" sz="1400" dirty="0"/>
              <a:t>devez surveiller </a:t>
            </a:r>
            <a:r>
              <a:rPr lang="fr-CA" sz="1400" dirty="0" smtClean="0"/>
              <a:t>à chaque quart de travail et au besoin:</a:t>
            </a:r>
            <a:endParaRPr lang="fr-CA" sz="1400" dirty="0"/>
          </a:p>
          <a:p>
            <a:pPr marL="742950" lvl="1" indent="-285750" algn="just">
              <a:lnSpc>
                <a:spcPct val="150000"/>
              </a:lnSpc>
              <a:buFont typeface="Wingdings" panose="05000000000000000000" pitchFamily="2" charset="2"/>
              <a:buChar char="Ø"/>
            </a:pPr>
            <a:r>
              <a:rPr lang="fr-CA" sz="1400" dirty="0"/>
              <a:t>L’intégrité de la peau au site d’insertion</a:t>
            </a:r>
          </a:p>
          <a:p>
            <a:pPr marL="742950" lvl="1" indent="-285750" algn="just">
              <a:lnSpc>
                <a:spcPct val="150000"/>
              </a:lnSpc>
              <a:buFont typeface="Wingdings" panose="05000000000000000000" pitchFamily="2" charset="2"/>
              <a:buChar char="Ø"/>
            </a:pPr>
            <a:r>
              <a:rPr lang="fr-CA" sz="1400" dirty="0"/>
              <a:t>L’étanchéité du pansement</a:t>
            </a:r>
          </a:p>
          <a:p>
            <a:pPr marL="742950" lvl="1" indent="-285750" algn="just">
              <a:lnSpc>
                <a:spcPct val="150000"/>
              </a:lnSpc>
              <a:buFont typeface="Wingdings" panose="05000000000000000000" pitchFamily="2" charset="2"/>
              <a:buChar char="Ø"/>
            </a:pPr>
            <a:r>
              <a:rPr lang="fr-CA" sz="1400" dirty="0"/>
              <a:t>La réaction du patient </a:t>
            </a:r>
          </a:p>
          <a:p>
            <a:pPr marL="742950" lvl="1" indent="-285750" algn="just">
              <a:lnSpc>
                <a:spcPct val="150000"/>
              </a:lnSpc>
              <a:buFont typeface="Wingdings" panose="05000000000000000000" pitchFamily="2" charset="2"/>
              <a:buChar char="Ø"/>
            </a:pPr>
            <a:r>
              <a:rPr lang="fr-CA" sz="1400" dirty="0"/>
              <a:t>Toutes anomalies visibles au site d’insertion ou signes d’intolérances au médicament.</a:t>
            </a:r>
          </a:p>
          <a:p>
            <a:endParaRPr lang="fr-CA" dirty="0"/>
          </a:p>
        </p:txBody>
      </p:sp>
      <p:pic>
        <p:nvPicPr>
          <p:cNvPr id="5" name="Image 4"/>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6734175" y="286603"/>
            <a:ext cx="5181600" cy="6096000"/>
          </a:xfrm>
          <a:prstGeom prst="rect">
            <a:avLst/>
          </a:prstGeom>
        </p:spPr>
      </p:pic>
    </p:spTree>
    <p:extLst>
      <p:ext uri="{BB962C8B-B14F-4D97-AF65-F5344CB8AC3E}">
        <p14:creationId xmlns:p14="http://schemas.microsoft.com/office/powerpoint/2010/main" val="387992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409573" y="1033842"/>
            <a:ext cx="10887074" cy="5888792"/>
          </a:xfrm>
          <a:prstGeom prst="rect">
            <a:avLst/>
          </a:prstGeom>
        </p:spPr>
        <p:txBody>
          <a:bodyPr wrap="square">
            <a:spAutoFit/>
          </a:bodyPr>
          <a:lstStyle/>
          <a:p>
            <a:pPr lvl="0" defTabSz="914400">
              <a:lnSpc>
                <a:spcPct val="90000"/>
              </a:lnSpc>
              <a:spcBef>
                <a:spcPts val="1200"/>
              </a:spcBef>
              <a:spcAft>
                <a:spcPts val="200"/>
              </a:spcAft>
              <a:buClr>
                <a:srgbClr val="1CADE4"/>
              </a:buClr>
              <a:buSzPct val="100000"/>
            </a:pPr>
            <a:endParaRPr lang="fr-CA" sz="2000" dirty="0" smtClean="0">
              <a:solidFill>
                <a:prstClr val="black">
                  <a:lumMod val="75000"/>
                  <a:lumOff val="25000"/>
                </a:prstClr>
              </a:solidFill>
            </a:endParaRPr>
          </a:p>
          <a:p>
            <a:pPr lvl="0" defTabSz="914400">
              <a:lnSpc>
                <a:spcPct val="90000"/>
              </a:lnSpc>
              <a:spcBef>
                <a:spcPts val="1200"/>
              </a:spcBef>
              <a:spcAft>
                <a:spcPts val="200"/>
              </a:spcAft>
              <a:buClr>
                <a:srgbClr val="1CADE4"/>
              </a:buClr>
              <a:buSzPct val="100000"/>
            </a:pPr>
            <a:r>
              <a:rPr lang="fr-CA" sz="2000" dirty="0" smtClean="0">
                <a:solidFill>
                  <a:prstClr val="black">
                    <a:lumMod val="75000"/>
                    <a:lumOff val="25000"/>
                  </a:prstClr>
                </a:solidFill>
              </a:rPr>
              <a:t>Ne </a:t>
            </a:r>
            <a:r>
              <a:rPr lang="fr-CA" sz="2000" dirty="0">
                <a:solidFill>
                  <a:prstClr val="black">
                    <a:lumMod val="75000"/>
                    <a:lumOff val="25000"/>
                  </a:prstClr>
                </a:solidFill>
              </a:rPr>
              <a:t>pas exposer le biberon à des températures </a:t>
            </a:r>
            <a:r>
              <a:rPr lang="fr-CA" sz="2000" dirty="0" smtClean="0">
                <a:solidFill>
                  <a:prstClr val="black">
                    <a:lumMod val="75000"/>
                    <a:lumOff val="25000"/>
                  </a:prstClr>
                </a:solidFill>
              </a:rPr>
              <a:t>extrêmes ni à la lumière:</a:t>
            </a:r>
            <a:endParaRPr lang="fr-CA" sz="2000" dirty="0">
              <a:solidFill>
                <a:prstClr val="black">
                  <a:lumMod val="75000"/>
                  <a:lumOff val="25000"/>
                </a:prstClr>
              </a:solidFill>
            </a:endParaRPr>
          </a:p>
          <a:p>
            <a:pPr marL="384048" lvl="1" indent="-182880" defTabSz="914400">
              <a:lnSpc>
                <a:spcPct val="90000"/>
              </a:lnSpc>
              <a:spcBef>
                <a:spcPts val="200"/>
              </a:spcBef>
              <a:spcAft>
                <a:spcPts val="400"/>
              </a:spcAft>
              <a:buClr>
                <a:srgbClr val="1CADE4"/>
              </a:buClr>
              <a:buFont typeface="Wingdings" pitchFamily="2" charset="2"/>
              <a:buChar char="Ø"/>
            </a:pPr>
            <a:r>
              <a:rPr lang="fr-CA" dirty="0">
                <a:solidFill>
                  <a:prstClr val="black">
                    <a:lumMod val="75000"/>
                    <a:lumOff val="25000"/>
                  </a:prstClr>
                </a:solidFill>
              </a:rPr>
              <a:t> Pas directement au soleil</a:t>
            </a:r>
          </a:p>
          <a:p>
            <a:pPr marL="384048" lvl="1" indent="-182880" defTabSz="914400">
              <a:lnSpc>
                <a:spcPct val="90000"/>
              </a:lnSpc>
              <a:spcBef>
                <a:spcPts val="200"/>
              </a:spcBef>
              <a:spcAft>
                <a:spcPts val="400"/>
              </a:spcAft>
              <a:buClr>
                <a:srgbClr val="1CADE4"/>
              </a:buClr>
              <a:buFont typeface="Wingdings" pitchFamily="2" charset="2"/>
              <a:buChar char="Ø"/>
            </a:pPr>
            <a:r>
              <a:rPr lang="fr-CA" dirty="0">
                <a:solidFill>
                  <a:prstClr val="black">
                    <a:lumMod val="75000"/>
                    <a:lumOff val="25000"/>
                  </a:prstClr>
                </a:solidFill>
              </a:rPr>
              <a:t> Ni trop au froid l’hiver </a:t>
            </a:r>
          </a:p>
          <a:p>
            <a:pPr lvl="0" defTabSz="914400">
              <a:lnSpc>
                <a:spcPct val="90000"/>
              </a:lnSpc>
              <a:spcBef>
                <a:spcPts val="1200"/>
              </a:spcBef>
              <a:spcAft>
                <a:spcPts val="200"/>
              </a:spcAft>
              <a:buClr>
                <a:srgbClr val="1CADE4"/>
              </a:buClr>
              <a:buSzPct val="100000"/>
            </a:pPr>
            <a:endParaRPr lang="fr-CA" sz="2000" dirty="0" smtClean="0">
              <a:solidFill>
                <a:prstClr val="black">
                  <a:lumMod val="75000"/>
                  <a:lumOff val="25000"/>
                </a:prstClr>
              </a:solidFill>
            </a:endParaRPr>
          </a:p>
          <a:p>
            <a:pPr lvl="0" defTabSz="914400">
              <a:lnSpc>
                <a:spcPct val="90000"/>
              </a:lnSpc>
              <a:spcBef>
                <a:spcPts val="1200"/>
              </a:spcBef>
              <a:spcAft>
                <a:spcPts val="200"/>
              </a:spcAft>
              <a:buClr>
                <a:srgbClr val="1CADE4"/>
              </a:buClr>
              <a:buSzPct val="100000"/>
            </a:pPr>
            <a:r>
              <a:rPr lang="fr-CA" sz="2000" dirty="0" smtClean="0">
                <a:solidFill>
                  <a:prstClr val="black">
                    <a:lumMod val="75000"/>
                    <a:lumOff val="25000"/>
                  </a:prstClr>
                </a:solidFill>
              </a:rPr>
              <a:t>La </a:t>
            </a:r>
            <a:r>
              <a:rPr lang="fr-CA" sz="2000" dirty="0">
                <a:solidFill>
                  <a:prstClr val="black">
                    <a:lumMod val="75000"/>
                    <a:lumOff val="25000"/>
                  </a:prstClr>
                </a:solidFill>
              </a:rPr>
              <a:t>hauteur où le patient pose son biberon:</a:t>
            </a:r>
          </a:p>
          <a:p>
            <a:pPr marL="384048" lvl="1" indent="-182880" defTabSz="914400">
              <a:lnSpc>
                <a:spcPct val="90000"/>
              </a:lnSpc>
              <a:spcBef>
                <a:spcPts val="200"/>
              </a:spcBef>
              <a:spcAft>
                <a:spcPts val="400"/>
              </a:spcAft>
              <a:buClr>
                <a:srgbClr val="1CADE4"/>
              </a:buClr>
              <a:buFont typeface="Wingdings" pitchFamily="2" charset="2"/>
              <a:buChar char="Ø"/>
            </a:pPr>
            <a:r>
              <a:rPr lang="fr-CA" dirty="0">
                <a:solidFill>
                  <a:prstClr val="black">
                    <a:lumMod val="75000"/>
                    <a:lumOff val="25000"/>
                  </a:prstClr>
                </a:solidFill>
              </a:rPr>
              <a:t> Ne </a:t>
            </a:r>
            <a:r>
              <a:rPr lang="fr-CA" dirty="0" smtClean="0">
                <a:solidFill>
                  <a:prstClr val="black">
                    <a:lumMod val="75000"/>
                    <a:lumOff val="25000"/>
                  </a:prstClr>
                </a:solidFill>
              </a:rPr>
              <a:t>doit </a:t>
            </a:r>
            <a:r>
              <a:rPr lang="fr-CA" dirty="0">
                <a:solidFill>
                  <a:prstClr val="black">
                    <a:lumMod val="75000"/>
                    <a:lumOff val="25000"/>
                  </a:prstClr>
                </a:solidFill>
              </a:rPr>
              <a:t>pas l’accrocher plus haut que lui (ex.: sur une tige à soluté </a:t>
            </a:r>
            <a:r>
              <a:rPr lang="fr-CA" dirty="0" smtClean="0">
                <a:solidFill>
                  <a:prstClr val="black">
                    <a:lumMod val="75000"/>
                    <a:lumOff val="25000"/>
                  </a:prstClr>
                </a:solidFill>
              </a:rPr>
              <a:t>ou </a:t>
            </a:r>
            <a:r>
              <a:rPr lang="fr-CA" dirty="0">
                <a:solidFill>
                  <a:prstClr val="black">
                    <a:lumMod val="75000"/>
                    <a:lumOff val="25000"/>
                  </a:prstClr>
                </a:solidFill>
              </a:rPr>
              <a:t>le mettre à terre)</a:t>
            </a:r>
          </a:p>
          <a:p>
            <a:pPr marL="384048" lvl="1" indent="-182880" defTabSz="914400">
              <a:lnSpc>
                <a:spcPct val="90000"/>
              </a:lnSpc>
              <a:spcBef>
                <a:spcPts val="200"/>
              </a:spcBef>
              <a:spcAft>
                <a:spcPts val="400"/>
              </a:spcAft>
              <a:buClr>
                <a:srgbClr val="1CADE4"/>
              </a:buClr>
              <a:buFont typeface="Wingdings" pitchFamily="2" charset="2"/>
              <a:buChar char="Ø"/>
            </a:pPr>
            <a:r>
              <a:rPr lang="fr-CA" dirty="0">
                <a:solidFill>
                  <a:prstClr val="black">
                    <a:lumMod val="75000"/>
                    <a:lumOff val="25000"/>
                  </a:prstClr>
                </a:solidFill>
              </a:rPr>
              <a:t> </a:t>
            </a:r>
            <a:r>
              <a:rPr lang="fr-CA" dirty="0" smtClean="0">
                <a:solidFill>
                  <a:prstClr val="black">
                    <a:lumMod val="75000"/>
                    <a:lumOff val="25000"/>
                  </a:prstClr>
                </a:solidFill>
              </a:rPr>
              <a:t>Doit le </a:t>
            </a:r>
            <a:r>
              <a:rPr lang="fr-CA" dirty="0">
                <a:solidFill>
                  <a:prstClr val="black">
                    <a:lumMod val="75000"/>
                    <a:lumOff val="25000"/>
                  </a:prstClr>
                </a:solidFill>
              </a:rPr>
              <a:t>garder à sa </a:t>
            </a:r>
            <a:r>
              <a:rPr lang="fr-CA" dirty="0" smtClean="0">
                <a:solidFill>
                  <a:prstClr val="black">
                    <a:lumMod val="75000"/>
                    <a:lumOff val="25000"/>
                  </a:prstClr>
                </a:solidFill>
              </a:rPr>
              <a:t>hauteur (taille ou genou)</a:t>
            </a:r>
            <a:endParaRPr lang="fr-CA" dirty="0">
              <a:solidFill>
                <a:prstClr val="black">
                  <a:lumMod val="75000"/>
                  <a:lumOff val="25000"/>
                </a:prstClr>
              </a:solidFill>
            </a:endParaRPr>
          </a:p>
          <a:p>
            <a:pPr lvl="0" defTabSz="914400">
              <a:lnSpc>
                <a:spcPct val="90000"/>
              </a:lnSpc>
              <a:spcBef>
                <a:spcPts val="1200"/>
              </a:spcBef>
              <a:spcAft>
                <a:spcPts val="200"/>
              </a:spcAft>
              <a:buClr>
                <a:srgbClr val="1CADE4"/>
              </a:buClr>
              <a:buSzPct val="100000"/>
            </a:pPr>
            <a:endParaRPr lang="fr-CA" sz="2000" dirty="0" smtClean="0">
              <a:solidFill>
                <a:prstClr val="black">
                  <a:lumMod val="75000"/>
                  <a:lumOff val="25000"/>
                </a:prstClr>
              </a:solidFill>
            </a:endParaRPr>
          </a:p>
          <a:p>
            <a:pPr lvl="0" defTabSz="914400">
              <a:lnSpc>
                <a:spcPct val="90000"/>
              </a:lnSpc>
              <a:spcBef>
                <a:spcPts val="1200"/>
              </a:spcBef>
              <a:spcAft>
                <a:spcPts val="200"/>
              </a:spcAft>
              <a:buClr>
                <a:srgbClr val="1CADE4"/>
              </a:buClr>
              <a:buSzPct val="100000"/>
            </a:pPr>
            <a:r>
              <a:rPr lang="fr-CA" sz="2000" dirty="0" smtClean="0">
                <a:solidFill>
                  <a:prstClr val="black">
                    <a:lumMod val="75000"/>
                    <a:lumOff val="25000"/>
                  </a:prstClr>
                </a:solidFill>
              </a:rPr>
              <a:t>Reconnaître </a:t>
            </a:r>
            <a:r>
              <a:rPr lang="fr-CA" sz="2000" dirty="0">
                <a:solidFill>
                  <a:prstClr val="black">
                    <a:lumMod val="75000"/>
                    <a:lumOff val="25000"/>
                  </a:prstClr>
                </a:solidFill>
              </a:rPr>
              <a:t>les complications possibles du biberon:</a:t>
            </a:r>
          </a:p>
          <a:p>
            <a:pPr marL="384048" lvl="1" indent="-182880" defTabSz="914400">
              <a:lnSpc>
                <a:spcPct val="90000"/>
              </a:lnSpc>
              <a:spcBef>
                <a:spcPts val="200"/>
              </a:spcBef>
              <a:spcAft>
                <a:spcPts val="400"/>
              </a:spcAft>
              <a:buClr>
                <a:srgbClr val="1CADE4"/>
              </a:buClr>
              <a:buFont typeface="Wingdings" panose="05000000000000000000" pitchFamily="2" charset="2"/>
              <a:buChar char="Ø"/>
            </a:pPr>
            <a:r>
              <a:rPr lang="fr-CA" dirty="0">
                <a:solidFill>
                  <a:prstClr val="black">
                    <a:lumMod val="75000"/>
                    <a:lumOff val="25000"/>
                  </a:prstClr>
                </a:solidFill>
              </a:rPr>
              <a:t> Le ballon est perforé ou éclaté</a:t>
            </a:r>
          </a:p>
          <a:p>
            <a:pPr marL="384048" lvl="1" indent="-182880" defTabSz="914400">
              <a:lnSpc>
                <a:spcPct val="90000"/>
              </a:lnSpc>
              <a:spcBef>
                <a:spcPts val="200"/>
              </a:spcBef>
              <a:spcAft>
                <a:spcPts val="400"/>
              </a:spcAft>
              <a:buClr>
                <a:srgbClr val="1CADE4"/>
              </a:buClr>
              <a:buFont typeface="Wingdings" panose="05000000000000000000" pitchFamily="2" charset="2"/>
              <a:buChar char="Ø"/>
            </a:pPr>
            <a:r>
              <a:rPr lang="fr-CA" dirty="0">
                <a:solidFill>
                  <a:prstClr val="black">
                    <a:lumMod val="75000"/>
                    <a:lumOff val="25000"/>
                  </a:prstClr>
                </a:solidFill>
              </a:rPr>
              <a:t> La tubulure fuit ou se détache accidentellement</a:t>
            </a:r>
          </a:p>
          <a:p>
            <a:pPr marL="384048" lvl="1" indent="-182880" defTabSz="914400">
              <a:lnSpc>
                <a:spcPct val="90000"/>
              </a:lnSpc>
              <a:spcBef>
                <a:spcPts val="200"/>
              </a:spcBef>
              <a:spcAft>
                <a:spcPts val="400"/>
              </a:spcAft>
              <a:buClr>
                <a:srgbClr val="1CADE4"/>
              </a:buClr>
              <a:buFont typeface="Wingdings" panose="05000000000000000000" pitchFamily="2" charset="2"/>
              <a:buChar char="Ø"/>
            </a:pPr>
            <a:r>
              <a:rPr lang="fr-CA" dirty="0">
                <a:solidFill>
                  <a:prstClr val="black">
                    <a:lumMod val="75000"/>
                    <a:lumOff val="25000"/>
                  </a:prstClr>
                </a:solidFill>
              </a:rPr>
              <a:t> L’embout protecteur de la tubulure est absent</a:t>
            </a:r>
          </a:p>
          <a:p>
            <a:pPr marL="384048" lvl="1" indent="-182880" defTabSz="914400">
              <a:lnSpc>
                <a:spcPct val="90000"/>
              </a:lnSpc>
              <a:spcBef>
                <a:spcPts val="200"/>
              </a:spcBef>
              <a:spcAft>
                <a:spcPts val="400"/>
              </a:spcAft>
              <a:buClr>
                <a:srgbClr val="1CADE4"/>
              </a:buClr>
              <a:buFont typeface="Wingdings" panose="05000000000000000000" pitchFamily="2" charset="2"/>
              <a:buChar char="Ø"/>
            </a:pPr>
            <a:r>
              <a:rPr lang="fr-CA" dirty="0">
                <a:solidFill>
                  <a:prstClr val="black">
                    <a:lumMod val="75000"/>
                    <a:lumOff val="25000"/>
                  </a:prstClr>
                </a:solidFill>
              </a:rPr>
              <a:t> Le volume du ballon ne change pas selon le débit </a:t>
            </a:r>
            <a:r>
              <a:rPr lang="fr-CA" dirty="0" smtClean="0">
                <a:solidFill>
                  <a:prstClr val="black">
                    <a:lumMod val="75000"/>
                    <a:lumOff val="25000"/>
                  </a:prstClr>
                </a:solidFill>
              </a:rPr>
              <a:t>recommandé</a:t>
            </a:r>
          </a:p>
          <a:p>
            <a:pPr marL="201168" lvl="1" defTabSz="914400">
              <a:lnSpc>
                <a:spcPct val="90000"/>
              </a:lnSpc>
              <a:spcBef>
                <a:spcPts val="200"/>
              </a:spcBef>
              <a:spcAft>
                <a:spcPts val="400"/>
              </a:spcAft>
              <a:buClr>
                <a:srgbClr val="1CADE4"/>
              </a:buClr>
            </a:pPr>
            <a:endParaRPr lang="fr-CA" dirty="0" smtClean="0">
              <a:solidFill>
                <a:prstClr val="black">
                  <a:lumMod val="75000"/>
                  <a:lumOff val="25000"/>
                </a:prstClr>
              </a:solidFill>
            </a:endParaRPr>
          </a:p>
          <a:p>
            <a:pPr defTabSz="914400">
              <a:lnSpc>
                <a:spcPct val="90000"/>
              </a:lnSpc>
              <a:spcBef>
                <a:spcPts val="200"/>
              </a:spcBef>
              <a:spcAft>
                <a:spcPts val="400"/>
              </a:spcAft>
              <a:buClr>
                <a:srgbClr val="1CADE4"/>
              </a:buClr>
            </a:pPr>
            <a:endParaRPr lang="fr-CA" dirty="0" smtClean="0">
              <a:solidFill>
                <a:prstClr val="black">
                  <a:lumMod val="75000"/>
                  <a:lumOff val="25000"/>
                </a:prstClr>
              </a:solidFill>
            </a:endParaRPr>
          </a:p>
        </p:txBody>
      </p:sp>
      <p:sp>
        <p:nvSpPr>
          <p:cNvPr id="3" name="ZoneTexte 2"/>
          <p:cNvSpPr txBox="1"/>
          <p:nvPr>
            <p:custDataLst>
              <p:tags r:id="rId2"/>
            </p:custDataLst>
          </p:nvPr>
        </p:nvSpPr>
        <p:spPr>
          <a:xfrm>
            <a:off x="409573" y="202845"/>
            <a:ext cx="10972800" cy="830997"/>
          </a:xfrm>
          <a:prstGeom prst="rect">
            <a:avLst/>
          </a:prstGeom>
          <a:noFill/>
        </p:spPr>
        <p:txBody>
          <a:bodyPr wrap="square" rtlCol="0">
            <a:spAutoFit/>
          </a:bodyPr>
          <a:lstStyle/>
          <a:p>
            <a:r>
              <a:rPr lang="fr-CA" sz="4800" dirty="0" smtClean="0"/>
              <a:t>Enseignement à faire au patient</a:t>
            </a:r>
            <a:endParaRPr lang="fr-CA" sz="4800" dirty="0"/>
          </a:p>
        </p:txBody>
      </p:sp>
    </p:spTree>
    <p:extLst>
      <p:ext uri="{BB962C8B-B14F-4D97-AF65-F5344CB8AC3E}">
        <p14:creationId xmlns:p14="http://schemas.microsoft.com/office/powerpoint/2010/main" val="446462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457199" y="1139592"/>
            <a:ext cx="10972800" cy="5010602"/>
          </a:xfrm>
          <a:prstGeom prst="rect">
            <a:avLst/>
          </a:prstGeom>
        </p:spPr>
        <p:txBody>
          <a:bodyPr wrap="square">
            <a:spAutoFit/>
          </a:bodyPr>
          <a:lstStyle/>
          <a:p>
            <a:pPr defTabSz="914400">
              <a:lnSpc>
                <a:spcPct val="90000"/>
              </a:lnSpc>
              <a:spcBef>
                <a:spcPts val="200"/>
              </a:spcBef>
              <a:spcAft>
                <a:spcPts val="400"/>
              </a:spcAft>
              <a:buClr>
                <a:srgbClr val="1CADE4"/>
              </a:buClr>
            </a:pPr>
            <a:endParaRPr lang="fr-CA" dirty="0">
              <a:solidFill>
                <a:prstClr val="black">
                  <a:lumMod val="75000"/>
                  <a:lumOff val="25000"/>
                </a:prstClr>
              </a:solidFill>
            </a:endParaRPr>
          </a:p>
          <a:p>
            <a:pPr defTabSz="914400">
              <a:lnSpc>
                <a:spcPct val="90000"/>
              </a:lnSpc>
              <a:spcBef>
                <a:spcPts val="200"/>
              </a:spcBef>
              <a:spcAft>
                <a:spcPts val="400"/>
              </a:spcAft>
              <a:buClr>
                <a:srgbClr val="1CADE4"/>
              </a:buClr>
            </a:pPr>
            <a:r>
              <a:rPr lang="fr-CA" dirty="0" smtClean="0">
                <a:solidFill>
                  <a:prstClr val="black">
                    <a:lumMod val="75000"/>
                    <a:lumOff val="25000"/>
                  </a:prstClr>
                </a:solidFill>
              </a:rPr>
              <a:t>Soins d’hygiène:</a:t>
            </a:r>
            <a:endParaRPr lang="fr-CA" dirty="0">
              <a:solidFill>
                <a:prstClr val="black">
                  <a:lumMod val="75000"/>
                  <a:lumOff val="25000"/>
                </a:prstClr>
              </a:solidFill>
            </a:endParaRPr>
          </a:p>
          <a:p>
            <a:pPr marL="486918" lvl="1" indent="-285750" defTabSz="914400">
              <a:lnSpc>
                <a:spcPct val="90000"/>
              </a:lnSpc>
              <a:spcBef>
                <a:spcPts val="200"/>
              </a:spcBef>
              <a:spcAft>
                <a:spcPts val="400"/>
              </a:spcAft>
              <a:buClr>
                <a:srgbClr val="1CADE4"/>
              </a:buClr>
              <a:buFont typeface="Wingdings" panose="05000000000000000000" pitchFamily="2" charset="2"/>
              <a:buChar char="Ø"/>
            </a:pPr>
            <a:r>
              <a:rPr lang="fr-CA" dirty="0">
                <a:solidFill>
                  <a:prstClr val="black">
                    <a:lumMod val="75000"/>
                    <a:lumOff val="25000"/>
                  </a:prstClr>
                </a:solidFill>
              </a:rPr>
              <a:t>Le biberon ne doit pas être immergé dans </a:t>
            </a:r>
            <a:r>
              <a:rPr lang="fr-CA" dirty="0" smtClean="0">
                <a:solidFill>
                  <a:prstClr val="black">
                    <a:lumMod val="75000"/>
                    <a:lumOff val="25000"/>
                  </a:prstClr>
                </a:solidFill>
              </a:rPr>
              <a:t>l’eau. Donc, </a:t>
            </a:r>
            <a:r>
              <a:rPr lang="fr-CA" dirty="0">
                <a:solidFill>
                  <a:prstClr val="black">
                    <a:lumMod val="75000"/>
                    <a:lumOff val="25000"/>
                  </a:prstClr>
                </a:solidFill>
              </a:rPr>
              <a:t>le bain </a:t>
            </a:r>
            <a:r>
              <a:rPr lang="fr-CA" dirty="0" smtClean="0">
                <a:solidFill>
                  <a:prstClr val="black">
                    <a:lumMod val="75000"/>
                    <a:lumOff val="25000"/>
                  </a:prstClr>
                </a:solidFill>
              </a:rPr>
              <a:t>et </a:t>
            </a:r>
            <a:r>
              <a:rPr lang="fr-CA" dirty="0">
                <a:solidFill>
                  <a:prstClr val="black">
                    <a:lumMod val="75000"/>
                    <a:lumOff val="25000"/>
                  </a:prstClr>
                </a:solidFill>
              </a:rPr>
              <a:t>la baignade sont interdits.</a:t>
            </a:r>
          </a:p>
          <a:p>
            <a:pPr marL="486918" lvl="1" indent="-285750" defTabSz="914400">
              <a:lnSpc>
                <a:spcPct val="90000"/>
              </a:lnSpc>
              <a:spcBef>
                <a:spcPts val="200"/>
              </a:spcBef>
              <a:spcAft>
                <a:spcPts val="400"/>
              </a:spcAft>
              <a:buClr>
                <a:srgbClr val="1CADE4"/>
              </a:buClr>
              <a:buFont typeface="Wingdings" panose="05000000000000000000" pitchFamily="2" charset="2"/>
              <a:buChar char="Ø"/>
            </a:pPr>
            <a:r>
              <a:rPr lang="fr-CA" dirty="0">
                <a:solidFill>
                  <a:prstClr val="black">
                    <a:lumMod val="75000"/>
                    <a:lumOff val="25000"/>
                  </a:prstClr>
                </a:solidFill>
              </a:rPr>
              <a:t>Le pansement n’est pas </a:t>
            </a:r>
            <a:r>
              <a:rPr lang="fr-CA" dirty="0" smtClean="0">
                <a:solidFill>
                  <a:prstClr val="black">
                    <a:lumMod val="75000"/>
                    <a:lumOff val="25000"/>
                  </a:prstClr>
                </a:solidFill>
              </a:rPr>
              <a:t>imperméable. Il </a:t>
            </a:r>
            <a:r>
              <a:rPr lang="fr-CA" dirty="0">
                <a:solidFill>
                  <a:prstClr val="black">
                    <a:lumMod val="75000"/>
                    <a:lumOff val="25000"/>
                  </a:prstClr>
                </a:solidFill>
              </a:rPr>
              <a:t>faut </a:t>
            </a:r>
            <a:r>
              <a:rPr lang="fr-CA" dirty="0" smtClean="0">
                <a:solidFill>
                  <a:prstClr val="black">
                    <a:lumMod val="75000"/>
                    <a:lumOff val="25000"/>
                  </a:prstClr>
                </a:solidFill>
              </a:rPr>
              <a:t>donc le </a:t>
            </a:r>
            <a:r>
              <a:rPr lang="fr-CA" dirty="0">
                <a:solidFill>
                  <a:prstClr val="black">
                    <a:lumMod val="75000"/>
                    <a:lumOff val="25000"/>
                  </a:prstClr>
                </a:solidFill>
              </a:rPr>
              <a:t>garder au sec.  </a:t>
            </a:r>
            <a:endParaRPr lang="fr-CA" dirty="0" smtClean="0">
              <a:solidFill>
                <a:prstClr val="black">
                  <a:lumMod val="75000"/>
                  <a:lumOff val="25000"/>
                </a:prstClr>
              </a:solidFill>
            </a:endParaRPr>
          </a:p>
          <a:p>
            <a:pPr marL="486918" lvl="1" indent="-285750" defTabSz="914400">
              <a:lnSpc>
                <a:spcPct val="90000"/>
              </a:lnSpc>
              <a:spcBef>
                <a:spcPts val="200"/>
              </a:spcBef>
              <a:spcAft>
                <a:spcPts val="400"/>
              </a:spcAft>
              <a:buClr>
                <a:srgbClr val="1CADE4"/>
              </a:buClr>
              <a:buFont typeface="Wingdings" panose="05000000000000000000" pitchFamily="2" charset="2"/>
              <a:buChar char="Ø"/>
            </a:pPr>
            <a:endParaRPr lang="fr-CA" dirty="0" smtClean="0">
              <a:solidFill>
                <a:prstClr val="black">
                  <a:lumMod val="75000"/>
                  <a:lumOff val="25000"/>
                </a:prstClr>
              </a:solidFill>
            </a:endParaRPr>
          </a:p>
          <a:p>
            <a:pPr indent="-256032" defTabSz="914400">
              <a:lnSpc>
                <a:spcPct val="90000"/>
              </a:lnSpc>
              <a:spcBef>
                <a:spcPts val="200"/>
              </a:spcBef>
              <a:spcAft>
                <a:spcPts val="400"/>
              </a:spcAft>
              <a:buClr>
                <a:srgbClr val="1CADE4"/>
              </a:buClr>
            </a:pPr>
            <a:r>
              <a:rPr lang="fr-CA" dirty="0" smtClean="0">
                <a:solidFill>
                  <a:prstClr val="black">
                    <a:lumMod val="75000"/>
                    <a:lumOff val="25000"/>
                  </a:prstClr>
                </a:solidFill>
              </a:rPr>
              <a:t>Prise de médicament avec le biberon:</a:t>
            </a:r>
          </a:p>
          <a:p>
            <a:pPr indent="-256032" defTabSz="914400">
              <a:lnSpc>
                <a:spcPct val="90000"/>
              </a:lnSpc>
              <a:spcBef>
                <a:spcPts val="200"/>
              </a:spcBef>
              <a:spcAft>
                <a:spcPts val="400"/>
              </a:spcAft>
              <a:buClr>
                <a:srgbClr val="1CADE4"/>
              </a:buClr>
            </a:pPr>
            <a:r>
              <a:rPr lang="fr-CA" dirty="0" smtClean="0">
                <a:solidFill>
                  <a:prstClr val="black">
                    <a:lumMod val="75000"/>
                    <a:lumOff val="25000"/>
                  </a:prstClr>
                </a:solidFill>
              </a:rPr>
              <a:t>La solution de </a:t>
            </a:r>
            <a:r>
              <a:rPr lang="fr-CA" dirty="0" err="1" smtClean="0">
                <a:solidFill>
                  <a:prstClr val="black">
                    <a:lumMod val="75000"/>
                    <a:lumOff val="25000"/>
                  </a:prstClr>
                </a:solidFill>
              </a:rPr>
              <a:t>ropivacaïne</a:t>
            </a:r>
            <a:r>
              <a:rPr lang="fr-CA" dirty="0" smtClean="0">
                <a:solidFill>
                  <a:prstClr val="black">
                    <a:lumMod val="75000"/>
                    <a:lumOff val="25000"/>
                  </a:prstClr>
                </a:solidFill>
              </a:rPr>
              <a:t> que le patient reçoit n’empêche pas la prise de ses analgésies.</a:t>
            </a:r>
          </a:p>
          <a:p>
            <a:pPr indent="-256032" defTabSz="914400">
              <a:lnSpc>
                <a:spcPct val="90000"/>
              </a:lnSpc>
              <a:spcBef>
                <a:spcPts val="200"/>
              </a:spcBef>
              <a:spcAft>
                <a:spcPts val="400"/>
              </a:spcAft>
              <a:buClr>
                <a:srgbClr val="1CADE4"/>
              </a:buClr>
            </a:pPr>
            <a:r>
              <a:rPr lang="fr-CA" dirty="0" smtClean="0">
                <a:solidFill>
                  <a:prstClr val="black">
                    <a:lumMod val="75000"/>
                    <a:lumOff val="25000"/>
                  </a:prstClr>
                </a:solidFill>
              </a:rPr>
              <a:t>Il n’y a pas d’incidence avec la prise d’</a:t>
            </a:r>
            <a:r>
              <a:rPr lang="fr-CA" dirty="0" err="1" smtClean="0">
                <a:solidFill>
                  <a:prstClr val="black">
                    <a:lumMod val="75000"/>
                    <a:lumOff val="25000"/>
                  </a:prstClr>
                </a:solidFill>
              </a:rPr>
              <a:t>Enoxaparine</a:t>
            </a:r>
            <a:r>
              <a:rPr lang="fr-CA" dirty="0" smtClean="0">
                <a:solidFill>
                  <a:prstClr val="black">
                    <a:lumMod val="75000"/>
                    <a:lumOff val="25000"/>
                  </a:prstClr>
                </a:solidFill>
              </a:rPr>
              <a:t> (Lovenox) ou </a:t>
            </a:r>
            <a:r>
              <a:rPr lang="fr-CA" dirty="0" err="1" smtClean="0">
                <a:solidFill>
                  <a:prstClr val="black">
                    <a:lumMod val="75000"/>
                    <a:lumOff val="25000"/>
                  </a:prstClr>
                </a:solidFill>
              </a:rPr>
              <a:t>Daltéparine</a:t>
            </a:r>
            <a:r>
              <a:rPr lang="fr-CA" dirty="0" smtClean="0">
                <a:solidFill>
                  <a:prstClr val="black">
                    <a:lumMod val="75000"/>
                    <a:lumOff val="25000"/>
                  </a:prstClr>
                </a:solidFill>
              </a:rPr>
              <a:t> (</a:t>
            </a:r>
            <a:r>
              <a:rPr lang="fr-CA" dirty="0" err="1" smtClean="0">
                <a:solidFill>
                  <a:prstClr val="black">
                    <a:lumMod val="75000"/>
                    <a:lumOff val="25000"/>
                  </a:prstClr>
                </a:solidFill>
              </a:rPr>
              <a:t>Fragmin</a:t>
            </a:r>
            <a:r>
              <a:rPr lang="fr-CA" dirty="0" smtClean="0">
                <a:solidFill>
                  <a:prstClr val="black">
                    <a:lumMod val="75000"/>
                    <a:lumOff val="25000"/>
                  </a:prstClr>
                </a:solidFill>
              </a:rPr>
              <a:t>). Il peut recevoir son anticoagulant sans problème. </a:t>
            </a:r>
          </a:p>
          <a:p>
            <a:pPr indent="-256032" defTabSz="914400">
              <a:lnSpc>
                <a:spcPct val="90000"/>
              </a:lnSpc>
              <a:spcBef>
                <a:spcPts val="200"/>
              </a:spcBef>
              <a:spcAft>
                <a:spcPts val="400"/>
              </a:spcAft>
              <a:buClr>
                <a:srgbClr val="1CADE4"/>
              </a:buClr>
            </a:pPr>
            <a:endParaRPr lang="fr-CA" dirty="0">
              <a:solidFill>
                <a:prstClr val="black">
                  <a:lumMod val="75000"/>
                  <a:lumOff val="25000"/>
                </a:prstClr>
              </a:solidFill>
            </a:endParaRPr>
          </a:p>
          <a:p>
            <a:pPr indent="-256032" defTabSz="914400">
              <a:lnSpc>
                <a:spcPct val="90000"/>
              </a:lnSpc>
              <a:spcBef>
                <a:spcPts val="200"/>
              </a:spcBef>
              <a:spcAft>
                <a:spcPts val="400"/>
              </a:spcAft>
              <a:buClr>
                <a:srgbClr val="1CADE4"/>
              </a:buClr>
            </a:pPr>
            <a:r>
              <a:rPr lang="fr-CA" sz="2400" b="1" u="sng" dirty="0" smtClean="0">
                <a:solidFill>
                  <a:prstClr val="black">
                    <a:lumMod val="75000"/>
                    <a:lumOff val="25000"/>
                  </a:prstClr>
                </a:solidFill>
              </a:rPr>
              <a:t>Pour le personnel de l’unité de soins</a:t>
            </a:r>
            <a:r>
              <a:rPr lang="fr-CA" dirty="0" smtClean="0">
                <a:solidFill>
                  <a:prstClr val="black">
                    <a:lumMod val="75000"/>
                    <a:lumOff val="25000"/>
                  </a:prstClr>
                </a:solidFill>
              </a:rPr>
              <a:t>**: </a:t>
            </a:r>
          </a:p>
          <a:p>
            <a:pPr indent="-256032" algn="just" defTabSz="914400">
              <a:lnSpc>
                <a:spcPct val="90000"/>
              </a:lnSpc>
              <a:spcBef>
                <a:spcPts val="200"/>
              </a:spcBef>
              <a:spcAft>
                <a:spcPts val="400"/>
              </a:spcAft>
              <a:buClr>
                <a:srgbClr val="1CADE4"/>
              </a:buClr>
            </a:pPr>
            <a:r>
              <a:rPr lang="fr-CA" dirty="0" smtClean="0">
                <a:solidFill>
                  <a:prstClr val="black">
                    <a:lumMod val="75000"/>
                    <a:lumOff val="25000"/>
                  </a:prstClr>
                </a:solidFill>
              </a:rPr>
              <a:t>Si le cathéter </a:t>
            </a:r>
            <a:r>
              <a:rPr lang="fr-CA" u="sng" dirty="0" smtClean="0">
                <a:solidFill>
                  <a:prstClr val="black">
                    <a:lumMod val="75000"/>
                    <a:lumOff val="25000"/>
                  </a:prstClr>
                </a:solidFill>
              </a:rPr>
              <a:t>n’est plus perméable</a:t>
            </a:r>
            <a:r>
              <a:rPr lang="fr-CA" dirty="0" smtClean="0">
                <a:solidFill>
                  <a:prstClr val="black">
                    <a:lumMod val="75000"/>
                    <a:lumOff val="25000"/>
                  </a:prstClr>
                </a:solidFill>
              </a:rPr>
              <a:t> pour une quelconque raison (patient l’a accroché ou retiré ou le site présente une fuite sous le pansement ou patient pas autonome pour retirer le cathéter à domicile), vous pouvez retirer le cathéter vous-même sans avoir à passer par l’anesthésiste. Étant donné que le cathéter ne peut être réinstallé, nous pouvons prendre la décision de le retirer. Il vous suffira de faire une note détaillée au dossier. </a:t>
            </a:r>
          </a:p>
          <a:p>
            <a:pPr indent="-256032" defTabSz="914400">
              <a:lnSpc>
                <a:spcPct val="90000"/>
              </a:lnSpc>
              <a:spcBef>
                <a:spcPts val="200"/>
              </a:spcBef>
              <a:spcAft>
                <a:spcPts val="400"/>
              </a:spcAft>
              <a:buClr>
                <a:srgbClr val="1CADE4"/>
              </a:buClr>
            </a:pPr>
            <a:endParaRPr lang="fr-CA" dirty="0" smtClean="0">
              <a:solidFill>
                <a:prstClr val="black">
                  <a:lumMod val="75000"/>
                  <a:lumOff val="25000"/>
                </a:prstClr>
              </a:solidFill>
            </a:endParaRPr>
          </a:p>
        </p:txBody>
      </p:sp>
      <p:sp>
        <p:nvSpPr>
          <p:cNvPr id="3" name="ZoneTexte 2"/>
          <p:cNvSpPr txBox="1"/>
          <p:nvPr>
            <p:custDataLst>
              <p:tags r:id="rId2"/>
            </p:custDataLst>
          </p:nvPr>
        </p:nvSpPr>
        <p:spPr>
          <a:xfrm>
            <a:off x="457199" y="308595"/>
            <a:ext cx="10972800" cy="830997"/>
          </a:xfrm>
          <a:prstGeom prst="rect">
            <a:avLst/>
          </a:prstGeom>
          <a:noFill/>
        </p:spPr>
        <p:txBody>
          <a:bodyPr wrap="square" rtlCol="0">
            <a:spAutoFit/>
          </a:bodyPr>
          <a:lstStyle/>
          <a:p>
            <a:r>
              <a:rPr lang="fr-CA" sz="4800" dirty="0" smtClean="0"/>
              <a:t>Enseignement à faire au patient</a:t>
            </a:r>
            <a:endParaRPr lang="fr-CA" sz="4800" dirty="0"/>
          </a:p>
        </p:txBody>
      </p:sp>
    </p:spTree>
    <p:extLst>
      <p:ext uri="{BB962C8B-B14F-4D97-AF65-F5344CB8AC3E}">
        <p14:creationId xmlns:p14="http://schemas.microsoft.com/office/powerpoint/2010/main" val="38170721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étrospectiv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2050</TotalTime>
  <Words>1758</Words>
  <Application>Microsoft Office PowerPoint</Application>
  <PresentationFormat>Grand écran</PresentationFormat>
  <Paragraphs>140</Paragraphs>
  <Slides>13</Slides>
  <Notes>13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Calibri</vt:lpstr>
      <vt:lpstr>Calibri Light</vt:lpstr>
      <vt:lpstr>Wingdings</vt:lpstr>
      <vt:lpstr>Rétrospective</vt:lpstr>
      <vt:lpstr>Biberon analgésique</vt:lpstr>
      <vt:lpstr>Présentation du biberon</vt:lpstr>
      <vt:lpstr>Le biberon analgésique MSI : Administration d’un médicament par pompe avec ballon élastomère : https://msi.expertise-sante.com/fr/methode/administration-dun-medicament-par-pompe-avec-ballon-elastomere</vt:lpstr>
      <vt:lpstr>Pourquoi utiliser le biberon ?</vt:lpstr>
      <vt:lpstr>Présentation PowerPoint</vt:lpstr>
      <vt:lpstr>Les surveillances: Salle de réveil </vt:lpstr>
      <vt:lpstr>Les surveillances:  Unité de soins</vt:lpstr>
      <vt:lpstr>Présentation PowerPoint</vt:lpstr>
      <vt:lpstr>Présentation PowerPoint</vt:lpstr>
      <vt:lpstr>Retrait de la pompe </vt:lpstr>
      <vt:lpstr>Présentation PowerPoint</vt:lpstr>
      <vt:lpstr>Préparation du congé</vt:lpstr>
      <vt:lpstr>Questions? Commentaires?</vt:lpstr>
    </vt:vector>
  </TitlesOfParts>
  <Company>CISSS de Laval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Biberon analgésique</dc:title>
  <dc:creator>Katleen Sirois (CISSSLAV)</dc:creator>
  <cp:lastModifiedBy>Dominique Fontaine</cp:lastModifiedBy>
  <cp:revision>86</cp:revision>
  <cp:lastPrinted>2022-04-04T14:32:42Z</cp:lastPrinted>
  <dcterms:created xsi:type="dcterms:W3CDTF">2022-03-29T18:03:02Z</dcterms:created>
  <dcterms:modified xsi:type="dcterms:W3CDTF">2022-05-04T13:34:17Z</dcterms:modified>
</cp:coreProperties>
</file>