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09" r:id="rId2"/>
    <p:sldMasterId id="2147483721" r:id="rId3"/>
  </p:sldMasterIdLst>
  <p:sldIdLst>
    <p:sldId id="258" r:id="rId4"/>
    <p:sldId id="259" r:id="rId5"/>
    <p:sldId id="267" r:id="rId6"/>
    <p:sldId id="264" r:id="rId7"/>
    <p:sldId id="262" r:id="rId8"/>
    <p:sldId id="265" r:id="rId9"/>
    <p:sldId id="266" r:id="rId10"/>
    <p:sldId id="263" r:id="rId1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94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2022-05-19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6279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2022-05-19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5416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2022-05-19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36934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/>
          </p:nvPr>
        </p:nvSpPr>
        <p:spPr>
          <a:xfrm>
            <a:off x="1625600" y="152400"/>
            <a:ext cx="9855200" cy="6248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fr-FR">
              <a:solidFill>
                <a:srgbClr val="000000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fr-FR">
              <a:solidFill>
                <a:srgbClr val="000000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41BE1F2-0269-4777-B95B-62CE219DB95D}" type="slidenum">
              <a:rPr lang="en-US" altLang="fr-FR">
                <a:solidFill>
                  <a:srgbClr val="000000"/>
                </a:solidFill>
              </a:rPr>
              <a:pPr/>
              <a:t>‹N°›</a:t>
            </a:fld>
            <a:endParaRPr lang="en-US" alt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9587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BADE6-9838-48E5-88A4-3DA32A58C8EC}" type="datetimeFigureOut">
              <a:rPr lang="fr-CA" smtClean="0"/>
              <a:t>2022-05-19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1BD7A-B0FC-4A4B-A376-34EE2E6BF80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669889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BADE6-9838-48E5-88A4-3DA32A58C8EC}" type="datetimeFigureOut">
              <a:rPr lang="fr-CA" smtClean="0"/>
              <a:t>2022-05-19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1BD7A-B0FC-4A4B-A376-34EE2E6BF80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173113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BADE6-9838-48E5-88A4-3DA32A58C8EC}" type="datetimeFigureOut">
              <a:rPr lang="fr-CA" smtClean="0"/>
              <a:t>2022-05-19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1BD7A-B0FC-4A4B-A376-34EE2E6BF80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178363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BADE6-9838-48E5-88A4-3DA32A58C8EC}" type="datetimeFigureOut">
              <a:rPr lang="fr-CA" smtClean="0"/>
              <a:t>2022-05-19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1BD7A-B0FC-4A4B-A376-34EE2E6BF80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865489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BADE6-9838-48E5-88A4-3DA32A58C8EC}" type="datetimeFigureOut">
              <a:rPr lang="fr-CA" smtClean="0"/>
              <a:t>2022-05-19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1BD7A-B0FC-4A4B-A376-34EE2E6BF80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077714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BADE6-9838-48E5-88A4-3DA32A58C8EC}" type="datetimeFigureOut">
              <a:rPr lang="fr-CA" smtClean="0"/>
              <a:t>2022-05-19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1BD7A-B0FC-4A4B-A376-34EE2E6BF80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4981898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BADE6-9838-48E5-88A4-3DA32A58C8EC}" type="datetimeFigureOut">
              <a:rPr lang="fr-CA" smtClean="0"/>
              <a:t>2022-05-19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1BD7A-B0FC-4A4B-A376-34EE2E6BF80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58621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2022-05-19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587954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BADE6-9838-48E5-88A4-3DA32A58C8EC}" type="datetimeFigureOut">
              <a:rPr lang="fr-CA" smtClean="0"/>
              <a:t>2022-05-19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1BD7A-B0FC-4A4B-A376-34EE2E6BF80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1144376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BADE6-9838-48E5-88A4-3DA32A58C8EC}" type="datetimeFigureOut">
              <a:rPr lang="fr-CA" smtClean="0"/>
              <a:t>2022-05-19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1BD7A-B0FC-4A4B-A376-34EE2E6BF80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3292870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BADE6-9838-48E5-88A4-3DA32A58C8EC}" type="datetimeFigureOut">
              <a:rPr lang="fr-CA" smtClean="0"/>
              <a:t>2022-05-19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1BD7A-B0FC-4A4B-A376-34EE2E6BF80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530878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BADE6-9838-48E5-88A4-3DA32A58C8EC}" type="datetimeFigureOut">
              <a:rPr lang="fr-CA" smtClean="0"/>
              <a:t>2022-05-19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1BD7A-B0FC-4A4B-A376-34EE2E6BF80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0137354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2022-05-19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897501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2022-05-19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372168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2022-05-19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036277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2022-05-19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062972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2022-05-19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325252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2022-05-19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9113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2022-05-19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329142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2022-05-19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290306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2022-05-19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694894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2022-05-19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517559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2022-05-19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930879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2022-05-19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4991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2022-05-19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5145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2022-05-19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3200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2022-05-19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2414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2022-05-19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0604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2022-05-19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7468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2022-05-19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1191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 defTabSz="457200"/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 defTabSz="457200"/>
              <a:t>2022-05-19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 defTabSz="457200"/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 defTabSz="457200"/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 defTabSz="457200"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0464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1BADE6-9838-48E5-88A4-3DA32A58C8EC}" type="datetimeFigureOut">
              <a:rPr lang="fr-CA" smtClean="0"/>
              <a:t>2022-05-19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21BD7A-B0FC-4A4B-A376-34EE2E6BF80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26776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pPr defTabSz="457200"/>
            <a:fld id="{B31ECC5F-E6B1-4CAA-966C-B76D92392F74}" type="datetimeFigureOut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 defTabSz="457200"/>
              <a:t>2022-05-19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pPr defTabSz="457200"/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pPr defTabSz="457200"/>
            <a:fld id="{A8A90E22-C0D0-4E09-A404-78BC232731BC}" type="slidenum">
              <a:rPr lang="fr-CA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 defTabSz="457200"/>
              <a:t>‹N°›</a:t>
            </a:fld>
            <a:endParaRPr lang="fr-CA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9075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forms.office.com/r/04Ji3Z70p2" TargetMode="External"/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s.office.com/r/rUvuaVB24S" TargetMode="External"/><Relationship Id="rId2" Type="http://schemas.openxmlformats.org/officeDocument/2006/relationships/hyperlink" Target="https://forms.office.com/r/yAdPYNN8ar" TargetMode="External"/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05" name="Rectangle 76">
            <a:extLst>
              <a:ext uri="{FF2B5EF4-FFF2-40B4-BE49-F238E27FC236}">
                <a16:creationId xmlns:a16="http://schemas.microsoft.com/office/drawing/2014/main" id="{59EC11B9-C1B4-4A4B-AE7B-353DC742AAB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46854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026B39B2-D5C3-48D3-B141-C60EABCE7A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9614" y="533716"/>
            <a:ext cx="4591321" cy="1499616"/>
          </a:xfrm>
        </p:spPr>
        <p:txBody>
          <a:bodyPr>
            <a:normAutofit/>
          </a:bodyPr>
          <a:lstStyle/>
          <a:p>
            <a:r>
              <a:rPr lang="fr-CA" sz="4400" dirty="0" smtClean="0">
                <a:solidFill>
                  <a:srgbClr val="FFFFFF"/>
                </a:solidFill>
              </a:rPr>
              <a:t>Thème 9: système </a:t>
            </a:r>
            <a:r>
              <a:rPr lang="fr-CA" sz="4400" dirty="0" err="1" smtClean="0">
                <a:solidFill>
                  <a:srgbClr val="FFFFFF"/>
                </a:solidFill>
              </a:rPr>
              <a:t>cardiocirculatoire</a:t>
            </a:r>
            <a:endParaRPr lang="fr-CA" sz="4400" dirty="0">
              <a:solidFill>
                <a:srgbClr val="FFFFFF"/>
              </a:solidFill>
            </a:endParaRPr>
          </a:p>
        </p:txBody>
      </p:sp>
      <p:cxnSp>
        <p:nvCxnSpPr>
          <p:cNvPr id="16406" name="Straight Connector 78">
            <a:extLst>
              <a:ext uri="{FF2B5EF4-FFF2-40B4-BE49-F238E27FC236}">
                <a16:creationId xmlns:a16="http://schemas.microsoft.com/office/drawing/2014/main" id="{24862CF4-4997-476D-9B9D-5F4E0C9A41A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94" name="Content Placeholder 16393">
            <a:extLst>
              <a:ext uri="{FF2B5EF4-FFF2-40B4-BE49-F238E27FC236}">
                <a16:creationId xmlns:a16="http://schemas.microsoft.com/office/drawing/2014/main" id="{4574B635-F205-4E90-ACDC-568ABE0723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546" y="2431616"/>
            <a:ext cx="4648935" cy="4559145"/>
          </a:xfrm>
        </p:spPr>
        <p:txBody>
          <a:bodyPr>
            <a:normAutofit/>
          </a:bodyPr>
          <a:lstStyle/>
          <a:p>
            <a:r>
              <a:rPr lang="fr-CA" dirty="0">
                <a:solidFill>
                  <a:schemeClr val="bg1"/>
                </a:solidFill>
              </a:rPr>
              <a:t>Pourquoi aborder ce système plus particulièrement ? </a:t>
            </a:r>
            <a:endParaRPr lang="fr-CA" dirty="0" smtClean="0">
              <a:solidFill>
                <a:schemeClr val="bg1"/>
              </a:solidFill>
            </a:endParaRPr>
          </a:p>
          <a:p>
            <a:r>
              <a:rPr lang="fr-CA" dirty="0" smtClean="0">
                <a:solidFill>
                  <a:schemeClr val="bg1"/>
                </a:solidFill>
              </a:rPr>
              <a:t>La </a:t>
            </a:r>
            <a:r>
              <a:rPr lang="fr-CA" dirty="0">
                <a:solidFill>
                  <a:schemeClr val="bg1"/>
                </a:solidFill>
              </a:rPr>
              <a:t>raison est simple, il est d’une importance capitale, car les maladies du cœur son la 2</a:t>
            </a:r>
            <a:r>
              <a:rPr lang="fr-CA" baseline="30000" dirty="0">
                <a:solidFill>
                  <a:schemeClr val="bg1"/>
                </a:solidFill>
              </a:rPr>
              <a:t>e</a:t>
            </a:r>
            <a:r>
              <a:rPr lang="fr-CA" dirty="0">
                <a:solidFill>
                  <a:schemeClr val="bg1"/>
                </a:solidFill>
              </a:rPr>
              <a:t> cause de décès au Canada et les maladies </a:t>
            </a:r>
            <a:r>
              <a:rPr lang="fr-CA" dirty="0" err="1">
                <a:solidFill>
                  <a:schemeClr val="bg1"/>
                </a:solidFill>
              </a:rPr>
              <a:t>cérébrovasculaires</a:t>
            </a:r>
            <a:r>
              <a:rPr lang="fr-CA" dirty="0">
                <a:solidFill>
                  <a:schemeClr val="bg1"/>
                </a:solidFill>
              </a:rPr>
              <a:t> en sont la 3</a:t>
            </a:r>
            <a:r>
              <a:rPr lang="fr-CA" baseline="30000" dirty="0">
                <a:solidFill>
                  <a:schemeClr val="bg1"/>
                </a:solidFill>
              </a:rPr>
              <a:t>e</a:t>
            </a:r>
            <a:r>
              <a:rPr lang="fr-CA" dirty="0">
                <a:solidFill>
                  <a:schemeClr val="bg1"/>
                </a:solidFill>
              </a:rPr>
              <a:t> ! 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6388" name="Picture 4" descr="Moniteur De Pression Artérielle">
            <a:extLst>
              <a:ext uri="{FF2B5EF4-FFF2-40B4-BE49-F238E27FC236}">
                <a16:creationId xmlns:a16="http://schemas.microsoft.com/office/drawing/2014/main" id="{263BE241-C8FE-4478-A526-0693B661EF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626827" y="891492"/>
            <a:ext cx="3798244" cy="2535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" name="Rectangle 80">
            <a:extLst>
              <a:ext uri="{FF2B5EF4-FFF2-40B4-BE49-F238E27FC236}">
                <a16:creationId xmlns:a16="http://schemas.microsoft.com/office/drawing/2014/main" id="{4BF9B746-725B-4EAA-AACC-E2047E07396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83348" y="321732"/>
            <a:ext cx="2286920" cy="2717032"/>
          </a:xfrm>
          <a:prstGeom prst="rect">
            <a:avLst/>
          </a:prstGeom>
          <a:solidFill>
            <a:schemeClr val="accent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2EBFFB4A-B2E4-4737-9442-4429357598F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26825" y="4157448"/>
            <a:ext cx="3798245" cy="23026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pic>
        <p:nvPicPr>
          <p:cNvPr id="16390" name="Picture 6" descr="Corps Humain, Système Circulatoire">
            <a:extLst>
              <a:ext uri="{FF2B5EF4-FFF2-40B4-BE49-F238E27FC236}">
                <a16:creationId xmlns:a16="http://schemas.microsoft.com/office/drawing/2014/main" id="{DEDDEF8A-E172-4C7B-92CA-9A670DE0FA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919972" y="3232727"/>
            <a:ext cx="1613670" cy="3227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99159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57200" y="5085760"/>
            <a:ext cx="7772400" cy="1463040"/>
          </a:xfrm>
        </p:spPr>
        <p:txBody>
          <a:bodyPr/>
          <a:lstStyle/>
          <a:p>
            <a:r>
              <a:rPr lang="fr-CA" dirty="0" smtClean="0"/>
              <a:t>Liens à consulter</a:t>
            </a:r>
            <a:endParaRPr lang="fr-CA" dirty="0"/>
          </a:p>
        </p:txBody>
      </p:sp>
      <p:sp>
        <p:nvSpPr>
          <p:cNvPr id="7" name="Rectangle 6"/>
          <p:cNvSpPr/>
          <p:nvPr/>
        </p:nvSpPr>
        <p:spPr>
          <a:xfrm>
            <a:off x="0" y="-1"/>
            <a:ext cx="12192000" cy="5103845"/>
          </a:xfrm>
          <a:prstGeom prst="rect">
            <a:avLst/>
          </a:prstGeom>
          <a:solidFill>
            <a:srgbClr val="F1947A"/>
          </a:solidFill>
          <a:ln>
            <a:solidFill>
              <a:srgbClr val="F194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8" name="ZoneTexte 7"/>
          <p:cNvSpPr txBox="1"/>
          <p:nvPr/>
        </p:nvSpPr>
        <p:spPr>
          <a:xfrm>
            <a:off x="152687" y="444309"/>
            <a:ext cx="1130198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dirty="0"/>
              <a:t>Nous vous invitons </a:t>
            </a:r>
            <a:r>
              <a:rPr lang="fr-CA" sz="2400" dirty="0" smtClean="0"/>
              <a:t>donc, en suivant les étapes </a:t>
            </a:r>
          </a:p>
          <a:p>
            <a:r>
              <a:rPr lang="fr-CA" sz="2400" dirty="0" smtClean="0"/>
              <a:t>suivantes, à </a:t>
            </a:r>
            <a:r>
              <a:rPr lang="fr-CA" sz="2400" dirty="0"/>
              <a:t>consulter les trousses cliniques  </a:t>
            </a:r>
            <a:endParaRPr lang="fr-CA" sz="2400" dirty="0" smtClean="0"/>
          </a:p>
          <a:p>
            <a:r>
              <a:rPr lang="fr-CA" sz="2400" dirty="0" smtClean="0"/>
              <a:t>« </a:t>
            </a:r>
            <a:r>
              <a:rPr lang="fr-CA" sz="2400" dirty="0"/>
              <a:t>AVC » et « CVC » </a:t>
            </a:r>
            <a:r>
              <a:rPr lang="fr-CA" sz="2400" dirty="0" smtClean="0"/>
              <a:t>disponibles </a:t>
            </a:r>
            <a:r>
              <a:rPr lang="fr-CA" sz="2400" dirty="0"/>
              <a:t>dans les </a:t>
            </a:r>
            <a:endParaRPr lang="fr-CA" sz="2400" dirty="0" smtClean="0"/>
          </a:p>
          <a:p>
            <a:r>
              <a:rPr lang="fr-CA" sz="2400" dirty="0" smtClean="0"/>
              <a:t>outils </a:t>
            </a:r>
            <a:r>
              <a:rPr lang="fr-CA" sz="2400" dirty="0"/>
              <a:t>clinique </a:t>
            </a:r>
            <a:r>
              <a:rPr lang="fr-CA" sz="2400" dirty="0" smtClean="0"/>
              <a:t>de </a:t>
            </a:r>
            <a:r>
              <a:rPr lang="fr-CA" sz="2400" dirty="0"/>
              <a:t>notre </a:t>
            </a:r>
            <a:r>
              <a:rPr lang="fr-CA" sz="2400" dirty="0" smtClean="0"/>
              <a:t>portail:</a:t>
            </a:r>
          </a:p>
          <a:p>
            <a:endParaRPr lang="fr-CA" sz="2000" dirty="0" smtClean="0"/>
          </a:p>
          <a:p>
            <a:pPr lvl="1"/>
            <a:r>
              <a:rPr lang="fr-CA" sz="2000" dirty="0"/>
              <a:t>http://bibliotheques.cissslaval.ca/</a:t>
            </a:r>
          </a:p>
          <a:p>
            <a:endParaRPr lang="fr-CA" sz="2000" dirty="0" smtClean="0"/>
          </a:p>
          <a:p>
            <a:r>
              <a:rPr lang="fr-CA" sz="2000" dirty="0" smtClean="0"/>
              <a:t> </a:t>
            </a:r>
            <a:endParaRPr lang="fr-CA" dirty="0"/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 rotWithShape="1">
          <a:blip r:embed="rId2"/>
          <a:srcRect l="16842" t="16340" r="32963" b="5229"/>
          <a:stretch/>
        </p:blipFill>
        <p:spPr>
          <a:xfrm>
            <a:off x="6739888" y="353760"/>
            <a:ext cx="5324670" cy="4674635"/>
          </a:xfrm>
          <a:prstGeom prst="rect">
            <a:avLst/>
          </a:prstGeom>
        </p:spPr>
      </p:pic>
      <p:sp>
        <p:nvSpPr>
          <p:cNvPr id="11" name="Ellipse 10"/>
          <p:cNvSpPr/>
          <p:nvPr/>
        </p:nvSpPr>
        <p:spPr>
          <a:xfrm>
            <a:off x="228600" y="2285997"/>
            <a:ext cx="326571" cy="331238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dirty="0">
                <a:solidFill>
                  <a:srgbClr val="C00000"/>
                </a:solidFill>
              </a:rPr>
              <a:t>1</a:t>
            </a:r>
          </a:p>
        </p:txBody>
      </p:sp>
      <p:sp>
        <p:nvSpPr>
          <p:cNvPr id="12" name="Ellipse 11"/>
          <p:cNvSpPr/>
          <p:nvPr/>
        </p:nvSpPr>
        <p:spPr>
          <a:xfrm>
            <a:off x="7903029" y="203241"/>
            <a:ext cx="326571" cy="331238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dirty="0" smtClean="0">
                <a:solidFill>
                  <a:srgbClr val="C00000"/>
                </a:solidFill>
              </a:rPr>
              <a:t>2</a:t>
            </a:r>
            <a:endParaRPr lang="fr-CA" dirty="0">
              <a:solidFill>
                <a:srgbClr val="C00000"/>
              </a:solidFill>
            </a:endParaRPr>
          </a:p>
        </p:txBody>
      </p:sp>
      <p:sp>
        <p:nvSpPr>
          <p:cNvPr id="14" name="Flèche droite 13"/>
          <p:cNvSpPr/>
          <p:nvPr/>
        </p:nvSpPr>
        <p:spPr>
          <a:xfrm>
            <a:off x="7931020" y="4152121"/>
            <a:ext cx="821094" cy="130630"/>
          </a:xfrm>
          <a:prstGeom prst="rightArrow">
            <a:avLst/>
          </a:prstGeom>
          <a:solidFill>
            <a:srgbClr val="FFFF00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5" name="Flèche droite 14"/>
          <p:cNvSpPr/>
          <p:nvPr/>
        </p:nvSpPr>
        <p:spPr>
          <a:xfrm>
            <a:off x="7931020" y="4773343"/>
            <a:ext cx="821094" cy="130630"/>
          </a:xfrm>
          <a:prstGeom prst="rightArrow">
            <a:avLst/>
          </a:prstGeom>
          <a:solidFill>
            <a:srgbClr val="FFFF00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7" name="Ellipse 16"/>
          <p:cNvSpPr/>
          <p:nvPr/>
        </p:nvSpPr>
        <p:spPr>
          <a:xfrm>
            <a:off x="7350968" y="4348840"/>
            <a:ext cx="326571" cy="331238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dirty="0" smtClean="0">
                <a:solidFill>
                  <a:srgbClr val="C00000"/>
                </a:solidFill>
              </a:rPr>
              <a:t>3</a:t>
            </a:r>
            <a:endParaRPr lang="fr-CA" dirty="0">
              <a:solidFill>
                <a:srgbClr val="C00000"/>
              </a:solidFill>
            </a:endParaRPr>
          </a:p>
        </p:txBody>
      </p:sp>
      <p:cxnSp>
        <p:nvCxnSpPr>
          <p:cNvPr id="19" name="Connecteur droit avec flèche 18"/>
          <p:cNvCxnSpPr/>
          <p:nvPr/>
        </p:nvCxnSpPr>
        <p:spPr>
          <a:xfrm>
            <a:off x="8209670" y="495716"/>
            <a:ext cx="345233" cy="258623"/>
          </a:xfrm>
          <a:prstGeom prst="straightConnector1">
            <a:avLst/>
          </a:prstGeom>
          <a:ln w="19050">
            <a:solidFill>
              <a:srgbClr val="FFFF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00001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93776" y="5141912"/>
            <a:ext cx="7772400" cy="1463040"/>
          </a:xfrm>
        </p:spPr>
        <p:txBody>
          <a:bodyPr/>
          <a:lstStyle/>
          <a:p>
            <a:r>
              <a:rPr lang="fr-CA" dirty="0" smtClean="0"/>
              <a:t>Articles disponibles sur le site de l’</a:t>
            </a:r>
            <a:r>
              <a:rPr lang="fr-CA" dirty="0" err="1" smtClean="0"/>
              <a:t>oiiq</a:t>
            </a:r>
            <a:endParaRPr lang="fr-CA" dirty="0"/>
          </a:p>
        </p:txBody>
      </p:sp>
      <p:sp>
        <p:nvSpPr>
          <p:cNvPr id="7" name="Rectangle 6"/>
          <p:cNvSpPr/>
          <p:nvPr/>
        </p:nvSpPr>
        <p:spPr>
          <a:xfrm>
            <a:off x="0" y="-1"/>
            <a:ext cx="12192000" cy="5103845"/>
          </a:xfrm>
          <a:prstGeom prst="rect">
            <a:avLst/>
          </a:prstGeom>
          <a:solidFill>
            <a:srgbClr val="F1947A"/>
          </a:solidFill>
          <a:ln>
            <a:solidFill>
              <a:srgbClr val="F194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A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52687" y="444309"/>
            <a:ext cx="113019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A" sz="2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 </a:t>
            </a:r>
            <a:endParaRPr kumimoji="0" lang="fr-CA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493776" y="582151"/>
            <a:ext cx="11622024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bg1"/>
              </a:buClr>
              <a:buFont typeface="Wingdings" panose="05000000000000000000" pitchFamily="2" charset="2"/>
              <a:buChar char="v"/>
            </a:pPr>
            <a:r>
              <a:rPr lang="fr-CA" b="1" dirty="0">
                <a:solidFill>
                  <a:srgbClr val="FFFFFF"/>
                </a:solidFill>
              </a:rPr>
              <a:t>Syncope d’origine cardiaque </a:t>
            </a:r>
          </a:p>
          <a:p>
            <a:pPr marL="310896" lvl="2" indent="0">
              <a:buClr>
                <a:schemeClr val="bg1"/>
              </a:buClr>
              <a:buNone/>
            </a:pPr>
            <a:r>
              <a:rPr lang="fr-CA">
                <a:solidFill>
                  <a:srgbClr val="FFFFFF"/>
                </a:solidFill>
              </a:rPr>
              <a:t>https://</a:t>
            </a:r>
            <a:r>
              <a:rPr lang="fr-CA" smtClean="0">
                <a:solidFill>
                  <a:srgbClr val="FFFFFF"/>
                </a:solidFill>
              </a:rPr>
              <a:t>www.oiiq.org/sites/default/files/uploads/periodiques/Perspective/vol13no03/08-soins-critiques-acfa.pdf</a:t>
            </a:r>
          </a:p>
          <a:p>
            <a:pPr marL="310896" lvl="2" indent="0">
              <a:buClr>
                <a:schemeClr val="bg1"/>
              </a:buClr>
              <a:buNone/>
            </a:pPr>
            <a:endParaRPr lang="fr-CA" dirty="0">
              <a:solidFill>
                <a:srgbClr val="FFFFFF"/>
              </a:solidFill>
            </a:endParaRP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v"/>
            </a:pPr>
            <a:r>
              <a:rPr lang="fr-CA" b="1" dirty="0">
                <a:solidFill>
                  <a:srgbClr val="FFFFFF"/>
                </a:solidFill>
              </a:rPr>
              <a:t> L’évaluation de l’angine de poitrine </a:t>
            </a:r>
          </a:p>
          <a:p>
            <a:pPr marL="310896" lvl="2" indent="0">
              <a:buClr>
                <a:schemeClr val="bg1"/>
              </a:buClr>
              <a:buNone/>
            </a:pPr>
            <a:r>
              <a:rPr lang="fr-CA" dirty="0">
                <a:solidFill>
                  <a:srgbClr val="FFFFFF"/>
                </a:solidFill>
              </a:rPr>
              <a:t>https://www.oiiq.org/sites/default/files/uploads/periodiques/Perspective/vol14no01/12-soins-critiques.pdf</a:t>
            </a:r>
          </a:p>
          <a:p>
            <a:pPr>
              <a:buClr>
                <a:schemeClr val="bg1"/>
              </a:buClr>
            </a:pPr>
            <a:endParaRPr lang="fr-CA" b="1" dirty="0" smtClean="0">
              <a:solidFill>
                <a:srgbClr val="FFFFFF"/>
              </a:solidFill>
            </a:endParaRP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v"/>
            </a:pPr>
            <a:r>
              <a:rPr lang="fr-CA" b="1" dirty="0" smtClean="0">
                <a:solidFill>
                  <a:srgbClr val="FFFFFF"/>
                </a:solidFill>
              </a:rPr>
              <a:t>Syndrome </a:t>
            </a:r>
            <a:r>
              <a:rPr lang="fr-CA" b="1" dirty="0">
                <a:solidFill>
                  <a:srgbClr val="FFFFFF"/>
                </a:solidFill>
              </a:rPr>
              <a:t>coronarien aigu et rôle de </a:t>
            </a:r>
            <a:r>
              <a:rPr lang="fr-CA" b="1" dirty="0" smtClean="0">
                <a:solidFill>
                  <a:srgbClr val="FFFFFF"/>
                </a:solidFill>
              </a:rPr>
              <a:t>l’infirmière dans </a:t>
            </a:r>
            <a:r>
              <a:rPr lang="fr-CA" b="1" dirty="0">
                <a:solidFill>
                  <a:srgbClr val="FFFFFF"/>
                </a:solidFill>
              </a:rPr>
              <a:t>le continuum de soins (partie 1)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fr-CA" sz="1700" dirty="0">
                <a:solidFill>
                  <a:srgbClr val="FFFFFF"/>
                </a:solidFill>
              </a:rPr>
              <a:t>https://www.oiiq.org/documents/20147/1306047/Pi+Janvier+2018+ACFA-Syndrome-coronarien-aigu-corr-20180226.pdf/524f59c3-32c3-71a8-6e81-d91f573b468f</a:t>
            </a:r>
          </a:p>
          <a:p>
            <a:pPr>
              <a:buClr>
                <a:schemeClr val="bg1"/>
              </a:buClr>
            </a:pPr>
            <a:endParaRPr lang="fr-CA" b="1" dirty="0" smtClean="0">
              <a:solidFill>
                <a:srgbClr val="FFFFFF"/>
              </a:solidFill>
            </a:endParaRP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v"/>
            </a:pPr>
            <a:r>
              <a:rPr lang="fr-CA" b="1" dirty="0" smtClean="0">
                <a:solidFill>
                  <a:srgbClr val="FFFFFF"/>
                </a:solidFill>
              </a:rPr>
              <a:t>Syndrome </a:t>
            </a:r>
            <a:r>
              <a:rPr lang="fr-CA" b="1" dirty="0">
                <a:solidFill>
                  <a:srgbClr val="FFFFFF"/>
                </a:solidFill>
              </a:rPr>
              <a:t>coronarien aigu et rôle de l’infirmière </a:t>
            </a:r>
            <a:r>
              <a:rPr lang="fr-CA" b="1" dirty="0" smtClean="0">
                <a:solidFill>
                  <a:srgbClr val="FFFFFF"/>
                </a:solidFill>
              </a:rPr>
              <a:t>dans </a:t>
            </a:r>
            <a:r>
              <a:rPr lang="fr-CA" b="1" dirty="0">
                <a:solidFill>
                  <a:srgbClr val="FFFFFF"/>
                </a:solidFill>
              </a:rPr>
              <a:t>le continuum de soins (partie 2) </a:t>
            </a:r>
          </a:p>
          <a:p>
            <a:pPr lvl="1"/>
            <a:r>
              <a:rPr lang="fr-CA" dirty="0">
                <a:solidFill>
                  <a:srgbClr val="FFFFFF"/>
                </a:solidFill>
              </a:rPr>
              <a:t>https://www.oiiq.org/documents/20147/1745884/sca-partie-2-prevention-acfa1-pi-vol15-no2.pdf/86858bac-6607-e9f1-0ec1-d63676ce5b84</a:t>
            </a:r>
          </a:p>
          <a:p>
            <a:endParaRPr lang="fr-CA" dirty="0"/>
          </a:p>
        </p:txBody>
      </p:sp>
      <p:pic>
        <p:nvPicPr>
          <p:cNvPr id="3" name="Image 2" descr="File:Logo OIIQ.png - Wikimedia Common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2817" y="5141912"/>
            <a:ext cx="2918079" cy="1319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76173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1158240" y="947928"/>
            <a:ext cx="9875520" cy="1356360"/>
          </a:xfrm>
        </p:spPr>
        <p:txBody>
          <a:bodyPr>
            <a:normAutofit fontScale="90000"/>
          </a:bodyPr>
          <a:lstStyle/>
          <a:p>
            <a:r>
              <a:rPr lang="fr-CA" dirty="0" smtClean="0"/>
              <a:t>Vous </a:t>
            </a:r>
            <a:r>
              <a:rPr lang="fr-CA" dirty="0"/>
              <a:t>pouvez tester vos connaissances en effectuant ce Quiz sur la cardiologie</a:t>
            </a:r>
            <a:br>
              <a:rPr lang="fr-CA" dirty="0"/>
            </a:br>
            <a:endParaRPr lang="fr-CA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1295402" y="3059852"/>
            <a:ext cx="9601196" cy="3318936"/>
          </a:xfrm>
        </p:spPr>
        <p:txBody>
          <a:bodyPr/>
          <a:lstStyle/>
          <a:p>
            <a:r>
              <a:rPr lang="fr-CA" b="1" dirty="0"/>
              <a:t>QUIZ </a:t>
            </a:r>
            <a:r>
              <a:rPr lang="fr-CA" b="1" dirty="0" smtClean="0"/>
              <a:t>CARDIO</a:t>
            </a:r>
            <a:r>
              <a:rPr lang="fr-CA" dirty="0"/>
              <a:t>: </a:t>
            </a:r>
            <a:r>
              <a:rPr lang="fr-CA" dirty="0" smtClean="0"/>
              <a:t> </a:t>
            </a:r>
            <a:r>
              <a:rPr lang="fr-CA" dirty="0" smtClean="0">
                <a:hlinkClick r:id="rId2"/>
              </a:rPr>
              <a:t>https</a:t>
            </a:r>
            <a:r>
              <a:rPr lang="fr-CA" dirty="0">
                <a:hlinkClick r:id="rId2"/>
              </a:rPr>
              <a:t>://</a:t>
            </a:r>
            <a:r>
              <a:rPr lang="fr-CA" dirty="0" smtClean="0">
                <a:hlinkClick r:id="rId2"/>
              </a:rPr>
              <a:t>forms.office.com/r/04Ji3Z70p2</a:t>
            </a:r>
            <a:endParaRPr lang="fr-CA" dirty="0"/>
          </a:p>
          <a:p>
            <a:endParaRPr lang="fr-CA" dirty="0"/>
          </a:p>
        </p:txBody>
      </p:sp>
      <p:sp>
        <p:nvSpPr>
          <p:cNvPr id="4" name="Étoile à 5 branches 3"/>
          <p:cNvSpPr/>
          <p:nvPr/>
        </p:nvSpPr>
        <p:spPr>
          <a:xfrm>
            <a:off x="8629143" y="3059852"/>
            <a:ext cx="1206500" cy="1115060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fr-CA" sz="900" kern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QUIZ</a:t>
            </a:r>
            <a:endParaRPr lang="fr-CA" sz="105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87917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Saviez-vous que</a:t>
            </a:r>
            <a:endParaRPr lang="fr-CA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590288"/>
          </a:xfrm>
          <a:prstGeom prst="rect">
            <a:avLst/>
          </a:prstGeom>
          <a:solidFill>
            <a:srgbClr val="F1947A"/>
          </a:solidFill>
          <a:ln>
            <a:solidFill>
              <a:srgbClr val="F194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A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62712" y="685800"/>
            <a:ext cx="1146657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000" dirty="0" smtClean="0"/>
              <a:t>Environ 200</a:t>
            </a:r>
            <a:r>
              <a:rPr lang="fr-CA" sz="2000" dirty="0"/>
              <a:t> 000 Canadiens sont porteurs d’un stimulateur cardiaque permanent (PMP) ou un défibrillateur implantable? Nous vous invitons donc à consulter le Saviez-vous que sur le sujet. </a:t>
            </a:r>
          </a:p>
          <a:p>
            <a:r>
              <a:rPr lang="fr-CA" sz="2000" dirty="0"/>
              <a:t> </a:t>
            </a:r>
          </a:p>
          <a:p>
            <a:r>
              <a:rPr lang="fr-CA" sz="2000" dirty="0"/>
              <a:t>Afin de conclure ce 9</a:t>
            </a:r>
            <a:r>
              <a:rPr lang="fr-CA" sz="2000" baseline="30000" dirty="0"/>
              <a:t>e</a:t>
            </a:r>
            <a:r>
              <a:rPr lang="fr-CA" sz="2000" dirty="0"/>
              <a:t> thème, nous </a:t>
            </a:r>
            <a:r>
              <a:rPr lang="fr-CA" sz="2000" dirty="0" smtClean="0"/>
              <a:t>vous </a:t>
            </a:r>
            <a:r>
              <a:rPr lang="fr-CA" sz="2000" dirty="0"/>
              <a:t>proposons l’Astuce </a:t>
            </a:r>
            <a:r>
              <a:rPr lang="fr-CA" sz="2000" dirty="0" smtClean="0"/>
              <a:t>suivant! </a:t>
            </a:r>
            <a:r>
              <a:rPr lang="fr-CA" sz="2000" dirty="0"/>
              <a:t>Il s’agit du site </a:t>
            </a:r>
            <a:r>
              <a:rPr lang="fr-CA" sz="2000" b="1" dirty="0"/>
              <a:t>Assistant </a:t>
            </a:r>
            <a:r>
              <a:rPr lang="fr-CA" sz="2000" b="1" dirty="0" err="1"/>
              <a:t>inhalo</a:t>
            </a:r>
            <a:r>
              <a:rPr lang="fr-CA" sz="2000" b="1" dirty="0"/>
              <a:t> </a:t>
            </a:r>
            <a:r>
              <a:rPr lang="fr-CA" sz="2000" dirty="0"/>
              <a:t>: </a:t>
            </a:r>
            <a:endParaRPr lang="fr-CA" sz="2000" dirty="0" smtClean="0"/>
          </a:p>
          <a:p>
            <a:r>
              <a:rPr lang="fr-CA" sz="2000" dirty="0" smtClean="0"/>
              <a:t>Site: </a:t>
            </a:r>
            <a:r>
              <a:rPr lang="fr-CA" sz="2000" dirty="0">
                <a:solidFill>
                  <a:schemeClr val="bg1"/>
                </a:solidFill>
              </a:rPr>
              <a:t>https://www.inhalotherapie.com/  </a:t>
            </a:r>
          </a:p>
          <a:p>
            <a:r>
              <a:rPr lang="fr-CA" sz="2000" dirty="0"/>
              <a:t>Ce site gratuit te permet de t’exercer sans limite en lien avec les arythmies cardiaques et les gaz sanguins. </a:t>
            </a:r>
          </a:p>
          <a:p>
            <a:r>
              <a:rPr lang="fr-CA" sz="2000" dirty="0"/>
              <a:t> </a:t>
            </a:r>
          </a:p>
          <a:p>
            <a:r>
              <a:rPr lang="fr-CA" sz="2000" dirty="0"/>
              <a:t>Nous te proposons aussi de consulter le site de la </a:t>
            </a:r>
            <a:r>
              <a:rPr lang="fr-CA" sz="2000" b="1" dirty="0"/>
              <a:t>Fondation des maladies du cœur</a:t>
            </a:r>
            <a:r>
              <a:rPr lang="fr-CA" sz="2000" dirty="0"/>
              <a:t> </a:t>
            </a:r>
            <a:r>
              <a:rPr lang="fr-CA" sz="2000" b="1" dirty="0"/>
              <a:t>et de l’AVC</a:t>
            </a:r>
            <a:r>
              <a:rPr lang="fr-CA" sz="2000" dirty="0"/>
              <a:t> (</a:t>
            </a:r>
            <a:r>
              <a:rPr lang="fr-CA" sz="2000" dirty="0">
                <a:solidFill>
                  <a:schemeClr val="bg1"/>
                </a:solidFill>
              </a:rPr>
              <a:t>https://www.coeuretavc.ca/) </a:t>
            </a:r>
            <a:r>
              <a:rPr lang="fr-CA" sz="2000" dirty="0"/>
              <a:t>qui est LA référence sur le système circulatoire au Québec.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A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237338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Capture d’écra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4" r="3206"/>
          <a:stretch/>
        </p:blipFill>
        <p:spPr>
          <a:xfrm>
            <a:off x="2297526" y="1"/>
            <a:ext cx="8332374" cy="675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32369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Capture d’écra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21" r="1517"/>
          <a:stretch/>
        </p:blipFill>
        <p:spPr>
          <a:xfrm>
            <a:off x="1939098" y="112470"/>
            <a:ext cx="8398702" cy="6745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59855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1143000" y="923501"/>
            <a:ext cx="9875520" cy="1356360"/>
          </a:xfrm>
        </p:spPr>
        <p:txBody>
          <a:bodyPr>
            <a:normAutofit fontScale="90000"/>
          </a:bodyPr>
          <a:lstStyle/>
          <a:p>
            <a:r>
              <a:rPr lang="fr-CA" dirty="0"/>
              <a:t>Finalement, </a:t>
            </a:r>
            <a:r>
              <a:rPr lang="fr-CA" dirty="0" smtClean="0"/>
              <a:t>voici deux </a:t>
            </a:r>
            <a:r>
              <a:rPr lang="fr-CA" dirty="0"/>
              <a:t>autres QUIZ afin consolider vos apprentissages : </a:t>
            </a:r>
            <a:br>
              <a:rPr lang="fr-CA" dirty="0"/>
            </a:br>
            <a:endParaRPr lang="fr-CA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770589" y="2103311"/>
            <a:ext cx="9872871" cy="4038600"/>
          </a:xfrm>
        </p:spPr>
        <p:txBody>
          <a:bodyPr/>
          <a:lstStyle/>
          <a:p>
            <a:pPr lvl="0"/>
            <a:r>
              <a:rPr lang="fr-CA" b="1" dirty="0" smtClean="0"/>
              <a:t>« </a:t>
            </a:r>
            <a:r>
              <a:rPr lang="fr-CA" b="1" dirty="0" err="1"/>
              <a:t>Anticoagulothérapie</a:t>
            </a:r>
            <a:r>
              <a:rPr lang="fr-CA" b="1" dirty="0"/>
              <a:t> » </a:t>
            </a:r>
            <a:r>
              <a:rPr lang="fr-CA" b="1" dirty="0" smtClean="0"/>
              <a:t>: </a:t>
            </a:r>
            <a:r>
              <a:rPr lang="fr-CA" dirty="0" smtClean="0"/>
              <a:t> </a:t>
            </a:r>
            <a:r>
              <a:rPr lang="fr-CA" dirty="0">
                <a:hlinkClick r:id="rId2"/>
              </a:rPr>
              <a:t>https://</a:t>
            </a:r>
            <a:r>
              <a:rPr lang="fr-CA" dirty="0" smtClean="0">
                <a:hlinkClick r:id="rId2"/>
              </a:rPr>
              <a:t>forms.office.com/r/yAdPYNN8ar</a:t>
            </a:r>
            <a:endParaRPr lang="fr-CA" dirty="0" smtClean="0"/>
          </a:p>
          <a:p>
            <a:pPr marL="45720" lvl="0" indent="0">
              <a:buNone/>
            </a:pPr>
            <a:endParaRPr lang="fr-CA" b="1" dirty="0"/>
          </a:p>
          <a:p>
            <a:pPr lvl="0"/>
            <a:r>
              <a:rPr lang="fr-CA" b="1" dirty="0" smtClean="0"/>
              <a:t>« </a:t>
            </a:r>
            <a:r>
              <a:rPr lang="fr-CA" b="1" dirty="0"/>
              <a:t>Transfusion »</a:t>
            </a:r>
            <a:r>
              <a:rPr lang="fr-CA" dirty="0"/>
              <a:t> :    </a:t>
            </a:r>
            <a:r>
              <a:rPr lang="fr-CA" dirty="0">
                <a:hlinkClick r:id="rId3"/>
              </a:rPr>
              <a:t>https://</a:t>
            </a:r>
            <a:r>
              <a:rPr lang="fr-CA" dirty="0" smtClean="0">
                <a:hlinkClick r:id="rId3"/>
              </a:rPr>
              <a:t>forms.office.com/r/rUvuaVB24S</a:t>
            </a:r>
            <a:endParaRPr lang="fr-CA" dirty="0" smtClean="0"/>
          </a:p>
          <a:p>
            <a:pPr lvl="0"/>
            <a:endParaRPr lang="fr-CA" dirty="0"/>
          </a:p>
        </p:txBody>
      </p:sp>
      <p:sp>
        <p:nvSpPr>
          <p:cNvPr id="4" name="Étoile à 5 branches 3"/>
          <p:cNvSpPr/>
          <p:nvPr/>
        </p:nvSpPr>
        <p:spPr>
          <a:xfrm>
            <a:off x="9689846" y="1487338"/>
            <a:ext cx="1206500" cy="1115060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fr-CA" sz="900" kern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QUIZ</a:t>
            </a:r>
            <a:endParaRPr lang="fr-CA" sz="105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70839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égral">
  <a:themeElements>
    <a:clrScheme name="Rouge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Inté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é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Base">
  <a:themeElements>
    <a:clrScheme name="Ble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Base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e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504</TotalTime>
  <Words>319</Words>
  <Application>Microsoft Office PowerPoint</Application>
  <PresentationFormat>Grand écran</PresentationFormat>
  <Paragraphs>45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9</vt:i4>
      </vt:variant>
      <vt:variant>
        <vt:lpstr>Thème</vt:lpstr>
      </vt:variant>
      <vt:variant>
        <vt:i4>3</vt:i4>
      </vt:variant>
      <vt:variant>
        <vt:lpstr>Titres des diapositives</vt:lpstr>
      </vt:variant>
      <vt:variant>
        <vt:i4>8</vt:i4>
      </vt:variant>
    </vt:vector>
  </HeadingPairs>
  <TitlesOfParts>
    <vt:vector size="20" baseType="lpstr">
      <vt:lpstr>Arial</vt:lpstr>
      <vt:lpstr>Calibri</vt:lpstr>
      <vt:lpstr>Calibri Light</vt:lpstr>
      <vt:lpstr>Corbel</vt:lpstr>
      <vt:lpstr>Times New Roman</vt:lpstr>
      <vt:lpstr>Tw Cen MT</vt:lpstr>
      <vt:lpstr>Tw Cen MT Condensed</vt:lpstr>
      <vt:lpstr>Wingdings</vt:lpstr>
      <vt:lpstr>Wingdings 3</vt:lpstr>
      <vt:lpstr>Intégral</vt:lpstr>
      <vt:lpstr>Thème Office</vt:lpstr>
      <vt:lpstr>Base</vt:lpstr>
      <vt:lpstr>Thème 9: système cardiocirculatoire</vt:lpstr>
      <vt:lpstr>Liens à consulter</vt:lpstr>
      <vt:lpstr>Articles disponibles sur le site de l’oiiq</vt:lpstr>
      <vt:lpstr>Vous pouvez tester vos connaissances en effectuant ce Quiz sur la cardiologie </vt:lpstr>
      <vt:lpstr>Saviez-vous que</vt:lpstr>
      <vt:lpstr>Présentation PowerPoint</vt:lpstr>
      <vt:lpstr>Présentation PowerPoint</vt:lpstr>
      <vt:lpstr>Finalement, voici deux autres QUIZ afin consolider vos apprentissages :  </vt:lpstr>
    </vt:vector>
  </TitlesOfParts>
  <Company>CISSS de Laval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Audrey Dastous</dc:creator>
  <cp:lastModifiedBy>Laurette Aurélie Tonfack</cp:lastModifiedBy>
  <cp:revision>17</cp:revision>
  <dcterms:created xsi:type="dcterms:W3CDTF">2020-05-19T13:51:10Z</dcterms:created>
  <dcterms:modified xsi:type="dcterms:W3CDTF">2022-05-19T18:29:45Z</dcterms:modified>
</cp:coreProperties>
</file>