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9" r:id="rId2"/>
  </p:sldMasterIdLst>
  <p:sldIdLst>
    <p:sldId id="258" r:id="rId3"/>
    <p:sldId id="261" r:id="rId4"/>
    <p:sldId id="262" r:id="rId5"/>
    <p:sldId id="260" r:id="rId6"/>
    <p:sldId id="263" r:id="rId7"/>
    <p:sldId id="264" r:id="rId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D0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115" d="100"/>
          <a:sy n="115" d="100"/>
        </p:scale>
        <p:origin x="14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fr-FR"/>
              <a:t>Modifiez le style du titre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lvl1pPr algn="l">
              <a:defRPr/>
            </a:lvl1pPr>
          </a:lstStyle>
          <a:p>
            <a:fld id="{B31ECC5F-E6B1-4CAA-966C-B76D92392F74}" type="datetimeFigureOut">
              <a:rPr lang="fr-CA" smtClean="0">
                <a:solidFill>
                  <a:prstClr val="black">
                    <a:lumMod val="95000"/>
                    <a:lumOff val="5000"/>
                  </a:prstClr>
                </a:solidFill>
              </a:rPr>
              <a:pPr/>
              <a:t>2022-06-23</a:t>
            </a:fld>
            <a:endParaRPr lang="fr-CA">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fr-CA">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2404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2022-06-23</a:t>
            </a:fld>
            <a:endParaRPr lang="fr-CA">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fr-CA">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spTree>
    <p:extLst>
      <p:ext uri="{BB962C8B-B14F-4D97-AF65-F5344CB8AC3E}">
        <p14:creationId xmlns:p14="http://schemas.microsoft.com/office/powerpoint/2010/main" val="3104058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fr-FR"/>
              <a:t>Modifiez le style du titre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2022-06-23</a:t>
            </a:fld>
            <a:endParaRPr lang="fr-CA">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fr-CA">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7155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1625600" y="152400"/>
            <a:ext cx="9855200" cy="6248400"/>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3" name="Espace réservé de la date 2"/>
          <p:cNvSpPr>
            <a:spLocks noGrp="1"/>
          </p:cNvSpPr>
          <p:nvPr>
            <p:ph type="dt" sz="half" idx="10"/>
          </p:nvPr>
        </p:nvSpPr>
        <p:spPr>
          <a:xfrm>
            <a:off x="609600" y="6245225"/>
            <a:ext cx="2844800" cy="476251"/>
          </a:xfrm>
          <a:prstGeom prst="rect">
            <a:avLst/>
          </a:prstGeom>
        </p:spPr>
        <p:txBody>
          <a:bodyPr/>
          <a:lstStyle>
            <a:lvl1pPr>
              <a:defRPr/>
            </a:lvl1pPr>
          </a:lstStyle>
          <a:p>
            <a:endParaRPr lang="en-US" altLang="fr-FR">
              <a:solidFill>
                <a:srgbClr val="000000"/>
              </a:solidFill>
            </a:endParaRPr>
          </a:p>
        </p:txBody>
      </p:sp>
      <p:sp>
        <p:nvSpPr>
          <p:cNvPr id="4" name="Espace réservé du pied de page 3"/>
          <p:cNvSpPr>
            <a:spLocks noGrp="1"/>
          </p:cNvSpPr>
          <p:nvPr>
            <p:ph type="ftr" sz="quarter" idx="11"/>
          </p:nvPr>
        </p:nvSpPr>
        <p:spPr>
          <a:xfrm>
            <a:off x="4165600" y="6245225"/>
            <a:ext cx="3860800" cy="476251"/>
          </a:xfrm>
          <a:prstGeom prst="rect">
            <a:avLst/>
          </a:prstGeom>
        </p:spPr>
        <p:txBody>
          <a:bodyPr/>
          <a:lstStyle>
            <a:lvl1pPr>
              <a:defRPr/>
            </a:lvl1pPr>
          </a:lstStyle>
          <a:p>
            <a:endParaRPr lang="en-US" altLang="fr-FR">
              <a:solidFill>
                <a:srgbClr val="000000"/>
              </a:solidFill>
            </a:endParaRPr>
          </a:p>
        </p:txBody>
      </p:sp>
      <p:sp>
        <p:nvSpPr>
          <p:cNvPr id="5" name="Espace réservé du numéro de diapositive 4"/>
          <p:cNvSpPr>
            <a:spLocks noGrp="1"/>
          </p:cNvSpPr>
          <p:nvPr>
            <p:ph type="sldNum" sz="quarter" idx="12"/>
          </p:nvPr>
        </p:nvSpPr>
        <p:spPr>
          <a:xfrm>
            <a:off x="8737600" y="6245225"/>
            <a:ext cx="2844800" cy="476251"/>
          </a:xfrm>
          <a:prstGeom prst="rect">
            <a:avLst/>
          </a:prstGeom>
        </p:spPr>
        <p:txBody>
          <a:bodyPr/>
          <a:lstStyle>
            <a:lvl1pPr>
              <a:defRPr/>
            </a:lvl1pPr>
          </a:lstStyle>
          <a:p>
            <a:fld id="{641BE1F2-0269-4777-B95B-62CE219DB95D}" type="slidenum">
              <a:rPr lang="en-US" altLang="fr-FR">
                <a:solidFill>
                  <a:srgbClr val="000000"/>
                </a:solidFill>
              </a:rPr>
              <a:pPr/>
              <a:t>‹N°›</a:t>
            </a:fld>
            <a:endParaRPr lang="en-US" altLang="fr-FR">
              <a:solidFill>
                <a:srgbClr val="000000"/>
              </a:solidFill>
            </a:endParaRPr>
          </a:p>
        </p:txBody>
      </p:sp>
    </p:spTree>
    <p:extLst>
      <p:ext uri="{BB962C8B-B14F-4D97-AF65-F5344CB8AC3E}">
        <p14:creationId xmlns:p14="http://schemas.microsoft.com/office/powerpoint/2010/main" val="1006734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fr-FR" smtClean="0"/>
              <a:t>Modifiez le style du titre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B31ECC5F-E6B1-4CAA-966C-B76D92392F74}" type="datetimeFigureOut">
              <a:rPr lang="fr-CA" smtClean="0">
                <a:solidFill>
                  <a:prstClr val="black">
                    <a:lumMod val="95000"/>
                    <a:lumOff val="5000"/>
                  </a:prstClr>
                </a:solidFill>
              </a:rPr>
              <a:pPr/>
              <a:t>2022-06-23</a:t>
            </a:fld>
            <a:endParaRPr lang="fr-CA">
              <a:solidFill>
                <a:prstClr val="black">
                  <a:lumMod val="95000"/>
                  <a:lumOff val="5000"/>
                </a:prstClr>
              </a:solidFill>
            </a:endParaRPr>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fr-CA">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6466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2022-06-23</a:t>
            </a:fld>
            <a:endParaRPr lang="fr-CA">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fr-CA">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spTree>
    <p:extLst>
      <p:ext uri="{BB962C8B-B14F-4D97-AF65-F5344CB8AC3E}">
        <p14:creationId xmlns:p14="http://schemas.microsoft.com/office/powerpoint/2010/main" val="43166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fr-FR" smtClean="0"/>
              <a:t>Modifiez le style du titre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2022-06-23</a:t>
            </a:fld>
            <a:endParaRPr lang="fr-CA">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fr-CA">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0860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2022-06-23</a:t>
            </a:fld>
            <a:endParaRPr lang="fr-CA">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fr-CA">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spTree>
    <p:extLst>
      <p:ext uri="{BB962C8B-B14F-4D97-AF65-F5344CB8AC3E}">
        <p14:creationId xmlns:p14="http://schemas.microsoft.com/office/powerpoint/2010/main" val="24116986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2022-06-23</a:t>
            </a:fld>
            <a:endParaRPr lang="fr-CA">
              <a:solidFill>
                <a:prstClr val="black">
                  <a:lumMod val="95000"/>
                  <a:lumOff val="5000"/>
                </a:prstClr>
              </a:solidFill>
            </a:endParaRPr>
          </a:p>
        </p:txBody>
      </p:sp>
      <p:sp>
        <p:nvSpPr>
          <p:cNvPr id="8" name="Footer Placeholder 7"/>
          <p:cNvSpPr>
            <a:spLocks noGrp="1"/>
          </p:cNvSpPr>
          <p:nvPr>
            <p:ph type="ftr" sz="quarter" idx="11"/>
          </p:nvPr>
        </p:nvSpPr>
        <p:spPr/>
        <p:txBody>
          <a:bodyPr/>
          <a:lstStyle/>
          <a:p>
            <a:endParaRPr lang="fr-CA">
              <a:solidFill>
                <a:prstClr val="black">
                  <a:lumMod val="95000"/>
                  <a:lumOff val="5000"/>
                </a:prstClr>
              </a:solidFill>
            </a:endParaRPr>
          </a:p>
        </p:txBody>
      </p:sp>
      <p:sp>
        <p:nvSpPr>
          <p:cNvPr id="9" name="Slide Number Placeholder 8"/>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spTree>
    <p:extLst>
      <p:ext uri="{BB962C8B-B14F-4D97-AF65-F5344CB8AC3E}">
        <p14:creationId xmlns:p14="http://schemas.microsoft.com/office/powerpoint/2010/main" val="25823068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2022-06-23</a:t>
            </a:fld>
            <a:endParaRPr lang="fr-CA">
              <a:solidFill>
                <a:prstClr val="black">
                  <a:lumMod val="95000"/>
                  <a:lumOff val="5000"/>
                </a:prstClr>
              </a:solidFill>
            </a:endParaRPr>
          </a:p>
        </p:txBody>
      </p:sp>
      <p:sp>
        <p:nvSpPr>
          <p:cNvPr id="4" name="Footer Placeholder 3"/>
          <p:cNvSpPr>
            <a:spLocks noGrp="1"/>
          </p:cNvSpPr>
          <p:nvPr>
            <p:ph type="ftr" sz="quarter" idx="11"/>
          </p:nvPr>
        </p:nvSpPr>
        <p:spPr/>
        <p:txBody>
          <a:bodyPr/>
          <a:lstStyle/>
          <a:p>
            <a:endParaRPr lang="fr-CA">
              <a:solidFill>
                <a:prstClr val="black">
                  <a:lumMod val="95000"/>
                  <a:lumOff val="5000"/>
                </a:prstClr>
              </a:solidFill>
            </a:endParaRPr>
          </a:p>
        </p:txBody>
      </p:sp>
      <p:sp>
        <p:nvSpPr>
          <p:cNvPr id="5" name="Slide Number Placeholder 4"/>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spTree>
    <p:extLst>
      <p:ext uri="{BB962C8B-B14F-4D97-AF65-F5344CB8AC3E}">
        <p14:creationId xmlns:p14="http://schemas.microsoft.com/office/powerpoint/2010/main" val="30180334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2022-06-23</a:t>
            </a:fld>
            <a:endParaRPr lang="fr-CA">
              <a:solidFill>
                <a:prstClr val="black">
                  <a:lumMod val="95000"/>
                  <a:lumOff val="5000"/>
                </a:prstClr>
              </a:solidFill>
            </a:endParaRPr>
          </a:p>
        </p:txBody>
      </p:sp>
      <p:sp>
        <p:nvSpPr>
          <p:cNvPr id="3" name="Footer Placeholder 2"/>
          <p:cNvSpPr>
            <a:spLocks noGrp="1"/>
          </p:cNvSpPr>
          <p:nvPr>
            <p:ph type="ftr" sz="quarter" idx="11"/>
          </p:nvPr>
        </p:nvSpPr>
        <p:spPr/>
        <p:txBody>
          <a:bodyPr/>
          <a:lstStyle/>
          <a:p>
            <a:endParaRPr lang="fr-CA">
              <a:solidFill>
                <a:prstClr val="black">
                  <a:lumMod val="95000"/>
                  <a:lumOff val="5000"/>
                </a:prstClr>
              </a:solidFill>
            </a:endParaRPr>
          </a:p>
        </p:txBody>
      </p:sp>
      <p:sp>
        <p:nvSpPr>
          <p:cNvPr id="4" name="Slide Number Placeholder 3"/>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spTree>
    <p:extLst>
      <p:ext uri="{BB962C8B-B14F-4D97-AF65-F5344CB8AC3E}">
        <p14:creationId xmlns:p14="http://schemas.microsoft.com/office/powerpoint/2010/main" val="1258774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2022-06-23</a:t>
            </a:fld>
            <a:endParaRPr lang="fr-CA">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fr-CA">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spTree>
    <p:extLst>
      <p:ext uri="{BB962C8B-B14F-4D97-AF65-F5344CB8AC3E}">
        <p14:creationId xmlns:p14="http://schemas.microsoft.com/office/powerpoint/2010/main" val="26432523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fr-FR" smtClean="0"/>
              <a:t>Modifiez le style du titre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2022-06-23</a:t>
            </a:fld>
            <a:endParaRPr lang="fr-CA">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fr-CA">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spTree>
    <p:extLst>
      <p:ext uri="{BB962C8B-B14F-4D97-AF65-F5344CB8AC3E}">
        <p14:creationId xmlns:p14="http://schemas.microsoft.com/office/powerpoint/2010/main" val="2148484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2022-06-23</a:t>
            </a:fld>
            <a:endParaRPr lang="fr-CA">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fr-CA">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spTree>
    <p:extLst>
      <p:ext uri="{BB962C8B-B14F-4D97-AF65-F5344CB8AC3E}">
        <p14:creationId xmlns:p14="http://schemas.microsoft.com/office/powerpoint/2010/main" val="3534440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2022-06-23</a:t>
            </a:fld>
            <a:endParaRPr lang="fr-CA">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fr-CA">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spTree>
    <p:extLst>
      <p:ext uri="{BB962C8B-B14F-4D97-AF65-F5344CB8AC3E}">
        <p14:creationId xmlns:p14="http://schemas.microsoft.com/office/powerpoint/2010/main" val="19930988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2022-06-23</a:t>
            </a:fld>
            <a:endParaRPr lang="fr-CA">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fr-CA">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spTree>
    <p:extLst>
      <p:ext uri="{BB962C8B-B14F-4D97-AF65-F5344CB8AC3E}">
        <p14:creationId xmlns:p14="http://schemas.microsoft.com/office/powerpoint/2010/main" val="394392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fr-FR"/>
              <a:t>Modifiez le style du titre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2022-06-23</a:t>
            </a:fld>
            <a:endParaRPr lang="fr-CA">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fr-CA">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5221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fr-FR"/>
              <a:t>Modifiez le style du titre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2022-06-23</a:t>
            </a:fld>
            <a:endParaRPr lang="fr-CA">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fr-CA">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spTree>
    <p:extLst>
      <p:ext uri="{BB962C8B-B14F-4D97-AF65-F5344CB8AC3E}">
        <p14:creationId xmlns:p14="http://schemas.microsoft.com/office/powerpoint/2010/main" val="1377224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24128" y="2967788"/>
            <a:ext cx="4754880" cy="33415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r-FR"/>
              <a:t>Cliquez pour modifier les styles du texte du masque</a:t>
            </a:r>
          </a:p>
        </p:txBody>
      </p:sp>
      <p:sp>
        <p:nvSpPr>
          <p:cNvPr id="6" name="Content Placeholder 5"/>
          <p:cNvSpPr>
            <a:spLocks noGrp="1"/>
          </p:cNvSpPr>
          <p:nvPr>
            <p:ph sz="quarter" idx="4"/>
          </p:nvPr>
        </p:nvSpPr>
        <p:spPr>
          <a:xfrm>
            <a:off x="5990888" y="2967788"/>
            <a:ext cx="4754880" cy="33415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2022-06-23</a:t>
            </a:fld>
            <a:endParaRPr lang="fr-CA">
              <a:solidFill>
                <a:prstClr val="black">
                  <a:lumMod val="95000"/>
                  <a:lumOff val="5000"/>
                </a:prstClr>
              </a:solidFill>
            </a:endParaRPr>
          </a:p>
        </p:txBody>
      </p:sp>
      <p:sp>
        <p:nvSpPr>
          <p:cNvPr id="8" name="Footer Placeholder 7"/>
          <p:cNvSpPr>
            <a:spLocks noGrp="1"/>
          </p:cNvSpPr>
          <p:nvPr>
            <p:ph type="ftr" sz="quarter" idx="11"/>
          </p:nvPr>
        </p:nvSpPr>
        <p:spPr/>
        <p:txBody>
          <a:bodyPr/>
          <a:lstStyle/>
          <a:p>
            <a:endParaRPr lang="fr-CA">
              <a:solidFill>
                <a:prstClr val="black">
                  <a:lumMod val="95000"/>
                  <a:lumOff val="5000"/>
                </a:prstClr>
              </a:solidFill>
            </a:endParaRPr>
          </a:p>
        </p:txBody>
      </p:sp>
      <p:sp>
        <p:nvSpPr>
          <p:cNvPr id="9" name="Slide Number Placeholder 8"/>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spTree>
    <p:extLst>
      <p:ext uri="{BB962C8B-B14F-4D97-AF65-F5344CB8AC3E}">
        <p14:creationId xmlns:p14="http://schemas.microsoft.com/office/powerpoint/2010/main" val="745479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2022-06-23</a:t>
            </a:fld>
            <a:endParaRPr lang="fr-CA">
              <a:solidFill>
                <a:prstClr val="black">
                  <a:lumMod val="95000"/>
                  <a:lumOff val="5000"/>
                </a:prstClr>
              </a:solidFill>
            </a:endParaRPr>
          </a:p>
        </p:txBody>
      </p:sp>
      <p:sp>
        <p:nvSpPr>
          <p:cNvPr id="4" name="Footer Placeholder 3"/>
          <p:cNvSpPr>
            <a:spLocks noGrp="1"/>
          </p:cNvSpPr>
          <p:nvPr>
            <p:ph type="ftr" sz="quarter" idx="11"/>
          </p:nvPr>
        </p:nvSpPr>
        <p:spPr/>
        <p:txBody>
          <a:bodyPr/>
          <a:lstStyle/>
          <a:p>
            <a:endParaRPr lang="fr-CA">
              <a:solidFill>
                <a:prstClr val="black">
                  <a:lumMod val="95000"/>
                  <a:lumOff val="5000"/>
                </a:prstClr>
              </a:solidFill>
            </a:endParaRPr>
          </a:p>
        </p:txBody>
      </p:sp>
      <p:sp>
        <p:nvSpPr>
          <p:cNvPr id="5" name="Slide Number Placeholder 4"/>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spTree>
    <p:extLst>
      <p:ext uri="{BB962C8B-B14F-4D97-AF65-F5344CB8AC3E}">
        <p14:creationId xmlns:p14="http://schemas.microsoft.com/office/powerpoint/2010/main" val="1806978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2022-06-23</a:t>
            </a:fld>
            <a:endParaRPr lang="fr-CA">
              <a:solidFill>
                <a:prstClr val="black">
                  <a:lumMod val="95000"/>
                  <a:lumOff val="5000"/>
                </a:prstClr>
              </a:solidFill>
            </a:endParaRPr>
          </a:p>
        </p:txBody>
      </p:sp>
      <p:sp>
        <p:nvSpPr>
          <p:cNvPr id="3" name="Footer Placeholder 2"/>
          <p:cNvSpPr>
            <a:spLocks noGrp="1"/>
          </p:cNvSpPr>
          <p:nvPr>
            <p:ph type="ftr" sz="quarter" idx="11"/>
          </p:nvPr>
        </p:nvSpPr>
        <p:spPr/>
        <p:txBody>
          <a:bodyPr/>
          <a:lstStyle/>
          <a:p>
            <a:endParaRPr lang="fr-CA">
              <a:solidFill>
                <a:prstClr val="black">
                  <a:lumMod val="95000"/>
                  <a:lumOff val="5000"/>
                </a:prstClr>
              </a:solidFill>
            </a:endParaRPr>
          </a:p>
        </p:txBody>
      </p:sp>
      <p:sp>
        <p:nvSpPr>
          <p:cNvPr id="4" name="Slide Number Placeholder 3"/>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spTree>
    <p:extLst>
      <p:ext uri="{BB962C8B-B14F-4D97-AF65-F5344CB8AC3E}">
        <p14:creationId xmlns:p14="http://schemas.microsoft.com/office/powerpoint/2010/main" val="760167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fr-FR"/>
              <a:t>Modifiez le style du titre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2022-06-23</a:t>
            </a:fld>
            <a:endParaRPr lang="fr-CA">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fr-CA">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spTree>
    <p:extLst>
      <p:ext uri="{BB962C8B-B14F-4D97-AF65-F5344CB8AC3E}">
        <p14:creationId xmlns:p14="http://schemas.microsoft.com/office/powerpoint/2010/main" val="940576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fr-FR"/>
              <a:t>Modifiez le style du titre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2022-06-23</a:t>
            </a:fld>
            <a:endParaRPr lang="fr-CA">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fr-CA">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1622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457200"/>
            <a:fld id="{B31ECC5F-E6B1-4CAA-966C-B76D92392F74}" type="datetimeFigureOut">
              <a:rPr lang="fr-CA" smtClean="0">
                <a:solidFill>
                  <a:prstClr val="black">
                    <a:lumMod val="95000"/>
                    <a:lumOff val="5000"/>
                  </a:prstClr>
                </a:solidFill>
              </a:rPr>
              <a:pPr defTabSz="457200"/>
              <a:t>2022-06-23</a:t>
            </a:fld>
            <a:endParaRPr lang="fr-CA">
              <a:solidFill>
                <a:prstClr val="black">
                  <a:lumMod val="95000"/>
                  <a:lumOff val="5000"/>
                </a:prstClr>
              </a:solidFill>
            </a:endParaRP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defTabSz="457200"/>
            <a:endParaRPr lang="fr-CA">
              <a:solidFill>
                <a:prstClr val="black">
                  <a:lumMod val="95000"/>
                  <a:lumOff val="5000"/>
                </a:prstClr>
              </a:solidFill>
            </a:endParaRP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457200"/>
            <a:fld id="{A8A90E22-C0D0-4E09-A404-78BC232731BC}" type="slidenum">
              <a:rPr lang="fr-CA" smtClean="0">
                <a:solidFill>
                  <a:prstClr val="black">
                    <a:lumMod val="95000"/>
                    <a:lumOff val="5000"/>
                  </a:prstClr>
                </a:solidFill>
              </a:rPr>
              <a:pPr defTabSz="457200"/>
              <a:t>‹N°›</a:t>
            </a:fld>
            <a:endParaRPr lang="fr-CA">
              <a:solidFill>
                <a:prstClr val="black">
                  <a:lumMod val="95000"/>
                  <a:lumOff val="5000"/>
                </a:prstClr>
              </a:solidFill>
            </a:endParaRP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45842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pPr defTabSz="457200"/>
            <a:fld id="{B31ECC5F-E6B1-4CAA-966C-B76D92392F74}" type="datetimeFigureOut">
              <a:rPr lang="fr-CA" smtClean="0">
                <a:solidFill>
                  <a:prstClr val="black">
                    <a:lumMod val="95000"/>
                    <a:lumOff val="5000"/>
                  </a:prstClr>
                </a:solidFill>
              </a:rPr>
              <a:pPr defTabSz="457200"/>
              <a:t>2022-06-23</a:t>
            </a:fld>
            <a:endParaRPr lang="fr-CA">
              <a:solidFill>
                <a:prstClr val="black">
                  <a:lumMod val="95000"/>
                  <a:lumOff val="5000"/>
                </a:prstClr>
              </a:solidFill>
            </a:endParaRPr>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pPr defTabSz="457200"/>
            <a:endParaRPr lang="fr-CA">
              <a:solidFill>
                <a:prstClr val="black">
                  <a:lumMod val="95000"/>
                  <a:lumOff val="5000"/>
                </a:prstClr>
              </a:solidFill>
            </a:endParaRPr>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pPr defTabSz="457200"/>
            <a:fld id="{A8A90E22-C0D0-4E09-A404-78BC232731BC}" type="slidenum">
              <a:rPr lang="fr-CA" smtClean="0">
                <a:solidFill>
                  <a:prstClr val="black">
                    <a:lumMod val="95000"/>
                    <a:lumOff val="5000"/>
                  </a:prstClr>
                </a:solidFill>
              </a:rPr>
              <a:pPr defTabSz="457200"/>
              <a:t>‹N°›</a:t>
            </a:fld>
            <a:endParaRPr lang="fr-CA">
              <a:solidFill>
                <a:prstClr val="black">
                  <a:lumMod val="95000"/>
                  <a:lumOff val="5000"/>
                </a:prstClr>
              </a:solidFill>
            </a:endParaRPr>
          </a:p>
        </p:txBody>
      </p:sp>
    </p:spTree>
    <p:extLst>
      <p:ext uri="{BB962C8B-B14F-4D97-AF65-F5344CB8AC3E}">
        <p14:creationId xmlns:p14="http://schemas.microsoft.com/office/powerpoint/2010/main" val="394952739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oiiq.org/en/soins-post-operatoires-programmes-eras"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s://forms.office.com/r/vM90YQ4nzN" TargetMode="External"/><Relationship Id="rId2" Type="http://schemas.openxmlformats.org/officeDocument/2006/relationships/hyperlink" Target="https://forms.office.com/r/Bkx9bw4jpR" TargetMode="External"/><Relationship Id="rId1" Type="http://schemas.openxmlformats.org/officeDocument/2006/relationships/slideLayout" Target="../slideLayouts/slideLayout14.xml"/><Relationship Id="rId4" Type="http://schemas.openxmlformats.org/officeDocument/2006/relationships/hyperlink" Target="https://forms.office.com/r/X83HRteUa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re 1">
            <a:extLst>
              <a:ext uri="{FF2B5EF4-FFF2-40B4-BE49-F238E27FC236}">
                <a16:creationId xmlns:a16="http://schemas.microsoft.com/office/drawing/2014/main" id="{7979D06F-F5F7-41D1-86A9-DD0800CE974C}"/>
              </a:ext>
            </a:extLst>
          </p:cNvPr>
          <p:cNvSpPr>
            <a:spLocks noGrp="1"/>
          </p:cNvSpPr>
          <p:nvPr>
            <p:ph type="title"/>
          </p:nvPr>
        </p:nvSpPr>
        <p:spPr>
          <a:xfrm>
            <a:off x="996696" y="968835"/>
            <a:ext cx="3779085" cy="1305944"/>
          </a:xfrm>
        </p:spPr>
        <p:txBody>
          <a:bodyPr>
            <a:normAutofit fontScale="90000"/>
          </a:bodyPr>
          <a:lstStyle/>
          <a:p>
            <a:r>
              <a:rPr lang="fr-CA" sz="5300" dirty="0" smtClean="0">
                <a:solidFill>
                  <a:srgbClr val="FFFFFF"/>
                </a:solidFill>
              </a:rPr>
              <a:t>Thème 8: chirurgie</a:t>
            </a:r>
            <a:r>
              <a:rPr lang="fr-CA" dirty="0" smtClean="0">
                <a:solidFill>
                  <a:srgbClr val="FFFFFF"/>
                </a:solidFill>
              </a:rPr>
              <a:t/>
            </a:r>
            <a:br>
              <a:rPr lang="fr-CA" dirty="0" smtClean="0">
                <a:solidFill>
                  <a:srgbClr val="FFFFFF"/>
                </a:solidFill>
              </a:rPr>
            </a:br>
            <a:endParaRPr lang="fr-CA" dirty="0">
              <a:solidFill>
                <a:srgbClr val="FFFFFF"/>
              </a:solidFill>
            </a:endParaRPr>
          </a:p>
        </p:txBody>
      </p:sp>
      <p:cxnSp>
        <p:nvCxnSpPr>
          <p:cNvPr id="75" name="Straight Connector 74">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4342" name="Content Placeholder 14341">
            <a:extLst>
              <a:ext uri="{FF2B5EF4-FFF2-40B4-BE49-F238E27FC236}">
                <a16:creationId xmlns:a16="http://schemas.microsoft.com/office/drawing/2014/main" id="{AB6D046F-084F-406C-B6A0-3D2F24802A22}"/>
              </a:ext>
            </a:extLst>
          </p:cNvPr>
          <p:cNvSpPr>
            <a:spLocks noGrp="1"/>
          </p:cNvSpPr>
          <p:nvPr>
            <p:ph idx="1"/>
          </p:nvPr>
        </p:nvSpPr>
        <p:spPr>
          <a:xfrm>
            <a:off x="113350" y="2372028"/>
            <a:ext cx="4962503" cy="4198776"/>
          </a:xfrm>
        </p:spPr>
        <p:txBody>
          <a:bodyPr>
            <a:normAutofit/>
          </a:bodyPr>
          <a:lstStyle/>
          <a:p>
            <a:pPr lvl="1"/>
            <a:endParaRPr lang="fr-CA" sz="1400" dirty="0">
              <a:solidFill>
                <a:srgbClr val="FFFFFF"/>
              </a:solidFill>
            </a:endParaRPr>
          </a:p>
          <a:p>
            <a:endParaRPr lang="en-US" dirty="0">
              <a:solidFill>
                <a:srgbClr val="FFFFFF"/>
              </a:solidFill>
            </a:endParaRPr>
          </a:p>
        </p:txBody>
      </p:sp>
      <p:pic>
        <p:nvPicPr>
          <p:cNvPr id="4" name="Image 3" descr="Orthopedic Board Will Use Surgeon Scorecard to Help R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0548" y="0"/>
            <a:ext cx="6881451" cy="6858000"/>
          </a:xfrm>
          <a:prstGeom prst="rect">
            <a:avLst/>
          </a:prstGeom>
        </p:spPr>
      </p:pic>
    </p:spTree>
    <p:extLst>
      <p:ext uri="{BB962C8B-B14F-4D97-AF65-F5344CB8AC3E}">
        <p14:creationId xmlns:p14="http://schemas.microsoft.com/office/powerpoint/2010/main" val="4285209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dirty="0" smtClean="0"/>
              <a:t>Parlons chirurgie</a:t>
            </a:r>
            <a:endParaRPr lang="fr-CA" dirty="0"/>
          </a:p>
        </p:txBody>
      </p:sp>
      <p:sp>
        <p:nvSpPr>
          <p:cNvPr id="7" name="Rectangle 6"/>
          <p:cNvSpPr/>
          <p:nvPr/>
        </p:nvSpPr>
        <p:spPr>
          <a:xfrm>
            <a:off x="0" y="0"/>
            <a:ext cx="12192000" cy="4572000"/>
          </a:xfrm>
          <a:prstGeom prst="rect">
            <a:avLst/>
          </a:prstGeom>
          <a:solidFill>
            <a:srgbClr val="93D07D"/>
          </a:solidFill>
          <a:ln>
            <a:solidFill>
              <a:srgbClr val="93D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ZoneTexte 7"/>
          <p:cNvSpPr txBox="1"/>
          <p:nvPr/>
        </p:nvSpPr>
        <p:spPr>
          <a:xfrm>
            <a:off x="573024" y="393174"/>
            <a:ext cx="11237976" cy="3785652"/>
          </a:xfrm>
          <a:prstGeom prst="rect">
            <a:avLst/>
          </a:prstGeom>
          <a:noFill/>
        </p:spPr>
        <p:txBody>
          <a:bodyPr wrap="square" rtlCol="0">
            <a:spAutoFit/>
          </a:bodyPr>
          <a:lstStyle/>
          <a:p>
            <a:r>
              <a:rPr lang="fr-CA" sz="2400" dirty="0"/>
              <a:t>À la Cité de la Santé nous effectuons diverse </a:t>
            </a:r>
            <a:r>
              <a:rPr lang="fr-CA" sz="2400" dirty="0">
                <a:solidFill>
                  <a:schemeClr val="accent3">
                    <a:lumMod val="20000"/>
                    <a:lumOff val="80000"/>
                  </a:schemeClr>
                </a:solidFill>
              </a:rPr>
              <a:t>chirurgies </a:t>
            </a:r>
            <a:r>
              <a:rPr lang="fr-CA" sz="2400" dirty="0"/>
              <a:t>que cela soit au niveau </a:t>
            </a:r>
            <a:r>
              <a:rPr lang="fr-CA" sz="2400" dirty="0">
                <a:solidFill>
                  <a:schemeClr val="accent3">
                    <a:lumMod val="20000"/>
                    <a:lumOff val="80000"/>
                  </a:schemeClr>
                </a:solidFill>
              </a:rPr>
              <a:t>vasculaire</a:t>
            </a:r>
            <a:r>
              <a:rPr lang="fr-CA" sz="2400" dirty="0"/>
              <a:t>, </a:t>
            </a:r>
            <a:r>
              <a:rPr lang="fr-CA" sz="2400" dirty="0">
                <a:solidFill>
                  <a:schemeClr val="accent3">
                    <a:lumMod val="20000"/>
                    <a:lumOff val="80000"/>
                  </a:schemeClr>
                </a:solidFill>
              </a:rPr>
              <a:t>orthopédique</a:t>
            </a:r>
            <a:r>
              <a:rPr lang="fr-CA" sz="2400" dirty="0"/>
              <a:t>, </a:t>
            </a:r>
            <a:r>
              <a:rPr lang="fr-CA" sz="2400" dirty="0">
                <a:solidFill>
                  <a:schemeClr val="accent3">
                    <a:lumMod val="20000"/>
                    <a:lumOff val="80000"/>
                  </a:schemeClr>
                </a:solidFill>
              </a:rPr>
              <a:t>gynécologique</a:t>
            </a:r>
            <a:r>
              <a:rPr lang="fr-CA" sz="2400" dirty="0"/>
              <a:t>, etc. Cela peut sembler complexe de prendre en charge ces usagers en période post-opératoire, mais si vous êtes capable de </a:t>
            </a:r>
            <a:r>
              <a:rPr lang="fr-CA" sz="2400" dirty="0">
                <a:solidFill>
                  <a:schemeClr val="accent3">
                    <a:lumMod val="20000"/>
                    <a:lumOff val="80000"/>
                  </a:schemeClr>
                </a:solidFill>
              </a:rPr>
              <a:t>procéder à une évaluation clinique systématique complète</a:t>
            </a:r>
            <a:r>
              <a:rPr lang="fr-CA" sz="2400" dirty="0"/>
              <a:t>, rien ne vous échappera. </a:t>
            </a:r>
            <a:endParaRPr lang="fr-CA" sz="2400" dirty="0" smtClean="0"/>
          </a:p>
          <a:p>
            <a:endParaRPr lang="fr-CA" sz="2400" dirty="0"/>
          </a:p>
          <a:p>
            <a:r>
              <a:rPr lang="fr-CA" sz="2400" dirty="0"/>
              <a:t>Il est vrai que lorsqu’on pense à la chirurgie, on pense toute de suite à l’évaluation clinique de la douleur, mais votre </a:t>
            </a:r>
            <a:r>
              <a:rPr lang="fr-CA" sz="2400" dirty="0">
                <a:solidFill>
                  <a:schemeClr val="accent3">
                    <a:lumMod val="20000"/>
                    <a:lumOff val="80000"/>
                  </a:schemeClr>
                </a:solidFill>
              </a:rPr>
              <a:t>évaluation doit être beaucoup plus macroscopique </a:t>
            </a:r>
            <a:r>
              <a:rPr lang="fr-CA" sz="2400" dirty="0"/>
              <a:t>en passant par les antécédents, les résultats de laboratoire, la diurèse, la médication, le pansement, etc. </a:t>
            </a:r>
            <a:r>
              <a:rPr lang="fr-CA" sz="2400" dirty="0">
                <a:solidFill>
                  <a:srgbClr val="FFFF00"/>
                </a:solidFill>
              </a:rPr>
              <a:t>Par votre évaluation clinique, vous serez en mesure de prévenir les complications similaires à l’ensemble des chirurgies</a:t>
            </a:r>
            <a:r>
              <a:rPr lang="fr-CA" sz="2400" dirty="0"/>
              <a:t>; atélectasie, constipation, infection, TVP, etc.</a:t>
            </a:r>
          </a:p>
        </p:txBody>
      </p:sp>
      <p:pic>
        <p:nvPicPr>
          <p:cNvPr id="10" name="Picture 4" descr="Médecin, Hôpital, Masque, Infirmière">
            <a:extLst>
              <a:ext uri="{FF2B5EF4-FFF2-40B4-BE49-F238E27FC236}">
                <a16:creationId xmlns:a16="http://schemas.microsoft.com/office/drawing/2014/main" id="{E5270FF6-BB48-41B4-8228-B0A1F3C6CA5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594368" y="5047487"/>
            <a:ext cx="3414752" cy="1472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761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dirty="0" smtClean="0"/>
              <a:t>Liens pertinents</a:t>
            </a:r>
            <a:endParaRPr lang="fr-CA" dirty="0"/>
          </a:p>
        </p:txBody>
      </p:sp>
      <p:sp>
        <p:nvSpPr>
          <p:cNvPr id="7" name="Rectangle 6"/>
          <p:cNvSpPr/>
          <p:nvPr/>
        </p:nvSpPr>
        <p:spPr>
          <a:xfrm>
            <a:off x="0" y="0"/>
            <a:ext cx="12192000" cy="4572000"/>
          </a:xfrm>
          <a:prstGeom prst="rect">
            <a:avLst/>
          </a:prstGeom>
          <a:solidFill>
            <a:srgbClr val="93D07D"/>
          </a:solidFill>
          <a:ln>
            <a:solidFill>
              <a:srgbClr val="93D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8" name="ZoneTexte 7"/>
          <p:cNvSpPr txBox="1"/>
          <p:nvPr/>
        </p:nvSpPr>
        <p:spPr>
          <a:xfrm>
            <a:off x="573024" y="393174"/>
            <a:ext cx="11237976" cy="3570208"/>
          </a:xfrm>
          <a:prstGeom prst="rect">
            <a:avLst/>
          </a:prstGeom>
          <a:noFill/>
        </p:spPr>
        <p:txBody>
          <a:bodyPr wrap="square" rtlCol="0">
            <a:spAutoFit/>
          </a:bodyPr>
          <a:lstStyle/>
          <a:p>
            <a:pPr lvl="0"/>
            <a:r>
              <a:rPr lang="fr-CA" sz="2400" dirty="0"/>
              <a:t>N</a:t>
            </a:r>
            <a:r>
              <a:rPr lang="fr-CA" sz="2400" dirty="0" smtClean="0"/>
              <a:t>ous </a:t>
            </a:r>
            <a:r>
              <a:rPr lang="fr-CA" sz="2400" dirty="0"/>
              <a:t>vous invitons à lire ces deux articles de l’OIIQ portant sur l’évaluation et le raisonnement </a:t>
            </a:r>
            <a:r>
              <a:rPr lang="fr-CA" sz="2400" dirty="0" smtClean="0"/>
              <a:t>clinique</a:t>
            </a:r>
            <a:r>
              <a:rPr lang="fr-CA" sz="2400" dirty="0"/>
              <a:t> : </a:t>
            </a:r>
            <a:endParaRPr lang="fr-CA" sz="2400" dirty="0" smtClean="0"/>
          </a:p>
          <a:p>
            <a:pPr lvl="0"/>
            <a:endParaRPr kumimoji="0" lang="fr-CA" sz="2400" b="0" i="0" u="none" strike="noStrike" kern="1200" cap="none" spc="0" normalizeH="0" baseline="0" noProof="0" dirty="0">
              <a:ln>
                <a:noFill/>
              </a:ln>
              <a:solidFill>
                <a:prstClr val="black"/>
              </a:solidFill>
              <a:effectLst/>
              <a:uLnTx/>
              <a:uFillTx/>
              <a:latin typeface="Tw Cen MT" panose="020B0602020104020603"/>
              <a:ea typeface="+mn-ea"/>
              <a:cs typeface="+mn-cs"/>
            </a:endParaRPr>
          </a:p>
          <a:p>
            <a:r>
              <a:rPr lang="fr-CA" b="1" dirty="0" smtClean="0">
                <a:solidFill>
                  <a:schemeClr val="bg1"/>
                </a:solidFill>
                <a:sym typeface="Wingdings" panose="05000000000000000000" pitchFamily="2" charset="2"/>
              </a:rPr>
              <a:t> </a:t>
            </a:r>
            <a:r>
              <a:rPr lang="fr-CA" b="1" dirty="0" smtClean="0">
                <a:solidFill>
                  <a:schemeClr val="bg1"/>
                </a:solidFill>
              </a:rPr>
              <a:t>L’évaluation </a:t>
            </a:r>
            <a:r>
              <a:rPr lang="fr-CA" b="1" dirty="0">
                <a:solidFill>
                  <a:schemeClr val="bg1"/>
                </a:solidFill>
              </a:rPr>
              <a:t>clinique</a:t>
            </a:r>
            <a:r>
              <a:rPr lang="fr-CA" dirty="0">
                <a:solidFill>
                  <a:schemeClr val="bg1"/>
                </a:solidFill>
              </a:rPr>
              <a:t> : cet incontournable</a:t>
            </a:r>
          </a:p>
          <a:p>
            <a:r>
              <a:rPr lang="fr-CA" u="sng" dirty="0">
                <a:solidFill>
                  <a:schemeClr val="bg1"/>
                </a:solidFill>
              </a:rPr>
              <a:t>https://</a:t>
            </a:r>
            <a:r>
              <a:rPr lang="fr-CA" u="sng" dirty="0" smtClean="0">
                <a:solidFill>
                  <a:schemeClr val="bg1"/>
                </a:solidFill>
              </a:rPr>
              <a:t>www.oiiq.org/l-evaluation-clinique-cet-incontournable?inheritRedirect=true</a:t>
            </a:r>
          </a:p>
          <a:p>
            <a:endParaRPr lang="fr-CA" dirty="0">
              <a:solidFill>
                <a:schemeClr val="bg1"/>
              </a:solidFill>
            </a:endParaRPr>
          </a:p>
          <a:p>
            <a:r>
              <a:rPr lang="fr-CA" b="1" dirty="0">
                <a:solidFill>
                  <a:schemeClr val="bg1"/>
                </a:solidFill>
                <a:sym typeface="Wingdings" panose="05000000000000000000" pitchFamily="2" charset="2"/>
              </a:rPr>
              <a:t> </a:t>
            </a:r>
            <a:r>
              <a:rPr lang="fr-CA" b="1" dirty="0" smtClean="0">
                <a:solidFill>
                  <a:schemeClr val="bg1"/>
                </a:solidFill>
                <a:sym typeface="Wingdings" panose="05000000000000000000" pitchFamily="2" charset="2"/>
              </a:rPr>
              <a:t> </a:t>
            </a:r>
            <a:r>
              <a:rPr lang="fr-CA" b="1" dirty="0" smtClean="0">
                <a:solidFill>
                  <a:schemeClr val="bg1"/>
                </a:solidFill>
              </a:rPr>
              <a:t>Étapes </a:t>
            </a:r>
            <a:r>
              <a:rPr lang="fr-CA" b="1" dirty="0">
                <a:solidFill>
                  <a:schemeClr val="bg1"/>
                </a:solidFill>
              </a:rPr>
              <a:t>du raisonnement clinique : les céphalées de Madame </a:t>
            </a:r>
            <a:r>
              <a:rPr lang="fr-CA" b="1" dirty="0" err="1">
                <a:solidFill>
                  <a:schemeClr val="bg1"/>
                </a:solidFill>
              </a:rPr>
              <a:t>Laprise</a:t>
            </a:r>
            <a:endParaRPr lang="fr-CA" dirty="0">
              <a:solidFill>
                <a:schemeClr val="bg1"/>
              </a:solidFill>
            </a:endParaRPr>
          </a:p>
          <a:p>
            <a:r>
              <a:rPr lang="fr-CA" u="sng" dirty="0">
                <a:solidFill>
                  <a:schemeClr val="bg1"/>
                </a:solidFill>
              </a:rPr>
              <a:t>https://www.oiiq.org/sites/default/files/uploads/periodiques/Perspective/vol12no3/08-pratique-clinique.pdf</a:t>
            </a:r>
            <a:endParaRPr lang="fr-CA" dirty="0">
              <a:solidFill>
                <a:schemeClr val="bg1"/>
              </a:solidFill>
            </a:endParaRPr>
          </a:p>
          <a:p>
            <a:pPr lvl="0"/>
            <a:endParaRPr kumimoji="0" lang="fr-CA" sz="3200" b="0" i="0" u="none" strike="noStrike" kern="1200" cap="none" spc="0" normalizeH="0" baseline="0" noProof="0" dirty="0" smtClean="0">
              <a:ln>
                <a:noFill/>
              </a:ln>
              <a:solidFill>
                <a:prstClr val="black"/>
              </a:solidFill>
              <a:effectLst/>
              <a:uLnTx/>
              <a:uFillTx/>
              <a:latin typeface="Tw Cen MT" panose="020B0602020104020603"/>
              <a:ea typeface="+mn-ea"/>
              <a:cs typeface="+mn-cs"/>
            </a:endParaRPr>
          </a:p>
          <a:p>
            <a:pPr lvl="0"/>
            <a:r>
              <a:rPr lang="fr-CA" sz="2400" dirty="0"/>
              <a:t>Consulter également l’outil sur le PQRSTU à la page </a:t>
            </a:r>
            <a:r>
              <a:rPr lang="fr-CA" sz="2400" dirty="0" smtClean="0"/>
              <a:t>suivante</a:t>
            </a:r>
            <a:endParaRPr lang="fr-CA" sz="2400" dirty="0"/>
          </a:p>
        </p:txBody>
      </p:sp>
    </p:spTree>
    <p:extLst>
      <p:ext uri="{BB962C8B-B14F-4D97-AF65-F5344CB8AC3E}">
        <p14:creationId xmlns:p14="http://schemas.microsoft.com/office/powerpoint/2010/main" val="1417988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66407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dirty="0" smtClean="0"/>
              <a:t>Programme </a:t>
            </a:r>
            <a:r>
              <a:rPr lang="fr-CA" dirty="0" err="1" smtClean="0"/>
              <a:t>eras</a:t>
            </a:r>
            <a:endParaRPr lang="fr-CA" dirty="0"/>
          </a:p>
        </p:txBody>
      </p:sp>
      <p:sp>
        <p:nvSpPr>
          <p:cNvPr id="7" name="Rectangle 6"/>
          <p:cNvSpPr/>
          <p:nvPr/>
        </p:nvSpPr>
        <p:spPr>
          <a:xfrm>
            <a:off x="0" y="0"/>
            <a:ext cx="12192000" cy="4572000"/>
          </a:xfrm>
          <a:prstGeom prst="rect">
            <a:avLst/>
          </a:prstGeom>
          <a:solidFill>
            <a:srgbClr val="93D07D"/>
          </a:solidFill>
          <a:ln>
            <a:solidFill>
              <a:srgbClr val="93D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8" name="ZoneTexte 7"/>
          <p:cNvSpPr txBox="1"/>
          <p:nvPr/>
        </p:nvSpPr>
        <p:spPr>
          <a:xfrm>
            <a:off x="573024" y="393174"/>
            <a:ext cx="11237976" cy="3600986"/>
          </a:xfrm>
          <a:prstGeom prst="rect">
            <a:avLst/>
          </a:prstGeom>
          <a:noFill/>
        </p:spPr>
        <p:txBody>
          <a:bodyPr wrap="square" rtlCol="0">
            <a:spAutoFit/>
          </a:bodyPr>
          <a:lstStyle/>
          <a:p>
            <a:r>
              <a:rPr lang="fr-CA" sz="2400" b="1" dirty="0" smtClean="0">
                <a:solidFill>
                  <a:schemeClr val="bg1"/>
                </a:solidFill>
              </a:rPr>
              <a:t>Connaissez-vous </a:t>
            </a:r>
            <a:r>
              <a:rPr lang="fr-CA" sz="2400" b="1" dirty="0">
                <a:solidFill>
                  <a:schemeClr val="bg1"/>
                </a:solidFill>
              </a:rPr>
              <a:t>le programme ERAS et son importance en chirurgie? </a:t>
            </a:r>
            <a:endParaRPr lang="fr-CA" sz="2400" b="1" dirty="0" smtClean="0">
              <a:solidFill>
                <a:schemeClr val="bg1"/>
              </a:solidFill>
            </a:endParaRPr>
          </a:p>
          <a:p>
            <a:endParaRPr lang="fr-CA" sz="2000" dirty="0"/>
          </a:p>
          <a:p>
            <a:r>
              <a:rPr lang="fr-CA" sz="2000" dirty="0" smtClean="0"/>
              <a:t>Le </a:t>
            </a:r>
            <a:r>
              <a:rPr lang="fr-CA" sz="2000" dirty="0"/>
              <a:t>programme ERAS consiste en « une série d’interventions qui ont fait leurs preuves pour minimiser la réponse du corps au stress chirurgical, de sorte que les patients puissent réintégrer le domicile plus tôt que ce que le prévoient les protocoles conventionnels ». Il s’agit de prévoir le congé avant même que la chirurgie ait lieux. </a:t>
            </a:r>
            <a:endParaRPr lang="fr-CA" sz="2000" dirty="0" smtClean="0"/>
          </a:p>
          <a:p>
            <a:endParaRPr lang="fr-CA" sz="2000" dirty="0"/>
          </a:p>
          <a:p>
            <a:r>
              <a:rPr lang="fr-CA" sz="2000" dirty="0"/>
              <a:t>Pour mieux comprendre ce programme, vous pouvez consulter cet article sur le site de l’OIIQ : </a:t>
            </a:r>
          </a:p>
          <a:p>
            <a:r>
              <a:rPr lang="fr-CA" b="1" dirty="0" smtClean="0">
                <a:latin typeface="Franklin Gothic Book" panose="020B0503020102020204" pitchFamily="34" charset="0"/>
              </a:rPr>
              <a:t>►</a:t>
            </a:r>
            <a:r>
              <a:rPr lang="fr-CA" sz="2000" b="1" dirty="0" smtClean="0"/>
              <a:t>Soins </a:t>
            </a:r>
            <a:r>
              <a:rPr lang="fr-CA" sz="2000" b="1" dirty="0"/>
              <a:t>post-opératoires : programme </a:t>
            </a:r>
            <a:r>
              <a:rPr lang="fr-CA" sz="2000" b="1" dirty="0" smtClean="0"/>
              <a:t>ERAS</a:t>
            </a:r>
          </a:p>
          <a:p>
            <a:r>
              <a:rPr lang="fr-CA" sz="2000" dirty="0">
                <a:hlinkClick r:id="rId2"/>
              </a:rPr>
              <a:t>https://</a:t>
            </a:r>
            <a:r>
              <a:rPr lang="fr-CA" sz="2000" dirty="0" smtClean="0">
                <a:hlinkClick r:id="rId2"/>
              </a:rPr>
              <a:t>www.oiiq.org/en/soins-post-operatoires-programmes-eras</a:t>
            </a:r>
            <a:r>
              <a:rPr lang="fr-CA" sz="2000" dirty="0" smtClean="0"/>
              <a:t> </a:t>
            </a:r>
            <a:endParaRPr lang="fr-CA" sz="20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24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pic>
        <p:nvPicPr>
          <p:cNvPr id="5" name="Picture 2" descr="Médecin, Tux, Des Animaux, Oiseau">
            <a:extLst>
              <a:ext uri="{FF2B5EF4-FFF2-40B4-BE49-F238E27FC236}">
                <a16:creationId xmlns:a16="http://schemas.microsoft.com/office/drawing/2014/main" id="{1BF7048D-60EE-4DCD-BEA8-562D1B2898D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546336" y="4960138"/>
            <a:ext cx="1379510" cy="1527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790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234438" y="868680"/>
            <a:ext cx="9723119" cy="1472183"/>
          </a:xfrm>
        </p:spPr>
        <p:txBody>
          <a:bodyPr>
            <a:normAutofit fontScale="90000"/>
          </a:bodyPr>
          <a:lstStyle/>
          <a:p>
            <a:r>
              <a:rPr lang="fr-CA" sz="4000" b="1" dirty="0">
                <a:solidFill>
                  <a:srgbClr val="00B050"/>
                </a:solidFill>
              </a:rPr>
              <a:t>Vous pouvez tester vos connaissances chirurgicales en complétant ces trois QUIZ : </a:t>
            </a:r>
            <a:r>
              <a:rPr lang="fr-CA" dirty="0"/>
              <a:t/>
            </a:r>
            <a:br>
              <a:rPr lang="fr-CA" dirty="0"/>
            </a:br>
            <a:endParaRPr lang="fr-CA" dirty="0"/>
          </a:p>
        </p:txBody>
      </p:sp>
      <p:sp>
        <p:nvSpPr>
          <p:cNvPr id="6" name="Espace réservé du contenu 5"/>
          <p:cNvSpPr>
            <a:spLocks noGrp="1"/>
          </p:cNvSpPr>
          <p:nvPr>
            <p:ph idx="1"/>
          </p:nvPr>
        </p:nvSpPr>
        <p:spPr>
          <a:xfrm>
            <a:off x="1295400" y="2739812"/>
            <a:ext cx="9601196" cy="3318936"/>
          </a:xfrm>
        </p:spPr>
        <p:txBody>
          <a:bodyPr/>
          <a:lstStyle/>
          <a:p>
            <a:r>
              <a:rPr lang="fr-CA" b="1" dirty="0" smtClean="0"/>
              <a:t>« </a:t>
            </a:r>
            <a:r>
              <a:rPr lang="fr-CA" b="1" dirty="0"/>
              <a:t>Chirurgie » </a:t>
            </a:r>
            <a:r>
              <a:rPr lang="fr-CA" dirty="0"/>
              <a:t>: </a:t>
            </a:r>
            <a:r>
              <a:rPr lang="fr-CA" u="sng" dirty="0">
                <a:hlinkClick r:id="rId2"/>
              </a:rPr>
              <a:t>https://</a:t>
            </a:r>
            <a:r>
              <a:rPr lang="fr-CA" u="sng" dirty="0" smtClean="0">
                <a:hlinkClick r:id="rId2"/>
              </a:rPr>
              <a:t>forms.office.com/r/Bkx9bw4jpR</a:t>
            </a:r>
            <a:endParaRPr lang="fr-CA" dirty="0" smtClean="0"/>
          </a:p>
          <a:p>
            <a:pPr lvl="0"/>
            <a:r>
              <a:rPr lang="en-CA" b="1" dirty="0" smtClean="0"/>
              <a:t>« </a:t>
            </a:r>
            <a:r>
              <a:rPr lang="en-CA" b="1" dirty="0"/>
              <a:t>APT » </a:t>
            </a:r>
            <a:r>
              <a:rPr lang="en-CA" b="1" dirty="0" smtClean="0"/>
              <a:t> </a:t>
            </a:r>
            <a:r>
              <a:rPr lang="en-CA" b="1" dirty="0" smtClean="0">
                <a:hlinkClick r:id="rId3"/>
              </a:rPr>
              <a:t>https</a:t>
            </a:r>
            <a:r>
              <a:rPr lang="en-CA" b="1" dirty="0">
                <a:hlinkClick r:id="rId3"/>
              </a:rPr>
              <a:t>://</a:t>
            </a:r>
            <a:r>
              <a:rPr lang="en-CA" b="1" dirty="0" smtClean="0">
                <a:hlinkClick r:id="rId3"/>
              </a:rPr>
              <a:t>forms.office.com/r/vM90YQ4nzN</a:t>
            </a:r>
            <a:r>
              <a:rPr lang="en-CA" b="1" dirty="0" smtClean="0"/>
              <a:t> </a:t>
            </a:r>
            <a:endParaRPr lang="en-CA" dirty="0"/>
          </a:p>
          <a:p>
            <a:r>
              <a:rPr lang="fr-CA" b="1" dirty="0" smtClean="0"/>
              <a:t>« </a:t>
            </a:r>
            <a:r>
              <a:rPr lang="fr-CA" b="1" dirty="0"/>
              <a:t>Post-op »</a:t>
            </a:r>
            <a:r>
              <a:rPr lang="fr-CA" dirty="0"/>
              <a:t> </a:t>
            </a:r>
            <a:r>
              <a:rPr lang="fr-CA"/>
              <a:t>: </a:t>
            </a:r>
            <a:r>
              <a:rPr lang="fr-CA" u="sng">
                <a:hlinkClick r:id="rId4"/>
              </a:rPr>
              <a:t>https</a:t>
            </a:r>
            <a:r>
              <a:rPr lang="fr-CA" u="sng">
                <a:hlinkClick r:id="rId4"/>
              </a:rPr>
              <a:t>://</a:t>
            </a:r>
            <a:r>
              <a:rPr lang="fr-CA" u="sng" smtClean="0">
                <a:hlinkClick r:id="rId4"/>
              </a:rPr>
              <a:t>forms.office.com/r/X83HRteUa8</a:t>
            </a:r>
            <a:endParaRPr lang="fr-CA" dirty="0"/>
          </a:p>
          <a:p>
            <a:pPr marL="0" indent="0">
              <a:buNone/>
            </a:pPr>
            <a:endParaRPr lang="fr-CA" dirty="0"/>
          </a:p>
        </p:txBody>
      </p:sp>
      <p:sp>
        <p:nvSpPr>
          <p:cNvPr id="4" name="Étoile à 5 branches 3"/>
          <p:cNvSpPr/>
          <p:nvPr/>
        </p:nvSpPr>
        <p:spPr>
          <a:xfrm>
            <a:off x="10128758" y="1604771"/>
            <a:ext cx="1206500" cy="1115060"/>
          </a:xfrm>
          <a:prstGeom prst="star5">
            <a:avLst/>
          </a:prstGeom>
          <a:solidFill>
            <a:srgbClr val="FFFF00"/>
          </a:solidFill>
          <a:ln w="127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050" b="0" i="0" u="none" strike="noStrike" kern="1200" cap="none" spc="0" normalizeH="0" baseline="0" noProof="0">
                <a:ln>
                  <a:noFill/>
                </a:ln>
                <a:solidFill>
                  <a:srgbClr val="000000"/>
                </a:solidFill>
                <a:effectLst/>
                <a:uLnTx/>
                <a:uFillTx/>
                <a:latin typeface="Calibri" panose="020F0502020204030204"/>
                <a:ea typeface="Times New Roman" panose="02020603050405020304" pitchFamily="18" charset="0"/>
                <a:cs typeface="Times New Roman" panose="02020603050405020304" pitchFamily="18" charset="0"/>
              </a:rPr>
              <a:t>QUIZ</a:t>
            </a:r>
            <a:endParaRPr kumimoji="0" lang="fr-CA" sz="1200" b="0" i="0" u="none" strike="noStrike" kern="0" cap="none" spc="0" normalizeH="0" baseline="0" noProof="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42296150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égral">
  <a:themeElements>
    <a:clrScheme name="Vert">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Inté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é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Bas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otalTime>35</TotalTime>
  <Words>332</Words>
  <Application>Microsoft Office PowerPoint</Application>
  <PresentationFormat>Grand écran</PresentationFormat>
  <Paragraphs>28</Paragraphs>
  <Slides>6</Slides>
  <Notes>0</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6</vt:i4>
      </vt:variant>
    </vt:vector>
  </HeadingPairs>
  <TitlesOfParts>
    <vt:vector size="16" baseType="lpstr">
      <vt:lpstr>Calibri</vt:lpstr>
      <vt:lpstr>Corbel</vt:lpstr>
      <vt:lpstr>Franklin Gothic Book</vt:lpstr>
      <vt:lpstr>Times New Roman</vt:lpstr>
      <vt:lpstr>Tw Cen MT</vt:lpstr>
      <vt:lpstr>Tw Cen MT Condensed</vt:lpstr>
      <vt:lpstr>Wingdings</vt:lpstr>
      <vt:lpstr>Wingdings 3</vt:lpstr>
      <vt:lpstr>Intégral</vt:lpstr>
      <vt:lpstr>Base</vt:lpstr>
      <vt:lpstr>Thème 8: chirurgie </vt:lpstr>
      <vt:lpstr>Parlons chirurgie</vt:lpstr>
      <vt:lpstr>Liens pertinents</vt:lpstr>
      <vt:lpstr>Présentation PowerPoint</vt:lpstr>
      <vt:lpstr>Programme eras</vt:lpstr>
      <vt:lpstr>Vous pouvez tester vos connaissances chirurgicales en complétant ces trois QUIZ :  </vt:lpstr>
    </vt:vector>
  </TitlesOfParts>
  <Company>CISSS de Laval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Thème : Chirurgie</dc:title>
  <dc:creator>Audrey Dastous</dc:creator>
  <cp:lastModifiedBy>Laurette Aurélie Tonfack</cp:lastModifiedBy>
  <cp:revision>14</cp:revision>
  <dcterms:created xsi:type="dcterms:W3CDTF">2020-05-19T13:32:24Z</dcterms:created>
  <dcterms:modified xsi:type="dcterms:W3CDTF">2022-06-23T15:59:01Z</dcterms:modified>
</cp:coreProperties>
</file>