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9" r:id="rId2"/>
  </p:sldMasterIdLst>
  <p:sldIdLst>
    <p:sldId id="257" r:id="rId3"/>
    <p:sldId id="262" r:id="rId4"/>
    <p:sldId id="258" r:id="rId5"/>
    <p:sldId id="259" r:id="rId6"/>
    <p:sldId id="265" r:id="rId7"/>
    <p:sldId id="263"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42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0479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1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625600" y="152400"/>
            <a:ext cx="9855200" cy="62484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e la date 2"/>
          <p:cNvSpPr>
            <a:spLocks noGrp="1"/>
          </p:cNvSpPr>
          <p:nvPr>
            <p:ph type="dt" sz="half" idx="10"/>
          </p:nvPr>
        </p:nvSpPr>
        <p:spPr>
          <a:xfrm>
            <a:off x="609600" y="6245225"/>
            <a:ext cx="2844800" cy="476251"/>
          </a:xfrm>
          <a:prstGeom prst="rect">
            <a:avLst/>
          </a:prstGeom>
        </p:spPr>
        <p:txBody>
          <a:bodyPr/>
          <a:lstStyle>
            <a:lvl1pPr>
              <a:defRPr/>
            </a:lvl1pPr>
          </a:lstStyle>
          <a:p>
            <a:endParaRPr lang="en-US" altLang="fr-FR">
              <a:solidFill>
                <a:srgbClr val="000000"/>
              </a:solidFill>
            </a:endParaRPr>
          </a:p>
        </p:txBody>
      </p:sp>
      <p:sp>
        <p:nvSpPr>
          <p:cNvPr id="4" name="Espace réservé du pied de page 3"/>
          <p:cNvSpPr>
            <a:spLocks noGrp="1"/>
          </p:cNvSpPr>
          <p:nvPr>
            <p:ph type="ftr" sz="quarter" idx="11"/>
          </p:nvPr>
        </p:nvSpPr>
        <p:spPr>
          <a:xfrm>
            <a:off x="4165600" y="6245225"/>
            <a:ext cx="3860800" cy="476251"/>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a:xfrm>
            <a:off x="8737600" y="6245225"/>
            <a:ext cx="2844800" cy="476251"/>
          </a:xfrm>
          <a:prstGeom prst="rect">
            <a:avLst/>
          </a:prstGeom>
        </p:spPr>
        <p:txBody>
          <a:bodyPr/>
          <a:lstStyle>
            <a:lvl1pPr>
              <a:defRPr/>
            </a:lvl1pPr>
          </a:lstStyle>
          <a:p>
            <a:fld id="{641BE1F2-0269-4777-B95B-62CE219DB95D}"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40725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71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180332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5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294863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207433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778057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10423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17466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911832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4291756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2849507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269253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8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60364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08236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609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98431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96452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2022-05-18</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83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9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fld id="{B31ECC5F-E6B1-4CAA-966C-B76D92392F74}" type="datetimeFigureOut">
              <a:rPr lang="fr-CA" smtClean="0">
                <a:solidFill>
                  <a:prstClr val="black">
                    <a:lumMod val="95000"/>
                    <a:lumOff val="5000"/>
                  </a:prstClr>
                </a:solidFill>
              </a:rPr>
              <a:pPr defTabSz="457200"/>
              <a:t>2022-05-18</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193998784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iiq.org/qui-peut-ajuster-le-pti?inheritRedirect=true" TargetMode="External"/><Relationship Id="rId2" Type="http://schemas.openxmlformats.org/officeDocument/2006/relationships/hyperlink" Target="https://www.oiiq.org/que-dois-je-documenter-quand-j-initie-une-ordonnance-collective-?inheritRedirect=true"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cissslaval.intranet.reg13.rtss.qc.ca/fileadmin/intranet/cisss_laval/Carrefour_clinique/Sante_physique__services_diagnostiques_et_services_transversaux/Archives/Abreviations_utilisees_pour_notes_au_dossier_2019-09.pdf" TargetMode="External"/><Relationship Id="rId4" Type="http://schemas.openxmlformats.org/officeDocument/2006/relationships/hyperlink" Target="https://www.oiiq.org/plan-therapeutique-infirmier-testez-vos-connaissances?inheritRedirect=tru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forms.office.com/r/jCfPiu0zUZ"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cancer.ca/fr-ca/?region=qc" TargetMode="External"/><Relationship Id="rId2" Type="http://schemas.openxmlformats.org/officeDocument/2006/relationships/hyperlink" Target="https://www.diabete.qc.ca/fr/"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3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re 1">
            <a:extLst>
              <a:ext uri="{FF2B5EF4-FFF2-40B4-BE49-F238E27FC236}">
                <a16:creationId xmlns:a16="http://schemas.microsoft.com/office/drawing/2014/main" id="{1C20FF39-92E5-4C45-9D06-95FEC86B0DC4}"/>
              </a:ext>
            </a:extLst>
          </p:cNvPr>
          <p:cNvSpPr>
            <a:spLocks noGrp="1"/>
          </p:cNvSpPr>
          <p:nvPr>
            <p:ph type="title"/>
          </p:nvPr>
        </p:nvSpPr>
        <p:spPr>
          <a:xfrm>
            <a:off x="524256" y="4767072"/>
            <a:ext cx="6594189" cy="1625210"/>
          </a:xfrm>
        </p:spPr>
        <p:txBody>
          <a:bodyPr>
            <a:normAutofit/>
          </a:bodyPr>
          <a:lstStyle/>
          <a:p>
            <a:pPr algn="r"/>
            <a:r>
              <a:rPr lang="fr-CA" dirty="0" smtClean="0">
                <a:solidFill>
                  <a:srgbClr val="FFFFFF"/>
                </a:solidFill>
              </a:rPr>
              <a:t>Thème 6:                           </a:t>
            </a:r>
            <a:r>
              <a:rPr lang="fr-CA" dirty="0">
                <a:solidFill>
                  <a:srgbClr val="FFFFFF"/>
                </a:solidFill>
              </a:rPr>
              <a:t>médecine et documentation</a:t>
            </a:r>
          </a:p>
        </p:txBody>
      </p:sp>
      <p:pic>
        <p:nvPicPr>
          <p:cNvPr id="11266" name="Picture 2" descr="Médicaux, Nomination, Médecin">
            <a:extLst>
              <a:ext uri="{FF2B5EF4-FFF2-40B4-BE49-F238E27FC236}">
                <a16:creationId xmlns:a16="http://schemas.microsoft.com/office/drawing/2014/main" id="{C36EB664-0708-439B-8AA7-B58933D2B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5" r="1" b="715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270" name="Content Placeholder 11269">
            <a:extLst>
              <a:ext uri="{FF2B5EF4-FFF2-40B4-BE49-F238E27FC236}">
                <a16:creationId xmlns:a16="http://schemas.microsoft.com/office/drawing/2014/main" id="{37A5F00C-D628-4548-ADC4-B11B8F790C6B}"/>
              </a:ext>
            </a:extLst>
          </p:cNvPr>
          <p:cNvSpPr>
            <a:spLocks noGrp="1"/>
          </p:cNvSpPr>
          <p:nvPr>
            <p:ph idx="1"/>
          </p:nvPr>
        </p:nvSpPr>
        <p:spPr>
          <a:xfrm>
            <a:off x="7658320" y="305764"/>
            <a:ext cx="4088282" cy="6133930"/>
          </a:xfrm>
        </p:spPr>
        <p:txBody>
          <a:bodyPr anchor="ctr">
            <a:normAutofit/>
          </a:bodyPr>
          <a:lstStyle/>
          <a:p>
            <a:r>
              <a:rPr lang="fr-CA" dirty="0">
                <a:solidFill>
                  <a:schemeClr val="accent1">
                    <a:lumMod val="20000"/>
                    <a:lumOff val="80000"/>
                  </a:schemeClr>
                </a:solidFill>
              </a:rPr>
              <a:t>Débutons ce 6</a:t>
            </a:r>
            <a:r>
              <a:rPr lang="fr-CA" baseline="30000" dirty="0">
                <a:solidFill>
                  <a:schemeClr val="accent1">
                    <a:lumMod val="20000"/>
                    <a:lumOff val="80000"/>
                  </a:schemeClr>
                </a:solidFill>
              </a:rPr>
              <a:t>e</a:t>
            </a:r>
            <a:r>
              <a:rPr lang="fr-CA" dirty="0">
                <a:solidFill>
                  <a:schemeClr val="accent1">
                    <a:lumMod val="20000"/>
                    <a:lumOff val="80000"/>
                  </a:schemeClr>
                </a:solidFill>
              </a:rPr>
              <a:t> thème avec le sujet de la documentation. Connaissez-vous les abréviations reconnues légalement? Que devons-nous écrire et ne pas écrire dans nos notes d’évolution? Devons-nous compléter un PTI pour tous les usagers?  </a:t>
            </a:r>
          </a:p>
          <a:p>
            <a:r>
              <a:rPr lang="fr-CA" dirty="0">
                <a:solidFill>
                  <a:schemeClr val="accent1">
                    <a:lumMod val="20000"/>
                    <a:lumOff val="80000"/>
                  </a:schemeClr>
                </a:solidFill>
              </a:rPr>
              <a:t>Pour répondre à ces questions, nous vous invitions à </a:t>
            </a:r>
            <a:r>
              <a:rPr lang="fr-CA" dirty="0">
                <a:solidFill>
                  <a:schemeClr val="accent4"/>
                </a:solidFill>
              </a:rPr>
              <a:t>consulter les trousses suivantes : </a:t>
            </a:r>
            <a:r>
              <a:rPr lang="fr-CA" i="1" dirty="0">
                <a:solidFill>
                  <a:schemeClr val="accent4"/>
                </a:solidFill>
              </a:rPr>
              <a:t>Documentation </a:t>
            </a:r>
            <a:r>
              <a:rPr lang="fr-CA" dirty="0">
                <a:solidFill>
                  <a:schemeClr val="accent4"/>
                </a:solidFill>
              </a:rPr>
              <a:t>et </a:t>
            </a:r>
            <a:r>
              <a:rPr lang="fr-CA" i="1" dirty="0">
                <a:solidFill>
                  <a:schemeClr val="accent4"/>
                </a:solidFill>
              </a:rPr>
              <a:t>PTI.</a:t>
            </a:r>
            <a:r>
              <a:rPr lang="fr-CA" dirty="0">
                <a:solidFill>
                  <a:schemeClr val="accent1">
                    <a:lumMod val="20000"/>
                    <a:lumOff val="80000"/>
                  </a:schemeClr>
                </a:solidFill>
              </a:rPr>
              <a:t> Dans celles-ci, vous retrouverez le </a:t>
            </a:r>
            <a:r>
              <a:rPr lang="fr-CA" i="1" dirty="0">
                <a:solidFill>
                  <a:schemeClr val="accent1">
                    <a:lumMod val="20000"/>
                    <a:lumOff val="80000"/>
                  </a:schemeClr>
                </a:solidFill>
              </a:rPr>
              <a:t>Guide d’utilisation du formulaire : Notes d’évolution soins infirmiers</a:t>
            </a:r>
            <a:r>
              <a:rPr lang="fr-CA" b="1" i="1" dirty="0">
                <a:solidFill>
                  <a:schemeClr val="accent1">
                    <a:lumMod val="20000"/>
                    <a:lumOff val="80000"/>
                  </a:schemeClr>
                </a:solidFill>
              </a:rPr>
              <a:t> </a:t>
            </a:r>
            <a:r>
              <a:rPr lang="fr-CA" dirty="0">
                <a:solidFill>
                  <a:schemeClr val="accent1">
                    <a:lumMod val="20000"/>
                    <a:lumOff val="80000"/>
                  </a:schemeClr>
                </a:solidFill>
              </a:rPr>
              <a:t>vous permettant de compléter adéquatement vos notes d’observations. </a:t>
            </a:r>
          </a:p>
          <a:p>
            <a:endParaRPr lang="en-US" dirty="0">
              <a:solidFill>
                <a:srgbClr val="FFFFFF"/>
              </a:solidFill>
            </a:endParaRPr>
          </a:p>
        </p:txBody>
      </p:sp>
    </p:spTree>
    <p:extLst>
      <p:ext uri="{BB962C8B-B14F-4D97-AF65-F5344CB8AC3E}">
        <p14:creationId xmlns:p14="http://schemas.microsoft.com/office/powerpoint/2010/main" val="260155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3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1C20FF39-92E5-4C45-9D06-95FEC86B0DC4}"/>
              </a:ext>
            </a:extLst>
          </p:cNvPr>
          <p:cNvSpPr>
            <a:spLocks noGrp="1"/>
          </p:cNvSpPr>
          <p:nvPr>
            <p:ph type="title"/>
          </p:nvPr>
        </p:nvSpPr>
        <p:spPr>
          <a:xfrm>
            <a:off x="178744" y="4741528"/>
            <a:ext cx="6594189" cy="1625210"/>
          </a:xfrm>
        </p:spPr>
        <p:txBody>
          <a:bodyPr>
            <a:normAutofit/>
          </a:bodyPr>
          <a:lstStyle/>
          <a:p>
            <a:pPr algn="r"/>
            <a:r>
              <a:rPr lang="fr-CA" sz="6000" dirty="0" smtClean="0">
                <a:solidFill>
                  <a:srgbClr val="FFFFFF"/>
                </a:solidFill>
              </a:rPr>
              <a:t>1. La documentation</a:t>
            </a:r>
            <a:endParaRPr lang="fr-CA" sz="6000" dirty="0">
              <a:solidFill>
                <a:srgbClr val="FFFFFF"/>
              </a:solidFill>
            </a:endParaRPr>
          </a:p>
        </p:txBody>
      </p:sp>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270" name="Content Placeholder 11269">
            <a:extLst>
              <a:ext uri="{FF2B5EF4-FFF2-40B4-BE49-F238E27FC236}">
                <a16:creationId xmlns:a16="http://schemas.microsoft.com/office/drawing/2014/main" id="{37A5F00C-D628-4548-ADC4-B11B8F790C6B}"/>
              </a:ext>
            </a:extLst>
          </p:cNvPr>
          <p:cNvSpPr>
            <a:spLocks noGrp="1"/>
          </p:cNvSpPr>
          <p:nvPr>
            <p:ph idx="1"/>
          </p:nvPr>
        </p:nvSpPr>
        <p:spPr>
          <a:xfrm>
            <a:off x="7658320" y="604025"/>
            <a:ext cx="4088282" cy="5649948"/>
          </a:xfrm>
        </p:spPr>
        <p:txBody>
          <a:bodyPr anchor="ctr">
            <a:normAutofit/>
          </a:bodyPr>
          <a:lstStyle/>
          <a:p>
            <a:pPr>
              <a:buFont typeface="Wingdings" panose="05000000000000000000" pitchFamily="2" charset="2"/>
              <a:buChar char="v"/>
            </a:pPr>
            <a:r>
              <a:rPr lang="fr-CA" b="1" dirty="0">
                <a:solidFill>
                  <a:schemeClr val="bg1"/>
                </a:solidFill>
              </a:rPr>
              <a:t>Que dois-je documenter lorsque j’initie une ordonnance collective?</a:t>
            </a:r>
            <a:r>
              <a:rPr lang="fr-CA" dirty="0">
                <a:solidFill>
                  <a:schemeClr val="bg1"/>
                </a:solidFill>
              </a:rPr>
              <a:t> </a:t>
            </a:r>
          </a:p>
          <a:p>
            <a:pPr marL="173736" lvl="1" indent="0">
              <a:buNone/>
            </a:pPr>
            <a:r>
              <a:rPr lang="fr-CA" sz="1400" u="sng" dirty="0">
                <a:solidFill>
                  <a:schemeClr val="bg1"/>
                </a:solidFill>
                <a:hlinkClick r:id="rId2"/>
              </a:rPr>
              <a:t>https://www.oiiq.org/que-dois-je-documenter-quand-j-initie-une-ordonnance-collective-?inheritRedirect=true</a:t>
            </a:r>
            <a:endParaRPr lang="fr-CA" sz="1400" dirty="0">
              <a:solidFill>
                <a:schemeClr val="bg1"/>
              </a:solidFill>
            </a:endParaRPr>
          </a:p>
          <a:p>
            <a:pPr>
              <a:buFont typeface="Wingdings" panose="05000000000000000000" pitchFamily="2" charset="2"/>
              <a:buChar char="v"/>
            </a:pPr>
            <a:r>
              <a:rPr lang="fr-CA" b="1" dirty="0">
                <a:solidFill>
                  <a:schemeClr val="bg1"/>
                </a:solidFill>
              </a:rPr>
              <a:t>Qui peut ajuster le PTI?</a:t>
            </a:r>
            <a:endParaRPr lang="fr-CA" dirty="0">
              <a:solidFill>
                <a:schemeClr val="bg1"/>
              </a:solidFill>
            </a:endParaRPr>
          </a:p>
          <a:p>
            <a:pPr marL="173736" lvl="1" indent="0">
              <a:buNone/>
            </a:pPr>
            <a:r>
              <a:rPr lang="fr-CA" sz="1400" u="sng" dirty="0">
                <a:solidFill>
                  <a:schemeClr val="bg1"/>
                </a:solidFill>
                <a:hlinkClick r:id="rId3"/>
              </a:rPr>
              <a:t>https://www.oiiq.org/qui-peut-ajuster-le-pti?inheritRedirect=true</a:t>
            </a:r>
            <a:endParaRPr lang="fr-CA" sz="1400" dirty="0">
              <a:solidFill>
                <a:schemeClr val="bg1"/>
              </a:solidFill>
            </a:endParaRPr>
          </a:p>
          <a:p>
            <a:pPr>
              <a:buFont typeface="Wingdings" panose="05000000000000000000" pitchFamily="2" charset="2"/>
              <a:buChar char="v"/>
            </a:pPr>
            <a:r>
              <a:rPr lang="fr-CA" b="1" dirty="0">
                <a:solidFill>
                  <a:schemeClr val="bg1"/>
                </a:solidFill>
              </a:rPr>
              <a:t>Plan thérapeutique infirmier : Testez vos connaissances</a:t>
            </a:r>
            <a:endParaRPr lang="fr-CA" dirty="0">
              <a:solidFill>
                <a:schemeClr val="bg1"/>
              </a:solidFill>
            </a:endParaRPr>
          </a:p>
          <a:p>
            <a:pPr marL="173736" lvl="1" indent="0">
              <a:buNone/>
            </a:pPr>
            <a:r>
              <a:rPr lang="fr-CA" sz="1400" u="sng" dirty="0">
                <a:solidFill>
                  <a:schemeClr val="bg1"/>
                </a:solidFill>
                <a:hlinkClick r:id="rId4"/>
              </a:rPr>
              <a:t>https://</a:t>
            </a:r>
            <a:r>
              <a:rPr lang="fr-CA" sz="1400" u="sng" dirty="0" smtClean="0">
                <a:solidFill>
                  <a:schemeClr val="bg1"/>
                </a:solidFill>
                <a:hlinkClick r:id="rId4"/>
              </a:rPr>
              <a:t>www.oiiq.org/plan-therapeutique-infirmier-testez-vos-connaissances?inheritRedirect=true</a:t>
            </a:r>
            <a:endParaRPr lang="fr-CA" sz="1400" u="sng" dirty="0" smtClean="0">
              <a:solidFill>
                <a:schemeClr val="bg1"/>
              </a:solidFill>
            </a:endParaRPr>
          </a:p>
          <a:p>
            <a:pPr>
              <a:buFont typeface="Wingdings" panose="05000000000000000000" pitchFamily="2" charset="2"/>
              <a:buChar char="v"/>
            </a:pPr>
            <a:r>
              <a:rPr lang="fr-CA" b="1" dirty="0" smtClean="0">
                <a:solidFill>
                  <a:schemeClr val="bg1"/>
                </a:solidFill>
              </a:rPr>
              <a:t>Liste d’abréviations</a:t>
            </a:r>
            <a:endParaRPr lang="fr-CA" dirty="0">
              <a:solidFill>
                <a:schemeClr val="bg1"/>
              </a:solidFill>
            </a:endParaRPr>
          </a:p>
          <a:p>
            <a:pPr marL="173736" lvl="1" indent="0">
              <a:lnSpc>
                <a:spcPct val="100000"/>
              </a:lnSpc>
              <a:buNone/>
            </a:pPr>
            <a:r>
              <a:rPr lang="fr-CA" sz="1400" u="sng" dirty="0">
                <a:solidFill>
                  <a:schemeClr val="bg1"/>
                </a:solidFill>
                <a:hlinkClick r:id="rId5"/>
              </a:rPr>
              <a:t>http://cissslaval.intranet.reg13.rtss.qc.ca/fileadmin/intranet/cisss_laval/Carrefour_clinique/Sante_physique__services_diagnostiques_et_services_transversaux/Archives/Abreviations_utilisees_pour_notes_au_dossier_2019-09.pdf</a:t>
            </a:r>
            <a:r>
              <a:rPr lang="fr-CA" sz="1400" u="sng" dirty="0">
                <a:solidFill>
                  <a:schemeClr val="bg1"/>
                </a:solidFill>
              </a:rPr>
              <a:t> </a:t>
            </a:r>
          </a:p>
          <a:p>
            <a:endParaRPr lang="en-US" dirty="0">
              <a:solidFill>
                <a:srgbClr val="FFFFFF"/>
              </a:solidFill>
            </a:endParaRPr>
          </a:p>
        </p:txBody>
      </p:sp>
      <p:pic>
        <p:nvPicPr>
          <p:cNvPr id="3" name="Image 2" descr="ENFERMERÍA - NURSING: Nursing homes: categories of car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46" y="409194"/>
            <a:ext cx="5822061" cy="3881374"/>
          </a:xfrm>
          <a:prstGeom prst="rect">
            <a:avLst/>
          </a:prstGeom>
        </p:spPr>
      </p:pic>
    </p:spTree>
    <p:extLst>
      <p:ext uri="{BB962C8B-B14F-4D97-AF65-F5344CB8AC3E}">
        <p14:creationId xmlns:p14="http://schemas.microsoft.com/office/powerpoint/2010/main" val="386983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16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a:srcRect b="54601"/>
          <a:stretch/>
        </p:blipFill>
        <p:spPr>
          <a:xfrm>
            <a:off x="158494" y="145542"/>
            <a:ext cx="6225719" cy="3685794"/>
          </a:xfrm>
          <a:prstGeom prst="rect">
            <a:avLst/>
          </a:prstGeom>
        </p:spPr>
      </p:pic>
      <p:pic>
        <p:nvPicPr>
          <p:cNvPr id="11" name="Image 10"/>
          <p:cNvPicPr>
            <a:picLocks noChangeAspect="1"/>
          </p:cNvPicPr>
          <p:nvPr/>
        </p:nvPicPr>
        <p:blipFill rotWithShape="1">
          <a:blip r:embed="rId2"/>
          <a:srcRect l="-811" t="44653" r="811" b="5979"/>
          <a:stretch/>
        </p:blipFill>
        <p:spPr>
          <a:xfrm>
            <a:off x="6280552" y="2926080"/>
            <a:ext cx="5835248" cy="3756638"/>
          </a:xfrm>
          <a:prstGeom prst="rect">
            <a:avLst/>
          </a:prstGeom>
        </p:spPr>
      </p:pic>
    </p:spTree>
    <p:extLst>
      <p:ext uri="{BB962C8B-B14F-4D97-AF65-F5344CB8AC3E}">
        <p14:creationId xmlns:p14="http://schemas.microsoft.com/office/powerpoint/2010/main" val="380587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016" y="691896"/>
            <a:ext cx="9875520" cy="1356360"/>
          </a:xfrm>
        </p:spPr>
        <p:txBody>
          <a:bodyPr/>
          <a:lstStyle/>
          <a:p>
            <a:r>
              <a:rPr lang="fr-CA" b="1" dirty="0" smtClean="0"/>
              <a:t>TESTEZ VOS CONNAISSANCES!</a:t>
            </a:r>
            <a:endParaRPr lang="fr-CA" b="1" dirty="0"/>
          </a:p>
        </p:txBody>
      </p:sp>
      <p:sp>
        <p:nvSpPr>
          <p:cNvPr id="3" name="Espace réservé du contenu 2"/>
          <p:cNvSpPr>
            <a:spLocks noGrp="1"/>
          </p:cNvSpPr>
          <p:nvPr>
            <p:ph idx="1"/>
          </p:nvPr>
        </p:nvSpPr>
        <p:spPr>
          <a:xfrm>
            <a:off x="1478282" y="3014132"/>
            <a:ext cx="9601196" cy="3318936"/>
          </a:xfrm>
        </p:spPr>
        <p:txBody>
          <a:bodyPr/>
          <a:lstStyle/>
          <a:p>
            <a:pPr marL="0" indent="0">
              <a:buNone/>
            </a:pPr>
            <a:r>
              <a:rPr lang="fr-CA" dirty="0"/>
              <a:t>Voici le lien du Quiz « </a:t>
            </a:r>
            <a:r>
              <a:rPr lang="fr-CA" dirty="0" smtClean="0">
                <a:solidFill>
                  <a:srgbClr val="00B050"/>
                </a:solidFill>
              </a:rPr>
              <a:t>Documentation en soins infirmiers </a:t>
            </a:r>
            <a:r>
              <a:rPr lang="fr-CA" dirty="0" smtClean="0"/>
              <a:t>» </a:t>
            </a:r>
            <a:r>
              <a:rPr lang="fr-CA" dirty="0"/>
              <a:t>afin de tester vos connaissances sur le sujet </a:t>
            </a:r>
            <a:r>
              <a:rPr lang="fr-CA" dirty="0" smtClean="0"/>
              <a:t>:</a:t>
            </a:r>
            <a:r>
              <a:rPr lang="fr-CA" u="sng" dirty="0">
                <a:hlinkClick r:id="rId2"/>
              </a:rPr>
              <a:t>https://forms.office.com/r/jCfPiu0zUZ</a:t>
            </a:r>
            <a:endParaRPr lang="fr-CA" dirty="0"/>
          </a:p>
          <a:p>
            <a:pPr marL="0" indent="0">
              <a:buNone/>
            </a:pPr>
            <a:endParaRPr lang="fr-CA" dirty="0"/>
          </a:p>
        </p:txBody>
      </p:sp>
      <p:sp>
        <p:nvSpPr>
          <p:cNvPr id="4" name="Étoile à 5 branches 3"/>
          <p:cNvSpPr/>
          <p:nvPr/>
        </p:nvSpPr>
        <p:spPr>
          <a:xfrm>
            <a:off x="9506710" y="1569380"/>
            <a:ext cx="1207008" cy="1115568"/>
          </a:xfrm>
          <a:prstGeom prst="star5">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800" dirty="0" smtClean="0">
                <a:solidFill>
                  <a:schemeClr val="tx1"/>
                </a:solidFill>
              </a:rPr>
              <a:t>QUIZ</a:t>
            </a:r>
            <a:endParaRPr lang="fr-CA" sz="800" dirty="0">
              <a:solidFill>
                <a:schemeClr val="tx1"/>
              </a:solidFill>
            </a:endParaRPr>
          </a:p>
        </p:txBody>
      </p:sp>
    </p:spTree>
    <p:extLst>
      <p:ext uri="{BB962C8B-B14F-4D97-AF65-F5344CB8AC3E}">
        <p14:creationId xmlns:p14="http://schemas.microsoft.com/office/powerpoint/2010/main" val="371806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3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1C20FF39-92E5-4C45-9D06-95FEC86B0DC4}"/>
              </a:ext>
            </a:extLst>
          </p:cNvPr>
          <p:cNvSpPr>
            <a:spLocks noGrp="1"/>
          </p:cNvSpPr>
          <p:nvPr>
            <p:ph type="title"/>
          </p:nvPr>
        </p:nvSpPr>
        <p:spPr>
          <a:xfrm>
            <a:off x="178744" y="4741528"/>
            <a:ext cx="6594189" cy="1625210"/>
          </a:xfrm>
        </p:spPr>
        <p:txBody>
          <a:bodyPr>
            <a:normAutofit/>
          </a:bodyPr>
          <a:lstStyle/>
          <a:p>
            <a:pPr algn="ctr"/>
            <a:r>
              <a:rPr lang="fr-CA" sz="6000" dirty="0">
                <a:solidFill>
                  <a:srgbClr val="FFFFFF"/>
                </a:solidFill>
              </a:rPr>
              <a:t>2</a:t>
            </a:r>
            <a:r>
              <a:rPr lang="fr-CA" sz="6000" dirty="0" smtClean="0">
                <a:solidFill>
                  <a:srgbClr val="FFFFFF"/>
                </a:solidFill>
              </a:rPr>
              <a:t>. médecine</a:t>
            </a:r>
            <a:endParaRPr lang="fr-CA" sz="6000" dirty="0">
              <a:solidFill>
                <a:srgbClr val="FFFFFF"/>
              </a:solidFill>
            </a:endParaRPr>
          </a:p>
        </p:txBody>
      </p:sp>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270" name="Content Placeholder 11269">
            <a:extLst>
              <a:ext uri="{FF2B5EF4-FFF2-40B4-BE49-F238E27FC236}">
                <a16:creationId xmlns:a16="http://schemas.microsoft.com/office/drawing/2014/main" id="{37A5F00C-D628-4548-ADC4-B11B8F790C6B}"/>
              </a:ext>
            </a:extLst>
          </p:cNvPr>
          <p:cNvSpPr>
            <a:spLocks noGrp="1"/>
          </p:cNvSpPr>
          <p:nvPr>
            <p:ph idx="1"/>
          </p:nvPr>
        </p:nvSpPr>
        <p:spPr>
          <a:xfrm>
            <a:off x="7658320" y="649225"/>
            <a:ext cx="4088282" cy="5717514"/>
          </a:xfrm>
        </p:spPr>
        <p:txBody>
          <a:bodyPr anchor="ctr">
            <a:normAutofit lnSpcReduction="10000"/>
          </a:bodyPr>
          <a:lstStyle/>
          <a:p>
            <a:pPr marL="0" indent="0">
              <a:buNone/>
            </a:pPr>
            <a:r>
              <a:rPr lang="fr-CA" dirty="0">
                <a:solidFill>
                  <a:schemeClr val="accent2">
                    <a:lumMod val="60000"/>
                    <a:lumOff val="40000"/>
                  </a:schemeClr>
                </a:solidFill>
              </a:rPr>
              <a:t>La médecine englobe énormément de pathologies, différents types de clientèle ainsi que plusieurs milieux (cancérologie, cardiologie, soins palliatifs, etc.). Elle est donc omniprésente sur les divers départements de l’hôpital et il s’agit de connaissances générales que nous devons tous posséder dans l’accomplissement de notre travail de tous les jours. De ce fait, voici des liens </a:t>
            </a:r>
            <a:r>
              <a:rPr lang="fr-CA" dirty="0" smtClean="0">
                <a:solidFill>
                  <a:schemeClr val="accent2">
                    <a:lumMod val="60000"/>
                    <a:lumOff val="40000"/>
                  </a:schemeClr>
                </a:solidFill>
              </a:rPr>
              <a:t>vous </a:t>
            </a:r>
            <a:r>
              <a:rPr lang="fr-CA" dirty="0">
                <a:solidFill>
                  <a:schemeClr val="accent2">
                    <a:lumMod val="60000"/>
                    <a:lumOff val="40000"/>
                  </a:schemeClr>
                </a:solidFill>
              </a:rPr>
              <a:t>permettant de parfaire et de tester vos connaissances</a:t>
            </a:r>
            <a:r>
              <a:rPr lang="fr-CA" dirty="0" smtClean="0">
                <a:solidFill>
                  <a:schemeClr val="accent2">
                    <a:lumMod val="60000"/>
                    <a:lumOff val="40000"/>
                  </a:schemeClr>
                </a:solidFill>
              </a:rPr>
              <a:t>.</a:t>
            </a:r>
          </a:p>
          <a:p>
            <a:pPr>
              <a:buFont typeface="Wingdings" panose="05000000000000000000" pitchFamily="2" charset="2"/>
              <a:buChar char="v"/>
            </a:pPr>
            <a:r>
              <a:rPr lang="fr-CA" b="1" dirty="0" smtClean="0">
                <a:solidFill>
                  <a:schemeClr val="bg1"/>
                </a:solidFill>
              </a:rPr>
              <a:t>Diabète</a:t>
            </a:r>
            <a:r>
              <a:rPr lang="fr-CA" dirty="0">
                <a:solidFill>
                  <a:schemeClr val="bg1"/>
                </a:solidFill>
              </a:rPr>
              <a:t> </a:t>
            </a:r>
            <a:r>
              <a:rPr lang="fr-CA" u="sng" dirty="0" smtClean="0">
                <a:solidFill>
                  <a:schemeClr val="accent2">
                    <a:lumMod val="60000"/>
                    <a:lumOff val="40000"/>
                  </a:schemeClr>
                </a:solidFill>
                <a:hlinkClick r:id="rId2"/>
              </a:rPr>
              <a:t>https</a:t>
            </a:r>
            <a:r>
              <a:rPr lang="fr-CA" u="sng" dirty="0">
                <a:solidFill>
                  <a:schemeClr val="accent2">
                    <a:lumMod val="60000"/>
                    <a:lumOff val="40000"/>
                  </a:schemeClr>
                </a:solidFill>
                <a:hlinkClick r:id="rId2"/>
              </a:rPr>
              <a:t>://www.diabete.qc.ca/fr</a:t>
            </a:r>
            <a:r>
              <a:rPr lang="fr-CA" u="sng" dirty="0" smtClean="0">
                <a:solidFill>
                  <a:schemeClr val="accent2">
                    <a:lumMod val="60000"/>
                    <a:lumOff val="40000"/>
                  </a:schemeClr>
                </a:solidFill>
                <a:hlinkClick r:id="rId2"/>
              </a:rPr>
              <a:t>/</a:t>
            </a:r>
            <a:endParaRPr lang="fr-CA" u="sng" dirty="0">
              <a:solidFill>
                <a:schemeClr val="accent2">
                  <a:lumMod val="60000"/>
                  <a:lumOff val="40000"/>
                </a:schemeClr>
              </a:solidFill>
            </a:endParaRPr>
          </a:p>
          <a:p>
            <a:pPr>
              <a:buFont typeface="Wingdings" panose="05000000000000000000" pitchFamily="2" charset="2"/>
              <a:buChar char="v"/>
            </a:pPr>
            <a:r>
              <a:rPr lang="fr-CA" b="1" dirty="0" smtClean="0">
                <a:solidFill>
                  <a:schemeClr val="bg1"/>
                </a:solidFill>
              </a:rPr>
              <a:t>Cancer </a:t>
            </a:r>
            <a:r>
              <a:rPr lang="fr-CA" u="sng" dirty="0" smtClean="0">
                <a:hlinkClick r:id="rId3"/>
              </a:rPr>
              <a:t>https</a:t>
            </a:r>
            <a:r>
              <a:rPr lang="fr-CA" u="sng" dirty="0">
                <a:hlinkClick r:id="rId3"/>
              </a:rPr>
              <a:t>://www.cancer.ca/fr-ca/?</a:t>
            </a:r>
            <a:r>
              <a:rPr lang="fr-CA" u="sng" dirty="0" smtClean="0">
                <a:hlinkClick r:id="rId3"/>
              </a:rPr>
              <a:t>region=qc</a:t>
            </a:r>
            <a:endParaRPr lang="fr-CA" dirty="0"/>
          </a:p>
        </p:txBody>
      </p:sp>
      <p:pic>
        <p:nvPicPr>
          <p:cNvPr id="4" name="Image 3" descr="Introducing Vital Signs - ProPublic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428625"/>
            <a:ext cx="6899365" cy="3622167"/>
          </a:xfrm>
          <a:prstGeom prst="rect">
            <a:avLst/>
          </a:prstGeom>
        </p:spPr>
      </p:pic>
    </p:spTree>
    <p:extLst>
      <p:ext uri="{BB962C8B-B14F-4D97-AF65-F5344CB8AC3E}">
        <p14:creationId xmlns:p14="http://schemas.microsoft.com/office/powerpoint/2010/main" val="219491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9352" y="0"/>
            <a:ext cx="5181600" cy="6772275"/>
          </a:xfrm>
          <a:prstGeom prst="rect">
            <a:avLst/>
          </a:prstGeom>
        </p:spPr>
      </p:pic>
      <p:pic>
        <p:nvPicPr>
          <p:cNvPr id="5" name="Image 4"/>
          <p:cNvPicPr>
            <a:picLocks noChangeAspect="1"/>
          </p:cNvPicPr>
          <p:nvPr/>
        </p:nvPicPr>
        <p:blipFill>
          <a:blip r:embed="rId3"/>
          <a:stretch>
            <a:fillRect/>
          </a:stretch>
        </p:blipFill>
        <p:spPr>
          <a:xfrm>
            <a:off x="6337935" y="0"/>
            <a:ext cx="5276850" cy="6858000"/>
          </a:xfrm>
          <a:prstGeom prst="rect">
            <a:avLst/>
          </a:prstGeom>
        </p:spPr>
      </p:pic>
      <p:cxnSp>
        <p:nvCxnSpPr>
          <p:cNvPr id="7" name="Connecteur droit 6"/>
          <p:cNvCxnSpPr/>
          <p:nvPr/>
        </p:nvCxnSpPr>
        <p:spPr>
          <a:xfrm flipH="1">
            <a:off x="5806440" y="73152"/>
            <a:ext cx="27432" cy="678484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558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Bas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Organic</Template>
  <TotalTime>58</TotalTime>
  <Words>250</Words>
  <Application>Microsoft Office PowerPoint</Application>
  <PresentationFormat>Grand écran</PresentationFormat>
  <Paragraphs>19</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7</vt:i4>
      </vt:variant>
    </vt:vector>
  </HeadingPairs>
  <TitlesOfParts>
    <vt:vector size="14" baseType="lpstr">
      <vt:lpstr>Corbel</vt:lpstr>
      <vt:lpstr>Tw Cen MT</vt:lpstr>
      <vt:lpstr>Tw Cen MT Condensed</vt:lpstr>
      <vt:lpstr>Wingdings</vt:lpstr>
      <vt:lpstr>Wingdings 3</vt:lpstr>
      <vt:lpstr>Intégral</vt:lpstr>
      <vt:lpstr>Base</vt:lpstr>
      <vt:lpstr>Thème 6:                           médecine et documentation</vt:lpstr>
      <vt:lpstr>1. La documentation</vt:lpstr>
      <vt:lpstr>Présentation PowerPoint</vt:lpstr>
      <vt:lpstr>Présentation PowerPoint</vt:lpstr>
      <vt:lpstr>TESTEZ VOS CONNAISSANCES!</vt:lpstr>
      <vt:lpstr>2. médecine</vt:lpstr>
      <vt:lpstr>Présentation PowerPoint</vt:lpstr>
    </vt:vector>
  </TitlesOfParts>
  <Company>CISSS de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                           médecine et documentation</dc:title>
  <dc:creator>Audrey Dastous</dc:creator>
  <cp:lastModifiedBy>Laurette Aurélie Tonfack</cp:lastModifiedBy>
  <cp:revision>15</cp:revision>
  <dcterms:created xsi:type="dcterms:W3CDTF">2020-05-13T12:54:23Z</dcterms:created>
  <dcterms:modified xsi:type="dcterms:W3CDTF">2022-05-18T13:22:22Z</dcterms:modified>
</cp:coreProperties>
</file>