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77" r:id="rId2"/>
  </p:sldMasterIdLst>
  <p:sldIdLst>
    <p:sldId id="257" r:id="rId3"/>
    <p:sldId id="273" r:id="rId4"/>
    <p:sldId id="270" r:id="rId5"/>
    <p:sldId id="275" r:id="rId6"/>
    <p:sldId id="276" r:id="rId7"/>
    <p:sldId id="269" r:id="rId8"/>
    <p:sldId id="27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FDC"/>
    <a:srgbClr val="23DDF1"/>
    <a:srgbClr val="53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42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2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51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625600" y="152400"/>
            <a:ext cx="9855200" cy="624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1BE1F2-0269-4777-B95B-62CE219DB95D}" type="slidenum">
              <a:rPr lang="en-US" altLang="fr-FR">
                <a:solidFill>
                  <a:srgbClr val="000000"/>
                </a:solidFill>
              </a:rPr>
              <a:pPr/>
              <a:t>‹N°›</a:t>
            </a:fld>
            <a:endParaRPr lang="en-US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56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6366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61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09789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63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65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43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8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64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9623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0332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3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0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28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4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6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2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1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2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83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39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B31ECC5F-E6B1-4CAA-966C-B76D92392F74}" type="datetimeFigureOut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2022-05-18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defTabSz="457200"/>
            <a:fld id="{A8A90E22-C0D0-4E09-A404-78BC232731BC}" type="slidenum">
              <a:rPr lang="fr-C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‹N°›</a:t>
            </a:fld>
            <a:endParaRPr lang="fr-C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558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://bibliotheques.cissslaval.ca/GED_CL/106265792444/aide_memoire_aiNeeS_-_Juin_2018.pdf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iiq.org/w/perspective-infirmiere/perspective-infirmiere-vol-17-no2-2020.pdf#page=64" TargetMode="External"/><Relationship Id="rId2" Type="http://schemas.openxmlformats.org/officeDocument/2006/relationships/hyperlink" Target="https://www.oiiq.org/documents/20147/1516102/perspective-infirmiere-vol-15-no-4-2018-2.pdf#page=52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KP7hBotfdUC_bK4kvhp5kp2Uu4MZvpJIn3WxIGbZlVVUM0wzTUFXUDI5TThHNVRGNDlNM1BNVFRHRy4u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iiq.org/covid-19-formations-gratuites-sur-les-interventions-aupres-des-aines?inheritRedirect=true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53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20FF39-92E5-4C45-9D06-95FEC86B0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36" y="4741528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rgbClr val="FFFFFF"/>
                </a:solidFill>
              </a:rPr>
              <a:t>Thème 5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FF"/>
                </a:solidFill>
              </a:rPr>
              <a:t>: </a:t>
            </a:r>
            <a:r>
              <a:rPr lang="fr-FR" dirty="0" smtClean="0">
                <a:solidFill>
                  <a:srgbClr val="FFFFFF"/>
                </a:solidFill>
              </a:rPr>
              <a:t>la personne âgée</a:t>
            </a:r>
            <a:endParaRPr lang="fr-CA" dirty="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7" y="321732"/>
            <a:ext cx="6965284" cy="40389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792044" y="1263653"/>
            <a:ext cx="40782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bg2"/>
                </a:solidFill>
              </a:rPr>
              <a:t>N</a:t>
            </a:r>
            <a:r>
              <a:rPr lang="fr-CA" sz="2000" dirty="0" smtClean="0">
                <a:solidFill>
                  <a:schemeClr val="bg2"/>
                </a:solidFill>
              </a:rPr>
              <a:t>ous </a:t>
            </a:r>
            <a:r>
              <a:rPr lang="fr-CA" sz="2000" dirty="0">
                <a:solidFill>
                  <a:schemeClr val="bg2"/>
                </a:solidFill>
              </a:rPr>
              <a:t>abordons un thème incontournable au sein du CISSS de Laval; l’approche adaptée à la personne âgée (AAPA). Depuis plusieurs années, cette approche est au cœur des soins offerts par les divers professionnels de la santé à la CSL afin de prévenir le déclin fonctionnel de la personne âgée et favoriser un retour sécuritaire dans leur milieu de vie. </a:t>
            </a:r>
          </a:p>
        </p:txBody>
      </p:sp>
    </p:spTree>
    <p:extLst>
      <p:ext uri="{BB962C8B-B14F-4D97-AF65-F5344CB8AC3E}">
        <p14:creationId xmlns:p14="http://schemas.microsoft.com/office/powerpoint/2010/main" val="26015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721608" y="2103120"/>
            <a:ext cx="731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</a:rPr>
              <a:t>Lien du CISSS de Laval</a:t>
            </a:r>
          </a:p>
          <a:p>
            <a:endParaRPr lang="fr-C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CA" sz="1600" dirty="0" smtClean="0">
                <a:solidFill>
                  <a:schemeClr val="accent6">
                    <a:lumMod val="75000"/>
                  </a:schemeClr>
                </a:solidFill>
              </a:rPr>
              <a:t>►</a:t>
            </a:r>
            <a:r>
              <a:rPr lang="fr-CA" dirty="0" smtClean="0"/>
              <a:t>Dans </a:t>
            </a:r>
            <a:r>
              <a:rPr lang="fr-CA" dirty="0"/>
              <a:t>les outils cliniques, vous retrouverez deux trousses utiles sur le sujet :  </a:t>
            </a:r>
            <a:r>
              <a:rPr lang="fr-CA" b="1" dirty="0"/>
              <a:t>AAPA</a:t>
            </a:r>
            <a:r>
              <a:rPr lang="fr-CA" dirty="0"/>
              <a:t> et </a:t>
            </a:r>
            <a:r>
              <a:rPr lang="fr-CA" b="1" dirty="0"/>
              <a:t>Programme de prévention des chutes</a:t>
            </a:r>
            <a:r>
              <a:rPr lang="fr-CA" dirty="0"/>
              <a:t>. À l’intérieur de celles-ci, vous pouvez consulter plusieurs outils tel que l’aide-mémoire AINÉES</a:t>
            </a:r>
            <a:r>
              <a:rPr lang="fr-CA" dirty="0" smtClean="0"/>
              <a:t>.</a:t>
            </a:r>
          </a:p>
          <a:p>
            <a:endParaRPr lang="fr-CA" dirty="0"/>
          </a:p>
          <a:p>
            <a:pPr lvl="0"/>
            <a:r>
              <a:rPr lang="fr-CA" dirty="0" smtClean="0"/>
              <a:t>Lien pour l’aide-mémoire </a:t>
            </a:r>
            <a:r>
              <a:rPr lang="fr-CA" dirty="0"/>
              <a:t>AINÉES : </a:t>
            </a:r>
            <a:r>
              <a:rPr lang="fr-CA" u="sng" dirty="0">
                <a:hlinkClick r:id="rId2"/>
              </a:rPr>
              <a:t>http://bibliotheques.cissslaval.ca/GED_CL/106265792444/aide_memoire_aiNeeS_-_</a:t>
            </a:r>
            <a:r>
              <a:rPr lang="fr-CA" u="sng" dirty="0" smtClean="0">
                <a:hlinkClick r:id="rId2"/>
              </a:rPr>
              <a:t>Juin_2018.pdf</a:t>
            </a:r>
            <a:endParaRPr lang="fr-CA" u="sng" dirty="0" smtClean="0"/>
          </a:p>
          <a:p>
            <a:pPr lvl="0"/>
            <a:endParaRPr lang="fr-CA" u="sng" dirty="0" smtClean="0"/>
          </a:p>
          <a:p>
            <a:pPr lvl="0"/>
            <a:endParaRPr lang="fr-CA" u="sng" dirty="0"/>
          </a:p>
          <a:p>
            <a:pPr lvl="0"/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520440" y="308610"/>
            <a:ext cx="8485632" cy="14859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Outil essentiel pour l’évaluation et la surveillance de la personne âgée</a:t>
            </a:r>
            <a:endParaRPr lang="fr-CA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217170"/>
            <a:ext cx="2167128" cy="650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6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CA" sz="2800" dirty="0"/>
              <a:t/>
            </a:r>
            <a:br>
              <a:rPr lang="fr-CA" sz="2800" dirty="0"/>
            </a:br>
            <a:r>
              <a:rPr lang="fr-CA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fr-CA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fr-CA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978408" y="1645920"/>
            <a:ext cx="103692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Nous vous invitons </a:t>
            </a:r>
            <a:r>
              <a:rPr lang="fr-CA" dirty="0" smtClean="0"/>
              <a:t>à </a:t>
            </a:r>
            <a:r>
              <a:rPr lang="fr-CA" dirty="0"/>
              <a:t>consulter ces deux articles de l’OIIQ afin d’approfondir vos </a:t>
            </a:r>
            <a:r>
              <a:rPr lang="fr-CA" dirty="0" smtClean="0"/>
              <a:t>connaissances sur les soins spécifiques aux personnes âgées. </a:t>
            </a:r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</a:rPr>
              <a:t>Articles </a:t>
            </a:r>
            <a:r>
              <a:rPr lang="fr-CA" b="1" dirty="0">
                <a:solidFill>
                  <a:schemeClr val="accent6">
                    <a:lumMod val="75000"/>
                  </a:schemeClr>
                </a:solidFill>
              </a:rPr>
              <a:t>accessibles sur le site de l’OIIQ </a:t>
            </a:r>
            <a:endParaRPr lang="fr-CA" dirty="0"/>
          </a:p>
          <a:p>
            <a:pPr>
              <a:buClr>
                <a:schemeClr val="bg1"/>
              </a:buClr>
            </a:pPr>
            <a:r>
              <a:rPr lang="fr-CA" sz="1600" dirty="0">
                <a:solidFill>
                  <a:schemeClr val="accent6">
                    <a:lumMod val="75000"/>
                  </a:schemeClr>
                </a:solidFill>
              </a:rPr>
              <a:t>►</a:t>
            </a:r>
            <a:r>
              <a:rPr lang="fr-CA" dirty="0"/>
              <a:t>Médicaments potentiellement inappropriés chez la personne âgée </a:t>
            </a:r>
          </a:p>
          <a:p>
            <a:pPr>
              <a:buClr>
                <a:schemeClr val="bg1"/>
              </a:buClr>
            </a:pPr>
            <a:r>
              <a:rPr lang="fr-CA" dirty="0">
                <a:hlinkClick r:id="rId2"/>
              </a:rPr>
              <a:t>https://www.oiiq.org/documents/20147/1516102/perspective-infirmiere-vol-15-no-4-2018-2.pdf#page=52</a:t>
            </a:r>
            <a:endParaRPr lang="fr-CA" dirty="0"/>
          </a:p>
          <a:p>
            <a:pPr>
              <a:buClr>
                <a:schemeClr val="bg1"/>
              </a:buClr>
            </a:pPr>
            <a:endParaRPr lang="fr-CA" dirty="0"/>
          </a:p>
          <a:p>
            <a:pPr>
              <a:buClr>
                <a:schemeClr val="bg1"/>
              </a:buClr>
            </a:pPr>
            <a:r>
              <a:rPr lang="fr-CA" sz="1600" dirty="0">
                <a:solidFill>
                  <a:schemeClr val="accent6">
                    <a:lumMod val="75000"/>
                  </a:schemeClr>
                </a:solidFill>
              </a:rPr>
              <a:t>►</a:t>
            </a:r>
            <a:r>
              <a:rPr lang="fr-CA" dirty="0"/>
              <a:t>Pratique infirmière auprès des personnes âgées en perte d’autonomie </a:t>
            </a:r>
          </a:p>
          <a:p>
            <a:r>
              <a:rPr lang="fr-CA" dirty="0">
                <a:hlinkClick r:id="rId3"/>
              </a:rPr>
              <a:t>https://</a:t>
            </a:r>
            <a:r>
              <a:rPr lang="fr-CA" dirty="0" smtClean="0">
                <a:hlinkClick r:id="rId3"/>
              </a:rPr>
              <a:t>www.oiiq.org/w/perspective-infirmiere/perspective-infirmiere-vol-17-no2-2020.pdf#page=64</a:t>
            </a:r>
            <a:endParaRPr lang="fr-CA" dirty="0" smtClean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>
                <a:solidFill>
                  <a:schemeClr val="accent6"/>
                </a:solidFill>
              </a:rPr>
              <a:t>De plus dans les pages suivantes vous trouverez deux aide-mémoire pour l’évaluation de l’autonomie et du risque de chute. </a:t>
            </a:r>
            <a:endParaRPr lang="fr-CA" dirty="0">
              <a:solidFill>
                <a:schemeClr val="accent6"/>
              </a:solidFill>
            </a:endParaRPr>
          </a:p>
          <a:p>
            <a:endParaRPr lang="fr-CA" dirty="0" smtClean="0"/>
          </a:p>
        </p:txBody>
      </p:sp>
      <p:sp>
        <p:nvSpPr>
          <p:cNvPr id="5" name="Titre 12"/>
          <p:cNvSpPr txBox="1">
            <a:spLocks/>
          </p:cNvSpPr>
          <p:nvPr/>
        </p:nvSpPr>
        <p:spPr>
          <a:xfrm>
            <a:off x="2843784" y="422910"/>
            <a:ext cx="7918704" cy="10126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Soins à la personne âgée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175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52" y="0"/>
            <a:ext cx="5247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3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1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093982"/>
            <a:ext cx="8677656" cy="16093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/>
          <p:cNvSpPr txBox="1"/>
          <p:nvPr/>
        </p:nvSpPr>
        <p:spPr>
          <a:xfrm>
            <a:off x="1463040" y="2267712"/>
            <a:ext cx="93360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Voici le lien pour le </a:t>
            </a:r>
            <a:r>
              <a:rPr lang="fr-CA" sz="2000" b="1" dirty="0"/>
              <a:t>Quiz du jour</a:t>
            </a:r>
            <a:r>
              <a:rPr lang="fr-CA" sz="2000" dirty="0"/>
              <a:t> « Mise en situation Chute » </a:t>
            </a:r>
            <a:r>
              <a:rPr lang="fr-CA" sz="2000" dirty="0" smtClean="0"/>
              <a:t>:</a:t>
            </a:r>
          </a:p>
          <a:p>
            <a:endParaRPr lang="fr-CA" sz="2000" dirty="0" smtClean="0"/>
          </a:p>
          <a:p>
            <a:endParaRPr lang="fr-CA" sz="2000" dirty="0"/>
          </a:p>
          <a:p>
            <a:r>
              <a:rPr lang="fr-CA" dirty="0">
                <a:hlinkClick r:id="rId2"/>
              </a:rPr>
              <a:t>https://</a:t>
            </a:r>
            <a:r>
              <a:rPr lang="fr-CA" dirty="0" smtClean="0">
                <a:hlinkClick r:id="rId2"/>
              </a:rPr>
              <a:t>forms.office.com/Pages/ResponsePage.aspx?id=KP7hBotfdUC_bK4kvhp5kp2Uu4MZvpJIn3WxIGbZlVVUM0wzTUFXUDI5TThHNVRGNDlNM1BNVFRHRy4u</a:t>
            </a:r>
            <a:endParaRPr lang="fr-CA" dirty="0" smtClean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371600" y="537210"/>
            <a:ext cx="9601200" cy="1485900"/>
          </a:xfrm>
        </p:spPr>
        <p:txBody>
          <a:bodyPr/>
          <a:lstStyle/>
          <a:p>
            <a:r>
              <a:rPr lang="fr-CA" dirty="0" smtClean="0"/>
              <a:t>TESTEZ VOS CONNAISSANCES</a:t>
            </a:r>
            <a:endParaRPr lang="fr-CA" dirty="0"/>
          </a:p>
        </p:txBody>
      </p:sp>
      <p:sp>
        <p:nvSpPr>
          <p:cNvPr id="3" name="Étoile à 5 branches 2"/>
          <p:cNvSpPr/>
          <p:nvPr/>
        </p:nvSpPr>
        <p:spPr>
          <a:xfrm>
            <a:off x="8236250" y="1890614"/>
            <a:ext cx="1207008" cy="1115568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50" dirty="0" smtClean="0">
                <a:solidFill>
                  <a:schemeClr val="tx1"/>
                </a:solidFill>
              </a:rPr>
              <a:t>QUIZ</a:t>
            </a:r>
            <a:endParaRPr lang="fr-CA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CA" sz="2800" dirty="0"/>
              <a:t/>
            </a:r>
            <a:br>
              <a:rPr lang="fr-CA" sz="2800" dirty="0"/>
            </a:br>
            <a:r>
              <a:rPr lang="fr-CA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fr-CA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fr-CA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371600" y="1682496"/>
            <a:ext cx="10369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>
                <a:solidFill>
                  <a:srgbClr val="EF4FDC"/>
                </a:solidFill>
                <a:latin typeface="Franklin Gothic Book" panose="020B0503020102020204"/>
              </a:rPr>
              <a:t>S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rgbClr val="EF4FDC"/>
                </a:solidFill>
                <a:effectLst/>
                <a:uLnTx/>
                <a:uFillTx/>
                <a:latin typeface="Franklin Gothic Book" panose="020B0503020102020204"/>
              </a:rPr>
              <a:t>AVIEZ-VOUS QUE </a:t>
            </a: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l’OIIQ offre plusieurs formations gratuites en lien avec la pandémie actuelle?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fr-CA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Covid-19 : Formations gratuites sur les interventions auprès des ainés : </a:t>
            </a:r>
            <a:endParaRPr kumimoji="0" lang="fr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2"/>
              </a:rPr>
              <a:t>https://www.oiiq.org/covid-19-formations-gratuites-sur-les-interventions-aupres-des-aines?inheritRedirect=true</a:t>
            </a:r>
            <a:endParaRPr kumimoji="0" lang="fr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La personne âgée atteinte de la COVID-19 est à risque de détérioration rapide pouvant mener à la détresse respiratoire. De ce fait, plusieurs outils ont été créés pour soutenir le personnel soignant, accessibles via la trousse </a:t>
            </a:r>
            <a:r>
              <a:rPr kumimoji="0" lang="fr-CA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Détresse respiratoire-COVID</a:t>
            </a: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="1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5" name="Titre 12"/>
          <p:cNvSpPr txBox="1">
            <a:spLocks/>
          </p:cNvSpPr>
          <p:nvPr/>
        </p:nvSpPr>
        <p:spPr>
          <a:xfrm>
            <a:off x="1371600" y="53721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La personne âgée et la COVID-19</a:t>
            </a: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Franklin Gothic Book" panose="020B05030201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82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377</TotalTime>
  <Words>321</Words>
  <Application>Microsoft Office PowerPoint</Application>
  <PresentationFormat>Grand écran</PresentationFormat>
  <Paragraphs>42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Franklin Gothic Book</vt:lpstr>
      <vt:lpstr>Tw Cen MT</vt:lpstr>
      <vt:lpstr>Tw Cen MT Condensed</vt:lpstr>
      <vt:lpstr>Wingdings 3</vt:lpstr>
      <vt:lpstr>Intégral</vt:lpstr>
      <vt:lpstr>Crop</vt:lpstr>
      <vt:lpstr>Thème 5 : la personne âgée</vt:lpstr>
      <vt:lpstr>Outil essentiel pour l’évaluation et la surveillance de la personne âgée</vt:lpstr>
      <vt:lpstr>  </vt:lpstr>
      <vt:lpstr>Présentation PowerPoint</vt:lpstr>
      <vt:lpstr>Présentation PowerPoint</vt:lpstr>
      <vt:lpstr>TESTEZ VOS CONNAISSANCES</vt:lpstr>
      <vt:lpstr>  </vt:lpstr>
    </vt:vector>
  </TitlesOfParts>
  <Company>CISSS de Laval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:                           médecine et documentation</dc:title>
  <dc:creator>Audrey Dastous</dc:creator>
  <cp:lastModifiedBy>Laurette Aurélie Tonfack</cp:lastModifiedBy>
  <cp:revision>34</cp:revision>
  <dcterms:created xsi:type="dcterms:W3CDTF">2020-05-13T12:54:23Z</dcterms:created>
  <dcterms:modified xsi:type="dcterms:W3CDTF">2022-05-18T18:46:42Z</dcterms:modified>
</cp:coreProperties>
</file>