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8" r:id="rId3"/>
    <p:sldId id="259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3960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11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29288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1625600" y="152400"/>
            <a:ext cx="9855200" cy="6248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fr-FR">
              <a:solidFill>
                <a:srgbClr val="00000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fr-FR">
              <a:solidFill>
                <a:srgbClr val="00000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41BE1F2-0269-4777-B95B-62CE219DB95D}" type="slidenum">
              <a:rPr lang="en-US" altLang="fr-FR">
                <a:solidFill>
                  <a:srgbClr val="000000"/>
                </a:solidFill>
              </a:rPr>
              <a:pPr/>
              <a:t>‹N°›</a:t>
            </a:fld>
            <a:endParaRPr lang="en-US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886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302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3285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840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571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81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536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213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4822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defTabSz="457200"/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2022-06-23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defTabSz="457200"/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defTabSz="457200"/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5597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s://www.oiiq.org/sites/default/files/uploads/periodiques/Perspective/vol10no3/09_soins_plaies.pdf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g"/><Relationship Id="rId5" Type="http://schemas.openxmlformats.org/officeDocument/2006/relationships/hyperlink" Target="https://www.oiiq.org/documents/20147/1516102/perspective-infirmiere-vol-16-no3-2019.pdf#page=22" TargetMode="External"/><Relationship Id="rId4" Type="http://schemas.openxmlformats.org/officeDocument/2006/relationships/hyperlink" Target="https://www.oiiq.org/soins-de-plaies-pour-toutes-les-infimieres?inheritRedirect=tru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bibliotheques.cissslaval.ca/GED_CL/103569192174/outil_Phases_processus_de_cicatrisation.pdf" TargetMode="External"/><Relationship Id="rId2" Type="http://schemas.openxmlformats.org/officeDocument/2006/relationships/hyperlink" Target="http://bibliotheques.cissslaval.ca/GED_CL/103562492174/outil_evaluation_des_plaies_TiMe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forms.office.com/r/2aN2wtKCKV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141305" y="3647582"/>
            <a:ext cx="6947063" cy="31147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22FDF03-51BE-4280-B143-BEC2B89A4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0468" y="448056"/>
            <a:ext cx="5740739" cy="1499616"/>
          </a:xfrm>
        </p:spPr>
        <p:txBody>
          <a:bodyPr>
            <a:normAutofit/>
          </a:bodyPr>
          <a:lstStyle/>
          <a:p>
            <a:r>
              <a:rPr lang="fr-CA" sz="4400" dirty="0" smtClean="0"/>
              <a:t>Thème 4: Les soins des Plaies </a:t>
            </a:r>
            <a:endParaRPr lang="fr-CA" sz="4400" dirty="0"/>
          </a:p>
        </p:txBody>
      </p:sp>
      <p:cxnSp>
        <p:nvCxnSpPr>
          <p:cNvPr id="1034" name="Straight Connector 76">
            <a:extLst>
              <a:ext uri="{FF2B5EF4-FFF2-40B4-BE49-F238E27FC236}">
                <a16:creationId xmlns:a16="http://schemas.microsoft.com/office/drawing/2014/main" id="{7E629FFD-3FB6-4569-8FC9-2D262B22319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6896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Bibliothèque, Livre, Lecture, Éducation">
            <a:extLst>
              <a:ext uri="{FF2B5EF4-FFF2-40B4-BE49-F238E27FC236}">
                <a16:creationId xmlns:a16="http://schemas.microsoft.com/office/drawing/2014/main" id="{898F945C-0F6E-4B0F-B9A3-E0CF64F8B1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34" r="2" b="2"/>
          <a:stretch/>
        </p:blipFill>
        <p:spPr bwMode="auto">
          <a:xfrm>
            <a:off x="2209800" y="4150596"/>
            <a:ext cx="2770638" cy="2231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7545C1-799F-46D2-8371-7A7BF4E5D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1305" y="1947672"/>
            <a:ext cx="6947063" cy="4806380"/>
          </a:xfrm>
        </p:spPr>
        <p:txBody>
          <a:bodyPr>
            <a:normAutofit lnSpcReduction="10000"/>
          </a:bodyPr>
          <a:lstStyle/>
          <a:p>
            <a:r>
              <a:rPr lang="fr-CA" dirty="0"/>
              <a:t>Pour débuter cette thématique, je vous invite à consulter trois articles de l’OIIQ sur le sujet. J’en profite aussi pour vous rappeler que l’OIIQ vous offre un </a:t>
            </a:r>
            <a:r>
              <a:rPr lang="fr-CA" i="1" dirty="0"/>
              <a:t>Coffre à outils pour les infirmières et infirmiers travaillant auprès des personnes âgées en hébergement</a:t>
            </a:r>
            <a:r>
              <a:rPr lang="fr-CA" dirty="0"/>
              <a:t> dans lequel vous retrouver plusieurs informations sur les soins </a:t>
            </a:r>
            <a:r>
              <a:rPr lang="fr-CA"/>
              <a:t>des </a:t>
            </a:r>
            <a:r>
              <a:rPr lang="fr-CA" smtClean="0"/>
              <a:t>plaies</a:t>
            </a:r>
            <a:endParaRPr lang="fr-CA" dirty="0" smtClean="0"/>
          </a:p>
          <a:p>
            <a:r>
              <a:rPr lang="fr-CA" dirty="0" smtClean="0"/>
              <a:t>Vous pouvez retrouvez </a:t>
            </a:r>
            <a:r>
              <a:rPr lang="fr-CA" dirty="0"/>
              <a:t>ces articles directement </a:t>
            </a:r>
            <a:r>
              <a:rPr lang="fr-CA" dirty="0" smtClean="0"/>
              <a:t>sur le site de l’OIIQ: </a:t>
            </a:r>
          </a:p>
          <a:p>
            <a:pPr lvl="2"/>
            <a:r>
              <a:rPr lang="fr-CA" sz="1600" b="1" dirty="0" smtClean="0"/>
              <a:t>Classification </a:t>
            </a:r>
            <a:r>
              <a:rPr lang="fr-CA" sz="1600" b="1" dirty="0"/>
              <a:t>des plaies de pression </a:t>
            </a:r>
            <a:endParaRPr lang="fr-CA" sz="1600" b="1" dirty="0" smtClean="0"/>
          </a:p>
          <a:p>
            <a:pPr marL="457200" lvl="3" indent="0">
              <a:buNone/>
            </a:pPr>
            <a:r>
              <a:rPr lang="fr-CA" dirty="0" smtClean="0">
                <a:hlinkClick r:id="rId3"/>
              </a:rPr>
              <a:t>https</a:t>
            </a:r>
            <a:r>
              <a:rPr lang="fr-CA" dirty="0">
                <a:hlinkClick r:id="rId3"/>
              </a:rPr>
              <a:t>://</a:t>
            </a:r>
            <a:r>
              <a:rPr lang="fr-CA" dirty="0" smtClean="0">
                <a:hlinkClick r:id="rId3"/>
              </a:rPr>
              <a:t>www.oiiq.org/sites/default/files/uploads/periodiques/Perspective/vol10no3/09_soins_plaies.pdf</a:t>
            </a:r>
            <a:endParaRPr lang="fr-CA" dirty="0" smtClean="0"/>
          </a:p>
          <a:p>
            <a:pPr marL="310896" lvl="2" indent="0">
              <a:buNone/>
            </a:pPr>
            <a:endParaRPr lang="fr-CA" sz="1600" dirty="0"/>
          </a:p>
          <a:p>
            <a:pPr lvl="2"/>
            <a:r>
              <a:rPr lang="fr-CA" sz="1600" b="1" dirty="0"/>
              <a:t>Soins de plaies : une activité pour toutes les infirmières</a:t>
            </a:r>
            <a:r>
              <a:rPr lang="fr-CA" sz="1600" dirty="0"/>
              <a:t> </a:t>
            </a:r>
            <a:r>
              <a:rPr lang="fr-CA" dirty="0">
                <a:hlinkClick r:id="rId4"/>
              </a:rPr>
              <a:t>https://</a:t>
            </a:r>
            <a:r>
              <a:rPr lang="fr-CA" dirty="0" smtClean="0">
                <a:hlinkClick r:id="rId4"/>
              </a:rPr>
              <a:t>www.oiiq.org/soins-de-plaies-pour-toutes-les-infimieres?inheritRedirect=true</a:t>
            </a:r>
            <a:endParaRPr lang="fr-CA" dirty="0" smtClean="0"/>
          </a:p>
          <a:p>
            <a:pPr marL="310896" lvl="2" indent="0">
              <a:buNone/>
            </a:pPr>
            <a:endParaRPr lang="fr-CA" sz="1600" dirty="0"/>
          </a:p>
          <a:p>
            <a:pPr lvl="2"/>
            <a:r>
              <a:rPr lang="fr-CA" sz="1600" b="1" dirty="0"/>
              <a:t>Évaluation et traitement d’une plaie présentant des signes d’infection</a:t>
            </a:r>
            <a:r>
              <a:rPr lang="fr-CA" sz="1600" dirty="0"/>
              <a:t> </a:t>
            </a:r>
            <a:endParaRPr lang="fr-CA" sz="1600" dirty="0" smtClean="0"/>
          </a:p>
          <a:p>
            <a:pPr marL="457200" lvl="3" indent="0">
              <a:buNone/>
            </a:pPr>
            <a:r>
              <a:rPr lang="fr-CA" dirty="0" smtClean="0">
                <a:hlinkClick r:id="rId5"/>
              </a:rPr>
              <a:t>https</a:t>
            </a:r>
            <a:r>
              <a:rPr lang="fr-CA" dirty="0">
                <a:hlinkClick r:id="rId5"/>
              </a:rPr>
              <a:t>://</a:t>
            </a:r>
            <a:r>
              <a:rPr lang="fr-CA" dirty="0" smtClean="0">
                <a:hlinkClick r:id="rId5"/>
              </a:rPr>
              <a:t>www.oiiq.org/documents/20147/1516102/perspective-infirmiere-vol-16-no3-2019.pdf#page=22</a:t>
            </a:r>
            <a:endParaRPr lang="fr-CA" dirty="0" smtClean="0"/>
          </a:p>
          <a:p>
            <a:pPr marL="310896" lvl="2" indent="0">
              <a:buNone/>
            </a:pPr>
            <a:endParaRPr lang="fr-CA" dirty="0"/>
          </a:p>
          <a:p>
            <a:endParaRPr lang="fr-CA" dirty="0"/>
          </a:p>
        </p:txBody>
      </p:sp>
      <p:pic>
        <p:nvPicPr>
          <p:cNvPr id="4" name="Image 3" descr="4.6 Moist to Dry Dressing, and Wound Irrigation and ...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4161842"/>
            <a:ext cx="2770638" cy="2209316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96042" y="4148812"/>
            <a:ext cx="1773541" cy="222234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7" name="Image 6" descr="Bandage 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718984">
            <a:off x="112223" y="4499132"/>
            <a:ext cx="2309119" cy="1411641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96042" y="448056"/>
            <a:ext cx="4584396" cy="352958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8" name="Image 7" descr="Doctor | Four Doodles and a Taco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42" y="1418877"/>
            <a:ext cx="4584396" cy="1714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555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>
                <a:solidFill>
                  <a:schemeClr val="accent4">
                    <a:lumMod val="75000"/>
                  </a:schemeClr>
                </a:solidFill>
              </a:rPr>
              <a:t>Trousse soins de plaies</a:t>
            </a:r>
            <a:endParaRPr lang="fr-CA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/>
              <a:t>Saviez-vous que dans les outils cliniques du portail, vous avez accès à plusieurs trousses sur différents sujets? À l’intérieur de ces trousses, vous retrouvez des protocoles infirmiers, ordonnances collectives, des formations, des liens utiles, etc. </a:t>
            </a:r>
          </a:p>
          <a:p>
            <a:r>
              <a:rPr lang="fr-CA" dirty="0"/>
              <a:t>Surprise! Il existe une trousse dédiée aux soins des plaies. Voici deux outils provenant de cette </a:t>
            </a:r>
            <a:r>
              <a:rPr lang="fr-CA" dirty="0" smtClean="0"/>
              <a:t>trousse.</a:t>
            </a:r>
          </a:p>
          <a:p>
            <a:r>
              <a:rPr lang="en-CA" b="1" dirty="0" err="1" smtClean="0"/>
              <a:t>Outil</a:t>
            </a:r>
            <a:r>
              <a:rPr lang="en-CA" b="1" dirty="0" smtClean="0"/>
              <a:t> </a:t>
            </a:r>
            <a:r>
              <a:rPr lang="en-CA" b="1" dirty="0"/>
              <a:t>TIME : </a:t>
            </a:r>
            <a:r>
              <a:rPr lang="en-CA" u="sng" dirty="0">
                <a:hlinkClick r:id="rId2"/>
              </a:rPr>
              <a:t>http://bibliotheques.cissslaval.ca/GED_CL/103562492174/outil_evaluation_des_plaies_TiMe.pdf</a:t>
            </a:r>
            <a:endParaRPr lang="fr-CA" dirty="0"/>
          </a:p>
          <a:p>
            <a:pPr lvl="0"/>
            <a:r>
              <a:rPr lang="fr-CA" b="1" dirty="0"/>
              <a:t>Phases de cicatrisation : </a:t>
            </a:r>
            <a:r>
              <a:rPr lang="fr-CA" u="sng" dirty="0">
                <a:hlinkClick r:id="rId3"/>
              </a:rPr>
              <a:t>http://bibliotheques.cissslaval.ca/GED_CL/103569192174/outil_Phases_processus_de_cicatrisation.pdf</a:t>
            </a:r>
            <a:endParaRPr lang="fr-CA" dirty="0"/>
          </a:p>
          <a:p>
            <a:r>
              <a:rPr lang="fr-CA" b="1" dirty="0"/>
              <a:t> </a:t>
            </a: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3353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>
                <a:solidFill>
                  <a:schemeClr val="accent4">
                    <a:lumMod val="75000"/>
                  </a:schemeClr>
                </a:solidFill>
              </a:rPr>
              <a:t>Testez vos connaissances</a:t>
            </a:r>
            <a:endParaRPr lang="fr-CA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8329" y="2295144"/>
            <a:ext cx="7635863" cy="4023360"/>
          </a:xfrm>
        </p:spPr>
        <p:txBody>
          <a:bodyPr/>
          <a:lstStyle/>
          <a:p>
            <a:r>
              <a:rPr lang="fr-CA" dirty="0" smtClean="0"/>
              <a:t>Voici un quizz </a:t>
            </a:r>
            <a:r>
              <a:rPr lang="fr-CA" dirty="0" err="1" smtClean="0"/>
              <a:t>Form</a:t>
            </a:r>
            <a:r>
              <a:rPr lang="fr-CA" dirty="0" smtClean="0"/>
              <a:t> que vous pouvez effectuer afin de valider vos connaissances:</a:t>
            </a:r>
          </a:p>
          <a:p>
            <a:r>
              <a:rPr lang="fr-CA" b="1" dirty="0" smtClean="0"/>
              <a:t>Lien du </a:t>
            </a:r>
            <a:r>
              <a:rPr lang="fr-CA" b="1" dirty="0"/>
              <a:t>Quiz</a:t>
            </a:r>
            <a:r>
              <a:rPr lang="fr-CA" dirty="0"/>
              <a:t> « Mise en situation Plaies »</a:t>
            </a:r>
            <a:r>
              <a:rPr lang="fr-CA"/>
              <a:t> </a:t>
            </a:r>
            <a:r>
              <a:rPr lang="fr-CA" dirty="0" smtClean="0"/>
              <a:t>:</a:t>
            </a:r>
          </a:p>
          <a:p>
            <a:endParaRPr lang="fr-CA" dirty="0"/>
          </a:p>
          <a:p>
            <a:r>
              <a:rPr lang="fr-CA" dirty="0">
                <a:hlinkClick r:id="rId2"/>
              </a:rPr>
              <a:t>https://</a:t>
            </a:r>
            <a:r>
              <a:rPr lang="fr-CA" dirty="0" smtClean="0">
                <a:hlinkClick r:id="rId2"/>
              </a:rPr>
              <a:t>forms.office.com/r/2aN2wtKCKV</a:t>
            </a:r>
            <a:endParaRPr lang="fr-CA" dirty="0" smtClean="0"/>
          </a:p>
          <a:p>
            <a:endParaRPr lang="fr-CA" dirty="0"/>
          </a:p>
          <a:p>
            <a:r>
              <a:rPr lang="fr-CA" dirty="0" smtClean="0"/>
              <a:t>Vous pouvez également scanner </a:t>
            </a:r>
          </a:p>
          <a:p>
            <a:r>
              <a:rPr lang="fr-CA" dirty="0" smtClean="0"/>
              <a:t>ce code QR pour faire le test</a:t>
            </a:r>
          </a:p>
          <a:p>
            <a:endParaRPr lang="fr-CA" dirty="0"/>
          </a:p>
        </p:txBody>
      </p:sp>
      <p:pic>
        <p:nvPicPr>
          <p:cNvPr id="4" name="Image 3" descr="Exam PNG Transparent Images | PNG All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9190" y="585216"/>
            <a:ext cx="2832834" cy="283283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3772" y="4409072"/>
            <a:ext cx="3010420" cy="1775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52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égral">
  <a:themeElements>
    <a:clrScheme name="Inté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é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é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233</Words>
  <Application>Microsoft Office PowerPoint</Application>
  <PresentationFormat>Grand écran</PresentationFormat>
  <Paragraphs>24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Tw Cen MT</vt:lpstr>
      <vt:lpstr>Tw Cen MT Condensed</vt:lpstr>
      <vt:lpstr>Wingdings 3</vt:lpstr>
      <vt:lpstr>Intégral</vt:lpstr>
      <vt:lpstr>Thème 4: Les soins des Plaies </vt:lpstr>
      <vt:lpstr>Trousse soins de plaies</vt:lpstr>
      <vt:lpstr>Testez vos connaissances</vt:lpstr>
    </vt:vector>
  </TitlesOfParts>
  <Company>CISSS de Laval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Lectures de la semaine</dc:title>
  <dc:creator>Audrey Dastous</dc:creator>
  <cp:lastModifiedBy>Laurette Aurélie Tonfack</cp:lastModifiedBy>
  <cp:revision>17</cp:revision>
  <dcterms:created xsi:type="dcterms:W3CDTF">2020-05-12T15:11:43Z</dcterms:created>
  <dcterms:modified xsi:type="dcterms:W3CDTF">2022-06-23T16:15:59Z</dcterms:modified>
</cp:coreProperties>
</file>