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77" r:id="rId2"/>
  </p:sldMasterIdLst>
  <p:sldIdLst>
    <p:sldId id="257" r:id="rId3"/>
    <p:sldId id="270" r:id="rId4"/>
    <p:sldId id="273" r:id="rId5"/>
    <p:sldId id="269" r:id="rId6"/>
    <p:sldId id="274" r:id="rId7"/>
    <p:sldId id="275" r:id="rId8"/>
    <p:sldId id="27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DDF1"/>
    <a:srgbClr val="53B5FF"/>
    <a:srgbClr val="EF4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429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92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512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625600" y="152400"/>
            <a:ext cx="9855200" cy="624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1BE1F2-0269-4777-B95B-62CE219DB95D}" type="slidenum">
              <a:rPr lang="en-US" altLang="fr-FR">
                <a:solidFill>
                  <a:srgbClr val="000000"/>
                </a:solidFill>
              </a:rPr>
              <a:pPr/>
              <a:t>‹N°›</a:t>
            </a:fld>
            <a:endParaRPr lang="en-US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256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63667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161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09789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563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365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243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18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645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962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03326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834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50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28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646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36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2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31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526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83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39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2022-06-21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5558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iiq.org/documents/20147/1516102/perspective-infirmiere-vol-16-no3-2019.pdf/#page=80" TargetMode="External"/><Relationship Id="rId2" Type="http://schemas.openxmlformats.org/officeDocument/2006/relationships/hyperlink" Target="https://www.oiiq.org/qui-peut-decider-d-administrer-un-medicament-prn-" TargetMode="Externa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forms.office.com/r/R1zJE0PA2Y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forms.office.com/r/wKVCyQDjRX" TargetMode="Externa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r/DbmFHuWNxR" TargetMode="Externa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353F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C20FF39-92E5-4C45-9D06-95FEC86B0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fr-FR" dirty="0">
                <a:solidFill>
                  <a:srgbClr val="FFFFFF"/>
                </a:solidFill>
              </a:rPr>
              <a:t>Thème </a:t>
            </a:r>
            <a:r>
              <a:rPr lang="fr-FR" dirty="0" smtClean="0">
                <a:solidFill>
                  <a:srgbClr val="FFFFFF"/>
                </a:solidFill>
              </a:rPr>
              <a:t>3 </a:t>
            </a:r>
            <a:r>
              <a:rPr lang="fr-FR" dirty="0">
                <a:solidFill>
                  <a:srgbClr val="FFFFFF"/>
                </a:solidFill>
              </a:rPr>
              <a:t>: </a:t>
            </a:r>
            <a:r>
              <a:rPr lang="fr-FR" dirty="0" smtClean="0">
                <a:solidFill>
                  <a:srgbClr val="FFFFFF"/>
                </a:solidFill>
              </a:rPr>
              <a:t>la médication</a:t>
            </a:r>
            <a:endParaRPr lang="fr-CA" dirty="0">
              <a:solidFill>
                <a:srgbClr val="FFFFFF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5" name="Image 4" descr="person holding injection, the syringe, glove, medical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64" y="321732"/>
            <a:ext cx="6906703" cy="4152732"/>
          </a:xfrm>
          <a:prstGeom prst="rect">
            <a:avLst/>
          </a:prstGeom>
        </p:spPr>
      </p:pic>
      <p:pic>
        <p:nvPicPr>
          <p:cNvPr id="6" name="Image 5" descr="Drug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30027" y="1409142"/>
            <a:ext cx="5744867" cy="403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55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CA" sz="2800" dirty="0"/>
              <a:t/>
            </a:r>
            <a:br>
              <a:rPr lang="fr-CA" sz="2800" dirty="0"/>
            </a:br>
            <a:r>
              <a:rPr lang="fr-CA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CA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CA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950976" y="525714"/>
            <a:ext cx="83941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rgbClr val="0070C0"/>
                </a:solidFill>
              </a:rPr>
              <a:t>Le thème </a:t>
            </a:r>
            <a:r>
              <a:rPr lang="fr-CA" sz="2400" dirty="0" smtClean="0">
                <a:solidFill>
                  <a:srgbClr val="0070C0"/>
                </a:solidFill>
              </a:rPr>
              <a:t>abordé </a:t>
            </a:r>
            <a:r>
              <a:rPr lang="fr-CA" sz="2400" dirty="0" smtClean="0">
                <a:solidFill>
                  <a:schemeClr val="accent6"/>
                </a:solidFill>
              </a:rPr>
              <a:t>est </a:t>
            </a:r>
            <a:r>
              <a:rPr lang="fr-CA" sz="2400" dirty="0">
                <a:solidFill>
                  <a:schemeClr val="accent6"/>
                </a:solidFill>
              </a:rPr>
              <a:t>l’administration sécuritaire des médicaments. </a:t>
            </a:r>
            <a:r>
              <a:rPr lang="fr-CA" sz="2400" dirty="0">
                <a:solidFill>
                  <a:srgbClr val="0070C0"/>
                </a:solidFill>
              </a:rPr>
              <a:t>Vous pouvez consulter deux articles afin d’approfondir le sujet. Ils peuvent répondent à vos questions telles que « Est-ce que la CEPI peut administrer un PRN ? » et « Quelles sont les causes d’erreur de médicaments les plus courantes? ». </a:t>
            </a:r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4398264" y="3271123"/>
            <a:ext cx="7454893" cy="31393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sz="2000" b="1" u="sng" dirty="0"/>
              <a:t>Articles : </a:t>
            </a:r>
            <a:endParaRPr lang="fr-CA" sz="2000" b="1" u="sng" dirty="0" smtClean="0"/>
          </a:p>
          <a:p>
            <a:endParaRPr lang="fr-CA" sz="2000" dirty="0"/>
          </a:p>
          <a:p>
            <a:pPr lvl="0"/>
            <a:r>
              <a:rPr lang="fr-CA" sz="2000" b="1" dirty="0"/>
              <a:t>Qui peut décider d’administrer un médicament PRN?</a:t>
            </a:r>
            <a:endParaRPr lang="fr-CA" sz="2000" dirty="0"/>
          </a:p>
          <a:p>
            <a:pPr lvl="1"/>
            <a:r>
              <a:rPr lang="fr-CA" sz="2000" u="sng" dirty="0">
                <a:hlinkClick r:id="rId2"/>
              </a:rPr>
              <a:t>https://www.oiiq.org/qui-peut-decider-d-administrer-un-medicament-prn-</a:t>
            </a:r>
            <a:endParaRPr lang="fr-CA" sz="2000" dirty="0"/>
          </a:p>
          <a:p>
            <a:r>
              <a:rPr lang="fr-CA" sz="2000" dirty="0"/>
              <a:t> </a:t>
            </a:r>
          </a:p>
          <a:p>
            <a:pPr lvl="0"/>
            <a:r>
              <a:rPr lang="fr-CA" sz="2000" b="1" dirty="0"/>
              <a:t>Administration de médicaments : les obligations déontologiques :</a:t>
            </a:r>
            <a:endParaRPr lang="fr-CA" sz="2000" dirty="0"/>
          </a:p>
          <a:p>
            <a:pPr lvl="1"/>
            <a:r>
              <a:rPr lang="fr-CA" sz="2000" u="sng" dirty="0">
                <a:hlinkClick r:id="rId3"/>
              </a:rPr>
              <a:t>https://www.oiiq.org/documents/20147/1516102/perspective-infirmiere-vol-16-no3-2019.pdf/#page=80</a:t>
            </a:r>
            <a:endParaRPr lang="fr-CA" sz="2000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1754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176" y="0"/>
            <a:ext cx="5247696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rot="20281491">
            <a:off x="-203700" y="2705725"/>
            <a:ext cx="617996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Rappel sur la double </a:t>
            </a:r>
          </a:p>
          <a:p>
            <a:pPr algn="ctr"/>
            <a:r>
              <a:rPr lang="fr-FR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vérification indépendante</a:t>
            </a:r>
            <a:endParaRPr lang="fr-FR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9262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1463040" y="2267712"/>
            <a:ext cx="93360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 </a:t>
            </a:r>
            <a:endParaRPr lang="fr-CA" dirty="0"/>
          </a:p>
          <a:p>
            <a:r>
              <a:rPr lang="fr-CA" dirty="0" smtClean="0"/>
              <a:t>Ci- dessous vous avez un lien qui vous </a:t>
            </a:r>
            <a:r>
              <a:rPr lang="fr-CA" dirty="0" err="1" smtClean="0"/>
              <a:t>ammène</a:t>
            </a:r>
            <a:r>
              <a:rPr lang="fr-CA" dirty="0" smtClean="0"/>
              <a:t> au QUIZZ </a:t>
            </a:r>
            <a:r>
              <a:rPr lang="fr-CA" dirty="0" err="1" smtClean="0"/>
              <a:t>Forms</a:t>
            </a:r>
            <a:r>
              <a:rPr lang="fr-CA" dirty="0" smtClean="0"/>
              <a:t> sur l’administration sécuritaire des médicaments.</a:t>
            </a:r>
          </a:p>
          <a:p>
            <a:endParaRPr lang="fr-CA" dirty="0"/>
          </a:p>
          <a:p>
            <a:endParaRPr lang="fr-CA" dirty="0" smtClean="0"/>
          </a:p>
          <a:p>
            <a:r>
              <a:rPr lang="fr-CA" dirty="0">
                <a:hlinkClick r:id="rId2"/>
              </a:rPr>
              <a:t>https://</a:t>
            </a:r>
            <a:r>
              <a:rPr lang="fr-CA" dirty="0" smtClean="0">
                <a:hlinkClick r:id="rId2"/>
              </a:rPr>
              <a:t>forms.office.com/r/R1zJE0PA2Y</a:t>
            </a:r>
            <a:endParaRPr lang="fr-CA" dirty="0" smtClean="0"/>
          </a:p>
          <a:p>
            <a:endParaRPr lang="fr-CA" dirty="0"/>
          </a:p>
          <a:p>
            <a:endParaRPr lang="fr-CA" dirty="0"/>
          </a:p>
          <a:p>
            <a:r>
              <a:rPr lang="fr-CA" dirty="0" smtClean="0"/>
              <a:t>Vous pouvez également scanner le code QR pour faire le </a:t>
            </a:r>
            <a:r>
              <a:rPr lang="fr-CA" dirty="0" err="1" smtClean="0"/>
              <a:t>mêmeQUIZZ</a:t>
            </a:r>
            <a:endParaRPr lang="fr-CA" dirty="0" smtClean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1371600" y="537210"/>
            <a:ext cx="9601200" cy="1485900"/>
          </a:xfrm>
        </p:spPr>
        <p:txBody>
          <a:bodyPr/>
          <a:lstStyle/>
          <a:p>
            <a:r>
              <a:rPr lang="fr-CA" dirty="0" smtClean="0">
                <a:solidFill>
                  <a:schemeClr val="accent6"/>
                </a:solidFill>
              </a:rPr>
              <a:t>TESTEZ VOS CONNAISSANCES</a:t>
            </a:r>
            <a:endParaRPr lang="fr-CA" dirty="0">
              <a:solidFill>
                <a:schemeClr val="accent6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222" y="2869551"/>
            <a:ext cx="1913314" cy="184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1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1463040" y="2267712"/>
            <a:ext cx="93360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 </a:t>
            </a:r>
            <a:endParaRPr lang="fr-CA" dirty="0"/>
          </a:p>
          <a:p>
            <a:r>
              <a:rPr lang="fr-CA" dirty="0"/>
              <a:t>Voici un quizz </a:t>
            </a:r>
            <a:r>
              <a:rPr lang="fr-CA" dirty="0" err="1"/>
              <a:t>Form</a:t>
            </a:r>
            <a:r>
              <a:rPr lang="fr-CA" dirty="0"/>
              <a:t> que vous pouvez effectuer afin de valider vos </a:t>
            </a:r>
            <a:r>
              <a:rPr lang="fr-CA" dirty="0" smtClean="0"/>
              <a:t>connaissances sur la médication </a:t>
            </a:r>
            <a:r>
              <a:rPr lang="fr-CA" smtClean="0"/>
              <a:t>et perfusions</a:t>
            </a:r>
            <a:endParaRPr lang="fr-CA" dirty="0"/>
          </a:p>
          <a:p>
            <a:endParaRPr lang="fr-CA" dirty="0"/>
          </a:p>
          <a:p>
            <a:endParaRPr lang="fr-CA" dirty="0" smtClean="0"/>
          </a:p>
          <a:p>
            <a:r>
              <a:rPr lang="fr-CA" dirty="0">
                <a:hlinkClick r:id="rId2"/>
              </a:rPr>
              <a:t>https://</a:t>
            </a:r>
            <a:r>
              <a:rPr lang="fr-CA" dirty="0" smtClean="0">
                <a:hlinkClick r:id="rId2"/>
              </a:rPr>
              <a:t>forms.office.com/r/wKVCyQDjRX</a:t>
            </a:r>
            <a:endParaRPr lang="fr-CA" dirty="0" smtClean="0"/>
          </a:p>
          <a:p>
            <a:endParaRPr lang="fr-CA" dirty="0"/>
          </a:p>
          <a:p>
            <a:endParaRPr lang="fr-CA" dirty="0"/>
          </a:p>
          <a:p>
            <a:r>
              <a:rPr lang="fr-CA" dirty="0" smtClean="0"/>
              <a:t>Vous pouvez également scanner le code QR pour faire le </a:t>
            </a:r>
            <a:r>
              <a:rPr lang="fr-CA" dirty="0" err="1" smtClean="0"/>
              <a:t>mêmeQUIZZ</a:t>
            </a:r>
            <a:endParaRPr lang="fr-CA" dirty="0" smtClean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1371600" y="537210"/>
            <a:ext cx="9601200" cy="1485900"/>
          </a:xfrm>
        </p:spPr>
        <p:txBody>
          <a:bodyPr/>
          <a:lstStyle/>
          <a:p>
            <a:r>
              <a:rPr lang="fr-CA" dirty="0" smtClean="0">
                <a:solidFill>
                  <a:schemeClr val="accent6"/>
                </a:solidFill>
              </a:rPr>
              <a:t>TESTEZ VOS CONNAISSANCES</a:t>
            </a:r>
            <a:endParaRPr lang="fr-CA" dirty="0">
              <a:solidFill>
                <a:schemeClr val="accent6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3312" y="2942705"/>
            <a:ext cx="2385752" cy="199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304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1463040" y="2267712"/>
            <a:ext cx="9336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 </a:t>
            </a:r>
            <a:endParaRPr lang="fr-CA" dirty="0"/>
          </a:p>
          <a:p>
            <a:r>
              <a:rPr lang="fr-CA" dirty="0"/>
              <a:t>Voici un quizz </a:t>
            </a:r>
            <a:r>
              <a:rPr lang="fr-CA" dirty="0" err="1"/>
              <a:t>Form</a:t>
            </a:r>
            <a:r>
              <a:rPr lang="fr-CA" dirty="0"/>
              <a:t> que vous pouvez effectuer afin de valider vos </a:t>
            </a:r>
            <a:r>
              <a:rPr lang="fr-CA" dirty="0" smtClean="0"/>
              <a:t>connaissances sur le calcul et préparation des médicaments.</a:t>
            </a:r>
            <a:endParaRPr lang="fr-CA" dirty="0"/>
          </a:p>
          <a:p>
            <a:endParaRPr lang="fr-CA" dirty="0" smtClean="0"/>
          </a:p>
          <a:p>
            <a:r>
              <a:rPr lang="fr-CA" dirty="0">
                <a:hlinkClick r:id="rId2"/>
              </a:rPr>
              <a:t>https://</a:t>
            </a:r>
            <a:r>
              <a:rPr lang="fr-CA" dirty="0" smtClean="0">
                <a:hlinkClick r:id="rId2"/>
              </a:rPr>
              <a:t>forms.office.com/r/DbmFHuWNxR</a:t>
            </a:r>
            <a:endParaRPr lang="fr-CA" dirty="0" smtClean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1371600" y="537210"/>
            <a:ext cx="9601200" cy="1485900"/>
          </a:xfrm>
        </p:spPr>
        <p:txBody>
          <a:bodyPr/>
          <a:lstStyle/>
          <a:p>
            <a:r>
              <a:rPr lang="fr-CA" dirty="0" smtClean="0">
                <a:solidFill>
                  <a:schemeClr val="accent6"/>
                </a:solidFill>
              </a:rPr>
              <a:t>TESTEZ VOS CONNAISSANCES</a:t>
            </a:r>
            <a:endParaRPr lang="fr-CA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979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0976" y="301752"/>
            <a:ext cx="10789920" cy="1485900"/>
          </a:xfrm>
        </p:spPr>
        <p:txBody>
          <a:bodyPr>
            <a:normAutofit fontScale="90000"/>
          </a:bodyPr>
          <a:lstStyle/>
          <a:p>
            <a:r>
              <a:rPr lang="fr-CA" u="sng" dirty="0" smtClean="0">
                <a:solidFill>
                  <a:schemeClr val="accent6"/>
                </a:solidFill>
              </a:rPr>
              <a:t>ASTUCE! </a:t>
            </a:r>
            <a:r>
              <a:rPr lang="fr-CA" sz="3600" dirty="0">
                <a:solidFill>
                  <a:schemeClr val="accent6"/>
                </a:solidFill>
              </a:rPr>
              <a:t>Tu perds souvent du temps à savoir si tes médicaments intraveineux sont compatibles entre eux? Tu te demandes « l’insuline est-elle compatible avec l’héparine » ? </a:t>
            </a:r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9536" y="2066544"/>
            <a:ext cx="7699248" cy="4462272"/>
          </a:xfrm>
        </p:spPr>
        <p:txBody>
          <a:bodyPr>
            <a:normAutofit/>
          </a:bodyPr>
          <a:lstStyle/>
          <a:p>
            <a:r>
              <a:rPr lang="fr-CA" dirty="0"/>
              <a:t>Tu perds souvent du temps à savoir si tes médicaments intraveineux sont compatibles entre eux? Tu te demandes « l’insuline est-elle compatible avec l’héparine » ? </a:t>
            </a:r>
          </a:p>
          <a:p>
            <a:r>
              <a:rPr lang="fr-CA" dirty="0"/>
              <a:t>Voici l’astuce de la semaine; </a:t>
            </a:r>
            <a:r>
              <a:rPr lang="fr-CA" b="1" dirty="0"/>
              <a:t>MICROMEDEX ! </a:t>
            </a:r>
            <a:r>
              <a:rPr lang="fr-CA" dirty="0"/>
              <a:t>Il s’agit d’un site internet où vous pouvez valider l’ensemble des compatibilités médicamenteuses IV et avoir accès à un vaste répertoire d’informations</a:t>
            </a:r>
            <a:r>
              <a:rPr lang="fr-CA" dirty="0" smtClean="0"/>
              <a:t>.</a:t>
            </a:r>
            <a:endParaRPr lang="fr-CA" dirty="0"/>
          </a:p>
          <a:p>
            <a:r>
              <a:rPr lang="fr-CA" dirty="0"/>
              <a:t>Saviez-vous que vous y avez accès via tous les postes de travail du CISSS de Laval ? Il suffit d’ouvrir le portail et suivre ce lien;  Intranet → Outils cliniques → </a:t>
            </a:r>
            <a:r>
              <a:rPr lang="fr-CA" dirty="0" err="1"/>
              <a:t>Micromedex</a:t>
            </a:r>
            <a:r>
              <a:rPr lang="fr-CA" dirty="0"/>
              <a:t> (dans l’onglet supérieur Outils cliniques). </a:t>
            </a:r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393" y="4401799"/>
            <a:ext cx="3423399" cy="237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098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166</TotalTime>
  <Words>323</Words>
  <Application>Microsoft Office PowerPoint</Application>
  <PresentationFormat>Grand écran</PresentationFormat>
  <Paragraphs>42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Franklin Gothic Book</vt:lpstr>
      <vt:lpstr>Tw Cen MT</vt:lpstr>
      <vt:lpstr>Tw Cen MT Condensed</vt:lpstr>
      <vt:lpstr>Wingdings 3</vt:lpstr>
      <vt:lpstr>Intégral</vt:lpstr>
      <vt:lpstr>Crop</vt:lpstr>
      <vt:lpstr>Thème 3 : la médication</vt:lpstr>
      <vt:lpstr>  </vt:lpstr>
      <vt:lpstr>Présentation PowerPoint</vt:lpstr>
      <vt:lpstr>TESTEZ VOS CONNAISSANCES</vt:lpstr>
      <vt:lpstr>TESTEZ VOS CONNAISSANCES</vt:lpstr>
      <vt:lpstr>TESTEZ VOS CONNAISSANCES</vt:lpstr>
      <vt:lpstr>ASTUCE! Tu perds souvent du temps à savoir si tes médicaments intraveineux sont compatibles entre eux? Tu te demandes « l’insuline est-elle compatible avec l’héparine » ?  </vt:lpstr>
    </vt:vector>
  </TitlesOfParts>
  <Company>CISSS de Laval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Thème :                           médecine et documentation</dc:title>
  <dc:creator>Audrey Dastous</dc:creator>
  <cp:lastModifiedBy>Laurette Aurélie Tonfack</cp:lastModifiedBy>
  <cp:revision>34</cp:revision>
  <dcterms:created xsi:type="dcterms:W3CDTF">2020-05-13T12:54:23Z</dcterms:created>
  <dcterms:modified xsi:type="dcterms:W3CDTF">2022-06-21T16:03:23Z</dcterms:modified>
</cp:coreProperties>
</file>