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1" r:id="rId2"/>
  </p:sldMasterIdLst>
  <p:sldIdLst>
    <p:sldId id="257" r:id="rId3"/>
    <p:sldId id="265" r:id="rId4"/>
    <p:sldId id="266" r:id="rId5"/>
    <p:sldId id="268" r:id="rId6"/>
    <p:sldId id="267" r:id="rId7"/>
    <p:sldId id="270" r:id="rId8"/>
    <p:sldId id="269"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2B2"/>
    <a:srgbClr val="EF4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0479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1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625600" y="152400"/>
            <a:ext cx="9855200" cy="6248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4165600" y="6245225"/>
            <a:ext cx="3860800" cy="4762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8737600" y="6245225"/>
            <a:ext cx="2844800" cy="476251"/>
          </a:xfrm>
          <a:prstGeom prst="rect">
            <a:avLst/>
          </a:prstGeom>
        </p:spPr>
        <p:txBody>
          <a:bodyPr/>
          <a:lstStyle>
            <a:lvl1pPr>
              <a:defRPr/>
            </a:lvl1pPr>
          </a:lstStyle>
          <a:p>
            <a:fld id="{641BE1F2-0269-4777-B95B-62CE219DB95D}"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40725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fr-CA">
              <a:solidFill>
                <a:prstClr val="black">
                  <a:lumMod val="95000"/>
                  <a:lumOff val="5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89751919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47143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a:xfrm>
            <a:off x="8604504" y="5211060"/>
            <a:ext cx="2112264" cy="228600"/>
          </a:xfrm>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1733524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722408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215037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1332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64963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7466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smtClean="0"/>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9" name="Footer Placeholder 8"/>
          <p:cNvSpPr>
            <a:spLocks noGrp="1"/>
          </p:cNvSpPr>
          <p:nvPr>
            <p:ph type="ftr" sz="quarter" idx="11"/>
          </p:nvPr>
        </p:nvSpPr>
        <p:spPr/>
        <p:txBody>
          <a:bodyPr/>
          <a:lstStyle>
            <a:lvl1pPr algn="r">
              <a:defRPr/>
            </a:lvl1pPr>
          </a:lstStyle>
          <a:p>
            <a:endParaRPr lang="fr-CA">
              <a:solidFill>
                <a:prstClr val="black">
                  <a:lumMod val="95000"/>
                  <a:lumOff val="5000"/>
                </a:prstClr>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819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527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52857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7254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8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60364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08236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609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9843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6452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3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2022-06-21</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9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defTabSz="457200"/>
            <a:fld id="{B31ECC5F-E6B1-4CAA-966C-B76D92392F74}" type="datetimeFigureOut">
              <a:rPr lang="fr-CA" smtClean="0">
                <a:solidFill>
                  <a:prstClr val="black">
                    <a:lumMod val="95000"/>
                    <a:lumOff val="5000"/>
                  </a:prstClr>
                </a:solidFill>
              </a:rPr>
              <a:pPr defTabSz="457200"/>
              <a:t>2022-06-21</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141392176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oiiaq.org/publications/activites-professionnelles-infirmiere-auxiliaire" TargetMode="External"/><Relationship Id="rId3" Type="http://schemas.openxmlformats.org/officeDocument/2006/relationships/hyperlink" Target="https://www.oiiq.org/acceder-profession/parcours-etudiant/externat/activites-professionnelles-permises?inheritRedirect=true" TargetMode="External"/><Relationship Id="rId7" Type="http://schemas.openxmlformats.org/officeDocument/2006/relationships/hyperlink" Target="https://www.oiiaq.org/devenir-infirmiere-auxiliaire/devenir-infirmiere-auxiliaire/candidat-a-lexercice-de-la-profession-cepia" TargetMode="External"/><Relationship Id="rId2" Type="http://schemas.openxmlformats.org/officeDocument/2006/relationships/hyperlink" Target="https://www.oiiq.org/acceder-profession/parcours-etudiant/cepi/activites-professionnelles-permises" TargetMode="External"/><Relationship Id="rId1" Type="http://schemas.openxmlformats.org/officeDocument/2006/relationships/slideLayout" Target="../slideLayouts/slideLayout14.xml"/><Relationship Id="rId6" Type="http://schemas.openxmlformats.org/officeDocument/2006/relationships/hyperlink" Target="https://www.oiiq.org/documents/20147/237836/8419-Schema-champ-activite-inf-2018-final.pdf" TargetMode="External"/><Relationship Id="rId5" Type="http://schemas.openxmlformats.org/officeDocument/2006/relationships/hyperlink" Target="https://www.oiiq.org/pratique-professionnelle/exercice-infirmier/infirmieres-et-infirmiers" TargetMode="External"/><Relationship Id="rId4" Type="http://schemas.openxmlformats.org/officeDocument/2006/relationships/hyperlink" Target="https://www.oiiq.org/acceder-profession/parcours-etudiant/externat/conditions-d-exerci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bibliotheques.cissslaval.c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re 1">
            <a:extLst>
              <a:ext uri="{FF2B5EF4-FFF2-40B4-BE49-F238E27FC236}">
                <a16:creationId xmlns:a16="http://schemas.microsoft.com/office/drawing/2014/main" id="{1C20FF39-92E5-4C45-9D06-95FEC86B0DC4}"/>
              </a:ext>
            </a:extLst>
          </p:cNvPr>
          <p:cNvSpPr>
            <a:spLocks noGrp="1"/>
          </p:cNvSpPr>
          <p:nvPr>
            <p:ph type="title"/>
          </p:nvPr>
        </p:nvSpPr>
        <p:spPr>
          <a:xfrm>
            <a:off x="524256" y="4767072"/>
            <a:ext cx="6594189" cy="1625210"/>
          </a:xfrm>
        </p:spPr>
        <p:txBody>
          <a:bodyPr>
            <a:normAutofit/>
          </a:bodyPr>
          <a:lstStyle/>
          <a:p>
            <a:pPr algn="r"/>
            <a:r>
              <a:rPr lang="fr-FR" dirty="0">
                <a:solidFill>
                  <a:srgbClr val="FFFFFF"/>
                </a:solidFill>
              </a:rPr>
              <a:t>Thème 2 : Travail en dyade et rôle de tous</a:t>
            </a:r>
            <a:endParaRPr lang="fr-CA" dirty="0">
              <a:solidFill>
                <a:srgbClr val="FFFFFF"/>
              </a:solidFill>
            </a:endParaRPr>
          </a:p>
        </p:txBody>
      </p:sp>
      <p:pic>
        <p:nvPicPr>
          <p:cNvPr id="11266" name="Picture 2" descr="Médicaux, Nomination, Médecin">
            <a:extLst>
              <a:ext uri="{FF2B5EF4-FFF2-40B4-BE49-F238E27FC236}">
                <a16:creationId xmlns:a16="http://schemas.microsoft.com/office/drawing/2014/main" id="{C36EB664-0708-439B-8AA7-B58933D2B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5" r="1" b="715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70" name="Content Placeholder 11269">
            <a:extLst>
              <a:ext uri="{FF2B5EF4-FFF2-40B4-BE49-F238E27FC236}">
                <a16:creationId xmlns:a16="http://schemas.microsoft.com/office/drawing/2014/main" id="{37A5F00C-D628-4548-ADC4-B11B8F790C6B}"/>
              </a:ext>
            </a:extLst>
          </p:cNvPr>
          <p:cNvSpPr>
            <a:spLocks noGrp="1"/>
          </p:cNvSpPr>
          <p:nvPr>
            <p:ph idx="1"/>
          </p:nvPr>
        </p:nvSpPr>
        <p:spPr>
          <a:xfrm>
            <a:off x="7658320" y="305764"/>
            <a:ext cx="4088282" cy="6133930"/>
          </a:xfrm>
        </p:spPr>
        <p:txBody>
          <a:bodyPr anchor="ctr">
            <a:normAutofit/>
          </a:bodyPr>
          <a:lstStyle/>
          <a:p>
            <a:r>
              <a:rPr lang="fr-CA" dirty="0" smtClean="0">
                <a:solidFill>
                  <a:schemeClr val="accent1">
                    <a:lumMod val="20000"/>
                    <a:lumOff val="80000"/>
                  </a:schemeClr>
                </a:solidFill>
              </a:rPr>
              <a:t>Pour ce </a:t>
            </a:r>
            <a:r>
              <a:rPr lang="fr-CA" dirty="0">
                <a:solidFill>
                  <a:schemeClr val="accent1">
                    <a:lumMod val="20000"/>
                    <a:lumOff val="80000"/>
                  </a:schemeClr>
                </a:solidFill>
              </a:rPr>
              <a:t>thème, nous allons aborder le </a:t>
            </a:r>
            <a:r>
              <a:rPr lang="fr-CA" dirty="0">
                <a:solidFill>
                  <a:schemeClr val="accent5">
                    <a:lumMod val="40000"/>
                    <a:lumOff val="60000"/>
                  </a:schemeClr>
                </a:solidFill>
              </a:rPr>
              <a:t>travail en dyade et le rôle de tous</a:t>
            </a:r>
            <a:r>
              <a:rPr lang="fr-CA" dirty="0">
                <a:solidFill>
                  <a:schemeClr val="accent1">
                    <a:lumMod val="20000"/>
                    <a:lumOff val="80000"/>
                  </a:schemeClr>
                </a:solidFill>
              </a:rPr>
              <a:t>. </a:t>
            </a:r>
            <a:endParaRPr lang="fr-CA" dirty="0" smtClean="0">
              <a:solidFill>
                <a:schemeClr val="accent1">
                  <a:lumMod val="20000"/>
                  <a:lumOff val="80000"/>
                </a:schemeClr>
              </a:solidFill>
            </a:endParaRPr>
          </a:p>
          <a:p>
            <a:r>
              <a:rPr lang="fr-CA" dirty="0" smtClean="0">
                <a:solidFill>
                  <a:schemeClr val="accent1">
                    <a:lumMod val="20000"/>
                    <a:lumOff val="80000"/>
                  </a:schemeClr>
                </a:solidFill>
              </a:rPr>
              <a:t>Avant </a:t>
            </a:r>
            <a:r>
              <a:rPr lang="fr-CA" dirty="0">
                <a:solidFill>
                  <a:schemeClr val="accent1">
                    <a:lumMod val="20000"/>
                    <a:lumOff val="80000"/>
                  </a:schemeClr>
                </a:solidFill>
              </a:rPr>
              <a:t>de penser à travailler en équipe, connaissez-vous bien votre rôle, vos responsabilités et vos activités permises? </a:t>
            </a:r>
          </a:p>
          <a:p>
            <a:r>
              <a:rPr lang="fr-CA" dirty="0">
                <a:solidFill>
                  <a:schemeClr val="accent1">
                    <a:lumMod val="20000"/>
                    <a:lumOff val="80000"/>
                  </a:schemeClr>
                </a:solidFill>
              </a:rPr>
              <a:t>Je vous invite à consulter </a:t>
            </a:r>
            <a:r>
              <a:rPr lang="fr-CA" dirty="0" smtClean="0">
                <a:solidFill>
                  <a:schemeClr val="accent1">
                    <a:lumMod val="20000"/>
                    <a:lumOff val="80000"/>
                  </a:schemeClr>
                </a:solidFill>
              </a:rPr>
              <a:t>les </a:t>
            </a:r>
            <a:r>
              <a:rPr lang="fr-CA" dirty="0">
                <a:solidFill>
                  <a:schemeClr val="accent1">
                    <a:lumMod val="20000"/>
                    <a:lumOff val="80000"/>
                  </a:schemeClr>
                </a:solidFill>
              </a:rPr>
              <a:t>liens </a:t>
            </a:r>
            <a:r>
              <a:rPr lang="fr-CA" dirty="0" smtClean="0">
                <a:solidFill>
                  <a:schemeClr val="accent1">
                    <a:lumMod val="20000"/>
                    <a:lumOff val="80000"/>
                  </a:schemeClr>
                </a:solidFill>
              </a:rPr>
              <a:t>présentés dans les prochaines diapositives afin </a:t>
            </a:r>
            <a:r>
              <a:rPr lang="fr-CA" dirty="0">
                <a:solidFill>
                  <a:schemeClr val="accent1">
                    <a:lumMod val="20000"/>
                    <a:lumOff val="80000"/>
                  </a:schemeClr>
                </a:solidFill>
              </a:rPr>
              <a:t>d’approfondir </a:t>
            </a:r>
            <a:r>
              <a:rPr lang="fr-CA">
                <a:solidFill>
                  <a:schemeClr val="accent1">
                    <a:lumMod val="20000"/>
                    <a:lumOff val="80000"/>
                  </a:schemeClr>
                </a:solidFill>
              </a:rPr>
              <a:t>vos </a:t>
            </a:r>
            <a:r>
              <a:rPr lang="fr-CA" smtClean="0">
                <a:solidFill>
                  <a:schemeClr val="accent1">
                    <a:lumMod val="20000"/>
                    <a:lumOff val="80000"/>
                  </a:schemeClr>
                </a:solidFill>
              </a:rPr>
              <a:t>connaissances</a:t>
            </a:r>
            <a:r>
              <a:rPr lang="fr-CA" dirty="0">
                <a:solidFill>
                  <a:schemeClr val="accent1">
                    <a:lumMod val="20000"/>
                    <a:lumOff val="80000"/>
                  </a:schemeClr>
                </a:solidFill>
              </a:rPr>
              <a:t>.</a:t>
            </a:r>
          </a:p>
          <a:p>
            <a:endParaRPr lang="en-US" dirty="0">
              <a:solidFill>
                <a:srgbClr val="FFFFFF"/>
              </a:solidFill>
            </a:endParaRPr>
          </a:p>
        </p:txBody>
      </p:sp>
    </p:spTree>
    <p:extLst>
      <p:ext uri="{BB962C8B-B14F-4D97-AF65-F5344CB8AC3E}">
        <p14:creationId xmlns:p14="http://schemas.microsoft.com/office/powerpoint/2010/main" val="260155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944" y="596874"/>
            <a:ext cx="10058400" cy="1371600"/>
          </a:xfrm>
        </p:spPr>
        <p:txBody>
          <a:bodyPr>
            <a:normAutofit fontScale="90000"/>
          </a:bodyPr>
          <a:lstStyle/>
          <a:p>
            <a:pPr algn="ctr"/>
            <a:r>
              <a:rPr lang="fr-CA" sz="4000" dirty="0" smtClean="0">
                <a:solidFill>
                  <a:srgbClr val="0070C0"/>
                </a:solidFill>
              </a:rPr>
              <a:t>Consultez </a:t>
            </a:r>
            <a:r>
              <a:rPr lang="fr-CA" sz="4000" dirty="0">
                <a:solidFill>
                  <a:srgbClr val="0070C0"/>
                </a:solidFill>
              </a:rPr>
              <a:t>les liens </a:t>
            </a:r>
            <a:r>
              <a:rPr lang="fr-CA" sz="4000" dirty="0" smtClean="0">
                <a:solidFill>
                  <a:srgbClr val="0070C0"/>
                </a:solidFill>
              </a:rPr>
              <a:t>ci-dessous afin </a:t>
            </a:r>
            <a:r>
              <a:rPr lang="fr-CA" sz="4000" dirty="0">
                <a:solidFill>
                  <a:srgbClr val="0070C0"/>
                </a:solidFill>
              </a:rPr>
              <a:t>d’approfondir vos connaissances.</a:t>
            </a:r>
            <a:r>
              <a:rPr lang="fr-CA" dirty="0">
                <a:solidFill>
                  <a:schemeClr val="accent1">
                    <a:lumMod val="20000"/>
                    <a:lumOff val="80000"/>
                  </a:schemeClr>
                </a:solidFill>
              </a:rPr>
              <a:t/>
            </a:r>
            <a:br>
              <a:rPr lang="fr-CA" dirty="0">
                <a:solidFill>
                  <a:schemeClr val="accent1">
                    <a:lumMod val="20000"/>
                    <a:lumOff val="80000"/>
                  </a:schemeClr>
                </a:solidFill>
              </a:rPr>
            </a:br>
            <a:endParaRPr lang="fr-CA" dirty="0"/>
          </a:p>
        </p:txBody>
      </p:sp>
      <p:sp>
        <p:nvSpPr>
          <p:cNvPr id="4" name="Rectangle 3"/>
          <p:cNvSpPr/>
          <p:nvPr/>
        </p:nvSpPr>
        <p:spPr>
          <a:xfrm>
            <a:off x="493776" y="1618488"/>
            <a:ext cx="10640568" cy="4855464"/>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p:cNvSpPr>
            <a:spLocks noGrp="1"/>
          </p:cNvSpPr>
          <p:nvPr>
            <p:ph idx="1"/>
          </p:nvPr>
        </p:nvSpPr>
        <p:spPr>
          <a:xfrm>
            <a:off x="723900" y="1967217"/>
            <a:ext cx="11062716" cy="4507992"/>
          </a:xfrm>
        </p:spPr>
        <p:txBody>
          <a:bodyPr>
            <a:normAutofit fontScale="77500" lnSpcReduction="20000"/>
          </a:bodyPr>
          <a:lstStyle/>
          <a:p>
            <a:pPr>
              <a:buFont typeface="Wingdings" panose="05000000000000000000" pitchFamily="2" charset="2"/>
              <a:buChar char="Ø"/>
            </a:pPr>
            <a:r>
              <a:rPr lang="fr-CA" sz="1700" dirty="0">
                <a:solidFill>
                  <a:srgbClr val="EF4FDC"/>
                </a:solidFill>
              </a:rPr>
              <a:t>Activités permises de la </a:t>
            </a:r>
            <a:r>
              <a:rPr lang="fr-CA" sz="1700" b="1" dirty="0">
                <a:solidFill>
                  <a:srgbClr val="EF4FDC"/>
                </a:solidFill>
              </a:rPr>
              <a:t>CEPI</a:t>
            </a:r>
            <a:r>
              <a:rPr lang="fr-CA" sz="1700" dirty="0">
                <a:solidFill>
                  <a:srgbClr val="EF4FDC"/>
                </a:solidFill>
              </a:rPr>
              <a:t> : </a:t>
            </a:r>
          </a:p>
          <a:p>
            <a:pPr marL="0" lvl="0" indent="0">
              <a:buNone/>
            </a:pPr>
            <a:r>
              <a:rPr lang="fr-CA" sz="1700" u="sng" dirty="0">
                <a:hlinkClick r:id="rId2"/>
              </a:rPr>
              <a:t>https://</a:t>
            </a:r>
            <a:r>
              <a:rPr lang="fr-CA" sz="1700" u="sng" dirty="0" smtClean="0">
                <a:hlinkClick r:id="rId2"/>
              </a:rPr>
              <a:t>www.oiiq.org/acceder-profession/parcours-etudiant/cepi/activites-professionnelles-permises</a:t>
            </a:r>
            <a:endParaRPr lang="fr-CA" sz="1700" u="sng" dirty="0" smtClean="0"/>
          </a:p>
          <a:p>
            <a:pPr marL="0" lvl="0" indent="0">
              <a:buNone/>
            </a:pPr>
            <a:endParaRPr lang="fr-CA" sz="1700" dirty="0"/>
          </a:p>
          <a:p>
            <a:pPr>
              <a:buFont typeface="Wingdings" panose="05000000000000000000" pitchFamily="2" charset="2"/>
              <a:buChar char="Ø"/>
            </a:pPr>
            <a:r>
              <a:rPr lang="fr-CA" sz="1700" dirty="0">
                <a:solidFill>
                  <a:srgbClr val="EF4FDC"/>
                </a:solidFill>
              </a:rPr>
              <a:t>Activités permises de </a:t>
            </a:r>
            <a:r>
              <a:rPr lang="fr-CA" sz="1700" b="1" dirty="0">
                <a:solidFill>
                  <a:srgbClr val="EF4FDC"/>
                </a:solidFill>
              </a:rPr>
              <a:t>l’EXTERNE</a:t>
            </a:r>
            <a:r>
              <a:rPr lang="fr-CA" sz="1700" dirty="0">
                <a:solidFill>
                  <a:srgbClr val="EF4FDC"/>
                </a:solidFill>
              </a:rPr>
              <a:t> :</a:t>
            </a:r>
          </a:p>
          <a:p>
            <a:pPr marL="0" lvl="0" indent="0">
              <a:buNone/>
            </a:pPr>
            <a:r>
              <a:rPr lang="fr-CA" sz="1700" u="sng" dirty="0">
                <a:hlinkClick r:id="rId3"/>
              </a:rPr>
              <a:t>https://www.oiiq.org/acceder-profession/parcours-etudiant/externat/activites-professionnelles-permises?inheritRedirect=true</a:t>
            </a:r>
            <a:endParaRPr lang="fr-CA" sz="1700" dirty="0"/>
          </a:p>
          <a:p>
            <a:pPr marL="0" lvl="0" indent="0">
              <a:buNone/>
            </a:pPr>
            <a:r>
              <a:rPr lang="fr-CA" sz="1700" u="sng" dirty="0">
                <a:hlinkClick r:id="rId4"/>
              </a:rPr>
              <a:t>https://</a:t>
            </a:r>
            <a:r>
              <a:rPr lang="fr-CA" sz="1700" u="sng" dirty="0" smtClean="0">
                <a:hlinkClick r:id="rId4"/>
              </a:rPr>
              <a:t>www.oiiq.org/acceder-profession/parcours-etudiant/externat/conditions-d-exercice</a:t>
            </a:r>
            <a:endParaRPr lang="fr-CA" sz="1700" u="sng" dirty="0" smtClean="0"/>
          </a:p>
          <a:p>
            <a:pPr marL="0" lvl="0" indent="0">
              <a:buNone/>
            </a:pPr>
            <a:endParaRPr lang="fr-CA" sz="1700" dirty="0"/>
          </a:p>
          <a:p>
            <a:pPr>
              <a:buFont typeface="Wingdings" panose="05000000000000000000" pitchFamily="2" charset="2"/>
              <a:buChar char="Ø"/>
            </a:pPr>
            <a:r>
              <a:rPr lang="fr-CA" sz="1700" dirty="0">
                <a:solidFill>
                  <a:srgbClr val="EF4FDC"/>
                </a:solidFill>
              </a:rPr>
              <a:t>Activités réservés à la profession </a:t>
            </a:r>
            <a:r>
              <a:rPr lang="fr-CA" sz="1700" b="1" dirty="0">
                <a:solidFill>
                  <a:srgbClr val="EF4FDC"/>
                </a:solidFill>
              </a:rPr>
              <a:t>INFIRMIÈRE </a:t>
            </a:r>
            <a:r>
              <a:rPr lang="fr-CA" sz="1700" dirty="0">
                <a:solidFill>
                  <a:srgbClr val="EF4FDC"/>
                </a:solidFill>
              </a:rPr>
              <a:t>: </a:t>
            </a:r>
          </a:p>
          <a:p>
            <a:pPr marL="0" lvl="0" indent="0">
              <a:buNone/>
            </a:pPr>
            <a:r>
              <a:rPr lang="fr-CA" sz="1700" u="sng" dirty="0">
                <a:hlinkClick r:id="rId5"/>
              </a:rPr>
              <a:t>https://www.oiiq.org/pratique-professionnelle/exercice-infirmier/infirmieres-et-infirmiers</a:t>
            </a:r>
            <a:endParaRPr lang="fr-CA" sz="1700" dirty="0"/>
          </a:p>
          <a:p>
            <a:pPr marL="0" lvl="0" indent="0">
              <a:buNone/>
            </a:pPr>
            <a:r>
              <a:rPr lang="fr-CA" sz="1700" u="sng" dirty="0">
                <a:hlinkClick r:id="rId6"/>
              </a:rPr>
              <a:t>https://</a:t>
            </a:r>
            <a:r>
              <a:rPr lang="fr-CA" sz="1700" u="sng" dirty="0" smtClean="0">
                <a:hlinkClick r:id="rId6"/>
              </a:rPr>
              <a:t>www.oiiq.org/documents/20147/237836/8419-Schema-champ-activite-inf-2018-final.pdf</a:t>
            </a:r>
            <a:endParaRPr lang="fr-CA" sz="1700" u="sng" dirty="0" smtClean="0"/>
          </a:p>
          <a:p>
            <a:pPr marL="0" lvl="0" indent="0">
              <a:buNone/>
            </a:pPr>
            <a:endParaRPr lang="fr-CA" sz="1700" u="sng" dirty="0" smtClean="0"/>
          </a:p>
          <a:p>
            <a:pPr lvl="0">
              <a:buFont typeface="Wingdings" panose="05000000000000000000" pitchFamily="2" charset="2"/>
              <a:buChar char="Ø"/>
            </a:pPr>
            <a:r>
              <a:rPr lang="fr-CA" sz="1700" dirty="0" smtClean="0">
                <a:solidFill>
                  <a:srgbClr val="EF4FDC"/>
                </a:solidFill>
              </a:rPr>
              <a:t>Activités permises </a:t>
            </a:r>
            <a:r>
              <a:rPr lang="fr-CA" b="1" dirty="0" smtClean="0">
                <a:solidFill>
                  <a:srgbClr val="C812B2"/>
                </a:solidFill>
              </a:rPr>
              <a:t>CEPIA</a:t>
            </a:r>
          </a:p>
          <a:p>
            <a:pPr marL="0" lvl="0" indent="0">
              <a:buNone/>
            </a:pPr>
            <a:r>
              <a:rPr lang="fr-CA" sz="1700" u="sng" dirty="0">
                <a:solidFill>
                  <a:srgbClr val="00B050"/>
                </a:solidFill>
                <a:hlinkClick r:id="rId7"/>
              </a:rPr>
              <a:t>https://</a:t>
            </a:r>
            <a:r>
              <a:rPr lang="fr-CA" sz="1700" u="sng" dirty="0" smtClean="0">
                <a:solidFill>
                  <a:srgbClr val="00B050"/>
                </a:solidFill>
                <a:hlinkClick r:id="rId7"/>
              </a:rPr>
              <a:t>www.oiiaq.org/devenir-infirmiere-auxiliaire/devenir-infirmiere-auxiliaire/candidat-a-lexercice-de-la-profession-cepia</a:t>
            </a:r>
            <a:endParaRPr lang="fr-CA" sz="1700" u="sng" dirty="0">
              <a:solidFill>
                <a:srgbClr val="00B050"/>
              </a:solidFill>
            </a:endParaRPr>
          </a:p>
          <a:p>
            <a:pPr marL="0" lvl="0" indent="0">
              <a:buNone/>
            </a:pPr>
            <a:endParaRPr lang="fr-CA" sz="1700" dirty="0"/>
          </a:p>
          <a:p>
            <a:pPr>
              <a:buFont typeface="Wingdings" panose="05000000000000000000" pitchFamily="2" charset="2"/>
              <a:buChar char="Ø"/>
            </a:pPr>
            <a:r>
              <a:rPr lang="fr-CA" sz="1700" dirty="0">
                <a:solidFill>
                  <a:srgbClr val="EF4FDC"/>
                </a:solidFill>
              </a:rPr>
              <a:t>Activités professionnelles de </a:t>
            </a:r>
            <a:r>
              <a:rPr lang="fr-CA" sz="1700" b="1" dirty="0">
                <a:solidFill>
                  <a:srgbClr val="EF4FDC"/>
                </a:solidFill>
              </a:rPr>
              <a:t>L’INFIRMIÈRE AUXILIAIRE</a:t>
            </a:r>
            <a:r>
              <a:rPr lang="fr-CA" sz="1700" dirty="0">
                <a:solidFill>
                  <a:srgbClr val="EF4FDC"/>
                </a:solidFill>
              </a:rPr>
              <a:t> :</a:t>
            </a:r>
          </a:p>
          <a:p>
            <a:pPr marL="0" lvl="0" indent="0">
              <a:buNone/>
            </a:pPr>
            <a:r>
              <a:rPr lang="fr-CA" sz="1700" u="sng" dirty="0">
                <a:hlinkClick r:id="rId8"/>
              </a:rPr>
              <a:t>https://www.oiiaq.org/publications/activites-professionnelles-infirmiere-auxiliaire</a:t>
            </a:r>
            <a:endParaRPr lang="fr-CA" sz="1700" dirty="0"/>
          </a:p>
          <a:p>
            <a:pPr marL="0" indent="0">
              <a:buNone/>
            </a:pPr>
            <a:endParaRPr lang="fr-CA" dirty="0"/>
          </a:p>
        </p:txBody>
      </p:sp>
    </p:spTree>
    <p:extLst>
      <p:ext uri="{BB962C8B-B14F-4D97-AF65-F5344CB8AC3E}">
        <p14:creationId xmlns:p14="http://schemas.microsoft.com/office/powerpoint/2010/main" val="3388086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912" y="1536192"/>
            <a:ext cx="11475720" cy="4983480"/>
          </a:xfrm>
        </p:spPr>
        <p:txBody>
          <a:bodyPr>
            <a:noAutofit/>
          </a:bodyPr>
          <a:lstStyle/>
          <a:p>
            <a:pPr algn="ctr">
              <a:lnSpc>
                <a:spcPct val="150000"/>
              </a:lnSpc>
            </a:pPr>
            <a:r>
              <a:rPr lang="fr-CA" sz="2000" dirty="0">
                <a:solidFill>
                  <a:schemeClr val="accent1"/>
                </a:solidFill>
              </a:rPr>
              <a:t>Maintenant que vous connaissez bien votre propre rôle, vos responsabilités et vos activités permises, nous pouvons aborder le travail d’équipe et plus précisément la dyade. Les questions et mythes qui reviennent souvent sont </a:t>
            </a:r>
            <a:r>
              <a:rPr lang="fr-CA" sz="2000" dirty="0" smtClean="0">
                <a:solidFill>
                  <a:schemeClr val="accent1"/>
                </a:solidFill>
              </a:rPr>
              <a:t>: </a:t>
            </a:r>
            <a:r>
              <a:rPr lang="fr-CA" sz="2400" dirty="0" smtClean="0">
                <a:solidFill>
                  <a:srgbClr val="EF4FDC"/>
                </a:solidFill>
              </a:rPr>
              <a:t/>
            </a:r>
            <a:br>
              <a:rPr lang="fr-CA" sz="2400" dirty="0" smtClean="0">
                <a:solidFill>
                  <a:srgbClr val="EF4FDC"/>
                </a:solidFill>
              </a:rPr>
            </a:br>
            <a:r>
              <a:rPr lang="fr-CA" sz="2400" dirty="0" smtClean="0">
                <a:solidFill>
                  <a:srgbClr val="EF4FDC"/>
                </a:solidFill>
              </a:rPr>
              <a:t/>
            </a:r>
            <a:br>
              <a:rPr lang="fr-CA" sz="2400" dirty="0" smtClean="0">
                <a:solidFill>
                  <a:srgbClr val="EF4FDC"/>
                </a:solidFill>
              </a:rPr>
            </a:br>
            <a:r>
              <a:rPr lang="fr-CA" sz="2000" i="1" dirty="0" smtClean="0">
                <a:solidFill>
                  <a:srgbClr val="EF4FDC"/>
                </a:solidFill>
              </a:rPr>
              <a:t>« </a:t>
            </a:r>
            <a:r>
              <a:rPr lang="fr-CA" sz="2000" i="1" dirty="0">
                <a:solidFill>
                  <a:srgbClr val="EF4FDC"/>
                </a:solidFill>
              </a:rPr>
              <a:t>Qui fait quoi ? </a:t>
            </a:r>
            <a:r>
              <a:rPr lang="fr-CA" sz="2000" i="1" dirty="0" smtClean="0">
                <a:solidFill>
                  <a:srgbClr val="EF4FDC"/>
                </a:solidFill>
              </a:rPr>
              <a:t>»</a:t>
            </a:r>
            <a:br>
              <a:rPr lang="fr-CA" sz="2000" i="1" dirty="0" smtClean="0">
                <a:solidFill>
                  <a:srgbClr val="EF4FDC"/>
                </a:solidFill>
              </a:rPr>
            </a:br>
            <a:r>
              <a:rPr lang="fr-CA" sz="2000" i="1" dirty="0" smtClean="0">
                <a:solidFill>
                  <a:srgbClr val="EF4FDC"/>
                </a:solidFill>
              </a:rPr>
              <a:t>« </a:t>
            </a:r>
            <a:r>
              <a:rPr lang="fr-CA" sz="2000" i="1" dirty="0">
                <a:solidFill>
                  <a:srgbClr val="EF4FDC"/>
                </a:solidFill>
              </a:rPr>
              <a:t>Est-ce qu’on se divise la section? </a:t>
            </a:r>
            <a:r>
              <a:rPr lang="fr-CA" sz="2000" i="1" dirty="0" smtClean="0">
                <a:solidFill>
                  <a:srgbClr val="EF4FDC"/>
                </a:solidFill>
              </a:rPr>
              <a:t>»</a:t>
            </a:r>
            <a:br>
              <a:rPr lang="fr-CA" sz="2000" i="1" dirty="0" smtClean="0">
                <a:solidFill>
                  <a:srgbClr val="EF4FDC"/>
                </a:solidFill>
              </a:rPr>
            </a:br>
            <a:r>
              <a:rPr lang="fr-CA" sz="2000" i="1" dirty="0" smtClean="0">
                <a:solidFill>
                  <a:srgbClr val="EF4FDC"/>
                </a:solidFill>
              </a:rPr>
              <a:t>« </a:t>
            </a:r>
            <a:r>
              <a:rPr lang="fr-CA" sz="2000" i="1" dirty="0">
                <a:solidFill>
                  <a:srgbClr val="EF4FDC"/>
                </a:solidFill>
              </a:rPr>
              <a:t>Est-ce qu’on se divise les tâches? </a:t>
            </a:r>
            <a:r>
              <a:rPr lang="fr-CA" sz="2000" i="1" dirty="0" smtClean="0">
                <a:solidFill>
                  <a:srgbClr val="EF4FDC"/>
                </a:solidFill>
              </a:rPr>
              <a:t>»</a:t>
            </a:r>
            <a:br>
              <a:rPr lang="fr-CA" sz="2000" i="1" dirty="0" smtClean="0">
                <a:solidFill>
                  <a:srgbClr val="EF4FDC"/>
                </a:solidFill>
              </a:rPr>
            </a:br>
            <a:r>
              <a:rPr lang="fr-CA" sz="2000" i="1" dirty="0" smtClean="0">
                <a:solidFill>
                  <a:srgbClr val="EF4FDC"/>
                </a:solidFill>
              </a:rPr>
              <a:t>« </a:t>
            </a:r>
            <a:r>
              <a:rPr lang="fr-CA" sz="2000" i="1" dirty="0">
                <a:solidFill>
                  <a:srgbClr val="EF4FDC"/>
                </a:solidFill>
              </a:rPr>
              <a:t>L’infirmière remplie juste de la paperasse! », </a:t>
            </a:r>
            <a:r>
              <a:rPr lang="fr-CA" sz="2000" dirty="0">
                <a:solidFill>
                  <a:srgbClr val="EF4FDC"/>
                </a:solidFill>
              </a:rPr>
              <a:t>etc. </a:t>
            </a:r>
            <a:r>
              <a:rPr lang="fr-CA" sz="2400" dirty="0" smtClean="0">
                <a:solidFill>
                  <a:srgbClr val="EF4FDC"/>
                </a:solidFill>
              </a:rPr>
              <a:t/>
            </a:r>
            <a:br>
              <a:rPr lang="fr-CA" sz="2400" dirty="0" smtClean="0">
                <a:solidFill>
                  <a:srgbClr val="EF4FDC"/>
                </a:solidFill>
              </a:rPr>
            </a:br>
            <a:r>
              <a:rPr lang="fr-CA" sz="2800" dirty="0">
                <a:solidFill>
                  <a:srgbClr val="EF4FDC"/>
                </a:solidFill>
              </a:rPr>
              <a:t/>
            </a:r>
            <a:br>
              <a:rPr lang="fr-CA" sz="2800" dirty="0">
                <a:solidFill>
                  <a:srgbClr val="EF4FDC"/>
                </a:solidFill>
              </a:rPr>
            </a:br>
            <a:r>
              <a:rPr lang="fr-CA" sz="2800" u="sng" dirty="0">
                <a:solidFill>
                  <a:schemeClr val="accent1"/>
                </a:solidFill>
              </a:rPr>
              <a:t>Voici donc des outils vous permettant de démystifier le tout!  </a:t>
            </a:r>
            <a:r>
              <a:rPr lang="fr-CA" sz="2800" dirty="0"/>
              <a:t/>
            </a:r>
            <a:br>
              <a:rPr lang="fr-CA" sz="2800" dirty="0"/>
            </a:br>
            <a:r>
              <a:rPr lang="fr-CA" sz="2800" dirty="0">
                <a:solidFill>
                  <a:schemeClr val="accent1">
                    <a:lumMod val="20000"/>
                    <a:lumOff val="80000"/>
                  </a:schemeClr>
                </a:solidFill>
              </a:rPr>
              <a:t/>
            </a:r>
            <a:br>
              <a:rPr lang="fr-CA" sz="2800" dirty="0">
                <a:solidFill>
                  <a:schemeClr val="accent1">
                    <a:lumMod val="20000"/>
                    <a:lumOff val="80000"/>
                  </a:schemeClr>
                </a:solidFill>
              </a:rPr>
            </a:br>
            <a:endParaRPr lang="fr-CA" sz="2800" dirty="0"/>
          </a:p>
        </p:txBody>
      </p:sp>
      <p:pic>
        <p:nvPicPr>
          <p:cNvPr id="7" name="Image 6" descr="Who are you? — Intro to Python GIS CSC document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808" y="2149363"/>
            <a:ext cx="1546862" cy="2846121"/>
          </a:xfrm>
          <a:prstGeom prst="rect">
            <a:avLst/>
          </a:prstGeom>
        </p:spPr>
      </p:pic>
    </p:spTree>
    <p:extLst>
      <p:ext uri="{BB962C8B-B14F-4D97-AF65-F5344CB8AC3E}">
        <p14:creationId xmlns:p14="http://schemas.microsoft.com/office/powerpoint/2010/main" val="11262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Image 4"/>
          <p:cNvPicPr>
            <a:picLocks noChangeAspect="1"/>
          </p:cNvPicPr>
          <p:nvPr/>
        </p:nvPicPr>
        <p:blipFill>
          <a:blip r:embed="rId2"/>
          <a:stretch>
            <a:fillRect/>
          </a:stretch>
        </p:blipFill>
        <p:spPr>
          <a:xfrm>
            <a:off x="0" y="0"/>
            <a:ext cx="12192000" cy="6858000"/>
          </a:xfrm>
          <a:prstGeom prst="rect">
            <a:avLst/>
          </a:prstGeom>
        </p:spPr>
      </p:pic>
      <p:sp>
        <p:nvSpPr>
          <p:cNvPr id="6" name="ZoneTexte 5"/>
          <p:cNvSpPr txBox="1"/>
          <p:nvPr/>
        </p:nvSpPr>
        <p:spPr>
          <a:xfrm>
            <a:off x="1024128" y="4992624"/>
            <a:ext cx="4745736" cy="1754326"/>
          </a:xfrm>
          <a:prstGeom prst="rect">
            <a:avLst/>
          </a:prstGeom>
          <a:solidFill>
            <a:schemeClr val="bg1"/>
          </a:solidFill>
        </p:spPr>
        <p:txBody>
          <a:bodyPr wrap="square" rtlCol="0">
            <a:spAutoFit/>
          </a:bodyPr>
          <a:lstStyle/>
          <a:p>
            <a:r>
              <a:rPr lang="fr-CA" b="1" dirty="0" smtClean="0">
                <a:solidFill>
                  <a:srgbClr val="92D050"/>
                </a:solidFill>
              </a:rPr>
              <a:t>Pour accéder à l’aide-mémoire:</a:t>
            </a:r>
          </a:p>
          <a:p>
            <a:pPr marL="342900" indent="-342900">
              <a:buFont typeface="+mj-lt"/>
              <a:buAutoNum type="arabicParenR"/>
            </a:pPr>
            <a:r>
              <a:rPr lang="fr-CA" dirty="0">
                <a:hlinkClick r:id="rId3"/>
              </a:rPr>
              <a:t>http://bibliotheques.cissslaval.ca</a:t>
            </a:r>
            <a:r>
              <a:rPr lang="fr-CA" dirty="0" smtClean="0">
                <a:hlinkClick r:id="rId3"/>
              </a:rPr>
              <a:t>/</a:t>
            </a:r>
            <a:endParaRPr lang="fr-CA" dirty="0" smtClean="0"/>
          </a:p>
          <a:p>
            <a:pPr marL="342900" indent="-342900">
              <a:buFont typeface="+mj-lt"/>
              <a:buAutoNum type="arabicParenR"/>
            </a:pPr>
            <a:r>
              <a:rPr lang="fr-CA" dirty="0" smtClean="0"/>
              <a:t>Inscrire « IDEA » dans la barre de recherche « Rechercher un outil clinique »</a:t>
            </a:r>
          </a:p>
          <a:p>
            <a:endParaRPr lang="fr-CA" dirty="0" smtClean="0"/>
          </a:p>
          <a:p>
            <a:endParaRPr lang="fr-CA" dirty="0"/>
          </a:p>
        </p:txBody>
      </p:sp>
      <p:sp>
        <p:nvSpPr>
          <p:cNvPr id="9" name="Rectangle 8"/>
          <p:cNvSpPr/>
          <p:nvPr/>
        </p:nvSpPr>
        <p:spPr>
          <a:xfrm>
            <a:off x="850392" y="4992624"/>
            <a:ext cx="5001768" cy="1371600"/>
          </a:xfrm>
          <a:prstGeom prst="rect">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p:cNvSpPr/>
          <p:nvPr/>
        </p:nvSpPr>
        <p:spPr>
          <a:xfrm>
            <a:off x="1024128" y="662940"/>
            <a:ext cx="4590288" cy="134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smtClean="0">
                <a:solidFill>
                  <a:schemeClr val="accent1"/>
                </a:solidFill>
              </a:rPr>
              <a:t>DYADE ET RÔLES</a:t>
            </a:r>
            <a:endParaRPr lang="fr-CA" sz="3600" b="1" dirty="0">
              <a:solidFill>
                <a:schemeClr val="accent1"/>
              </a:solidFill>
            </a:endParaRPr>
          </a:p>
        </p:txBody>
      </p:sp>
    </p:spTree>
    <p:extLst>
      <p:ext uri="{BB962C8B-B14F-4D97-AF65-F5344CB8AC3E}">
        <p14:creationId xmlns:p14="http://schemas.microsoft.com/office/powerpoint/2010/main" val="405453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2472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642594"/>
            <a:ext cx="10546080" cy="1371600"/>
          </a:xfrm>
        </p:spPr>
        <p:txBody>
          <a:bodyPr>
            <a:noAutofit/>
          </a:bodyPr>
          <a:lstStyle/>
          <a:p>
            <a:pPr algn="ctr">
              <a:lnSpc>
                <a:spcPct val="150000"/>
              </a:lnSpc>
            </a:pPr>
            <a:r>
              <a:rPr lang="fr-CA" sz="2800" dirty="0"/>
              <a:t/>
            </a:r>
            <a:br>
              <a:rPr lang="fr-CA" sz="2800" dirty="0"/>
            </a:br>
            <a:r>
              <a:rPr lang="fr-CA" sz="3600" dirty="0" smtClean="0">
                <a:solidFill>
                  <a:srgbClr val="EF4FDC"/>
                </a:solidFill>
              </a:rPr>
              <a:t>TESTEZ VOS CONNAISSANCES: </a:t>
            </a:r>
            <a:r>
              <a:rPr lang="fr-CA" sz="3600" dirty="0" smtClean="0"/>
              <a:t>VRAI OU FAUX?</a:t>
            </a:r>
            <a:r>
              <a:rPr lang="fr-CA" sz="2800" dirty="0">
                <a:solidFill>
                  <a:schemeClr val="accent1">
                    <a:lumMod val="20000"/>
                    <a:lumOff val="80000"/>
                  </a:schemeClr>
                </a:solidFill>
              </a:rPr>
              <a:t/>
            </a:r>
            <a:br>
              <a:rPr lang="fr-CA" sz="2800" dirty="0">
                <a:solidFill>
                  <a:schemeClr val="accent1">
                    <a:lumMod val="20000"/>
                    <a:lumOff val="80000"/>
                  </a:schemeClr>
                </a:solidFill>
              </a:rPr>
            </a:br>
            <a:endParaRPr lang="fr-CA" sz="2800" dirty="0"/>
          </a:p>
        </p:txBody>
      </p:sp>
      <p:sp>
        <p:nvSpPr>
          <p:cNvPr id="5" name="Espace réservé du contenu 4"/>
          <p:cNvSpPr>
            <a:spLocks noGrp="1"/>
          </p:cNvSpPr>
          <p:nvPr>
            <p:ph idx="1"/>
          </p:nvPr>
        </p:nvSpPr>
        <p:spPr>
          <a:xfrm>
            <a:off x="1066800" y="2359152"/>
            <a:ext cx="10692384" cy="3502152"/>
          </a:xfrm>
        </p:spPr>
        <p:txBody>
          <a:bodyPr>
            <a:normAutofit/>
          </a:bodyPr>
          <a:lstStyle/>
          <a:p>
            <a:pPr marL="342900" lvl="0" indent="-342900">
              <a:lnSpc>
                <a:spcPct val="200000"/>
              </a:lnSpc>
              <a:buFont typeface="+mj-lt"/>
              <a:buAutoNum type="arabicParenR"/>
            </a:pPr>
            <a:r>
              <a:rPr lang="fr-CA" dirty="0"/>
              <a:t>L’externe peut être sous la supervision d’une </a:t>
            </a:r>
            <a:r>
              <a:rPr lang="fr-CA" dirty="0" smtClean="0"/>
              <a:t>CEPI</a:t>
            </a:r>
            <a:r>
              <a:rPr lang="fr-CA" dirty="0"/>
              <a:t>?</a:t>
            </a:r>
            <a:endParaRPr lang="fr-CA" dirty="0" smtClean="0"/>
          </a:p>
          <a:p>
            <a:pPr marL="342900" lvl="0" indent="-342900">
              <a:lnSpc>
                <a:spcPct val="200000"/>
              </a:lnSpc>
              <a:buFont typeface="+mj-lt"/>
              <a:buAutoNum type="arabicParenR"/>
            </a:pPr>
            <a:r>
              <a:rPr lang="fr-CA" dirty="0" smtClean="0"/>
              <a:t>L’externe </a:t>
            </a:r>
            <a:r>
              <a:rPr lang="fr-CA" dirty="0"/>
              <a:t>peut être sous la supervision d’une infirmière </a:t>
            </a:r>
            <a:r>
              <a:rPr lang="fr-CA" dirty="0" smtClean="0"/>
              <a:t>auxiliaire</a:t>
            </a:r>
            <a:r>
              <a:rPr lang="fr-CA" dirty="0"/>
              <a:t>?</a:t>
            </a:r>
            <a:endParaRPr lang="fr-CA" dirty="0" smtClean="0"/>
          </a:p>
          <a:p>
            <a:pPr marL="342900" lvl="0" indent="-342900">
              <a:lnSpc>
                <a:spcPct val="200000"/>
              </a:lnSpc>
              <a:buFont typeface="+mj-lt"/>
              <a:buAutoNum type="arabicParenR"/>
            </a:pPr>
            <a:r>
              <a:rPr lang="fr-CA" dirty="0" smtClean="0"/>
              <a:t>L’infirmière </a:t>
            </a:r>
            <a:r>
              <a:rPr lang="fr-CA" dirty="0"/>
              <a:t>qui supervise l’externe doit toujours contresigner ses notes au </a:t>
            </a:r>
            <a:r>
              <a:rPr lang="fr-CA" dirty="0" smtClean="0"/>
              <a:t>dossier</a:t>
            </a:r>
            <a:r>
              <a:rPr lang="fr-CA" dirty="0"/>
              <a:t>?</a:t>
            </a:r>
          </a:p>
          <a:p>
            <a:pPr marL="342900" lvl="0" indent="-342900">
              <a:lnSpc>
                <a:spcPct val="200000"/>
              </a:lnSpc>
              <a:buFont typeface="+mj-lt"/>
              <a:buAutoNum type="arabicParenR"/>
            </a:pPr>
            <a:r>
              <a:rPr lang="fr-CA" dirty="0"/>
              <a:t>La CEPI peut prendre un ordre </a:t>
            </a:r>
            <a:r>
              <a:rPr lang="fr-CA" dirty="0" smtClean="0"/>
              <a:t>téléphonique?</a:t>
            </a:r>
          </a:p>
          <a:p>
            <a:pPr marL="342900" lvl="0" indent="-342900">
              <a:lnSpc>
                <a:spcPct val="200000"/>
              </a:lnSpc>
              <a:buFont typeface="+mj-lt"/>
              <a:buAutoNum type="arabicParenR"/>
            </a:pPr>
            <a:r>
              <a:rPr lang="fr-CA" dirty="0" smtClean="0"/>
              <a:t>La CEPIA ne peut être que sous la supervision d’une infirmière </a:t>
            </a:r>
            <a:r>
              <a:rPr lang="fr-CA" dirty="0" err="1" smtClean="0"/>
              <a:t>auxilliaire</a:t>
            </a:r>
            <a:r>
              <a:rPr lang="fr-CA" dirty="0" smtClean="0"/>
              <a:t>?</a:t>
            </a:r>
            <a:endParaRPr lang="fr-CA" dirty="0"/>
          </a:p>
        </p:txBody>
      </p:sp>
    </p:spTree>
    <p:extLst>
      <p:ext uri="{BB962C8B-B14F-4D97-AF65-F5344CB8AC3E}">
        <p14:creationId xmlns:p14="http://schemas.microsoft.com/office/powerpoint/2010/main" val="351754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lnSpc>
                <a:spcPct val="150000"/>
              </a:lnSpc>
            </a:pPr>
            <a:r>
              <a:rPr lang="fr-CA" sz="2800" dirty="0"/>
              <a:t/>
            </a:r>
            <a:br>
              <a:rPr lang="fr-CA" sz="2800" dirty="0"/>
            </a:br>
            <a:r>
              <a:rPr lang="fr-CA" sz="4000" dirty="0" smtClean="0">
                <a:solidFill>
                  <a:srgbClr val="EF4FDC"/>
                </a:solidFill>
              </a:rPr>
              <a:t>SOLUTIONNAIRE</a:t>
            </a:r>
            <a:r>
              <a:rPr lang="fr-CA" sz="2800" dirty="0">
                <a:solidFill>
                  <a:schemeClr val="accent1">
                    <a:lumMod val="20000"/>
                    <a:lumOff val="80000"/>
                  </a:schemeClr>
                </a:solidFill>
              </a:rPr>
              <a:t/>
            </a:r>
            <a:br>
              <a:rPr lang="fr-CA" sz="2800" dirty="0">
                <a:solidFill>
                  <a:schemeClr val="accent1">
                    <a:lumMod val="20000"/>
                    <a:lumOff val="80000"/>
                  </a:schemeClr>
                </a:solidFill>
              </a:rPr>
            </a:br>
            <a:endParaRPr lang="fr-CA" sz="2800" dirty="0"/>
          </a:p>
        </p:txBody>
      </p:sp>
      <p:sp>
        <p:nvSpPr>
          <p:cNvPr id="5" name="Espace réservé du contenu 4"/>
          <p:cNvSpPr>
            <a:spLocks noGrp="1"/>
          </p:cNvSpPr>
          <p:nvPr>
            <p:ph idx="1"/>
          </p:nvPr>
        </p:nvSpPr>
        <p:spPr>
          <a:xfrm>
            <a:off x="1066800" y="2359152"/>
            <a:ext cx="10692384" cy="3502152"/>
          </a:xfrm>
        </p:spPr>
        <p:txBody>
          <a:bodyPr>
            <a:normAutofit/>
          </a:bodyPr>
          <a:lstStyle/>
          <a:p>
            <a:pPr marL="342900" lvl="0" indent="-342900">
              <a:lnSpc>
                <a:spcPct val="200000"/>
              </a:lnSpc>
              <a:buFont typeface="+mj-lt"/>
              <a:buAutoNum type="arabicParenR"/>
            </a:pPr>
            <a:r>
              <a:rPr lang="fr-CA" dirty="0"/>
              <a:t>L’externe peut être sous la supervision d’une </a:t>
            </a:r>
            <a:r>
              <a:rPr lang="fr-CA" dirty="0" smtClean="0"/>
              <a:t>CEPI? </a:t>
            </a:r>
          </a:p>
          <a:p>
            <a:pPr marL="342900" lvl="0" indent="-342900">
              <a:lnSpc>
                <a:spcPct val="200000"/>
              </a:lnSpc>
              <a:buFont typeface="+mj-lt"/>
              <a:buAutoNum type="arabicParenR"/>
            </a:pPr>
            <a:r>
              <a:rPr lang="fr-CA" dirty="0" smtClean="0"/>
              <a:t>L’externe </a:t>
            </a:r>
            <a:r>
              <a:rPr lang="fr-CA" dirty="0"/>
              <a:t>peut être sous la supervision d’une infirmière </a:t>
            </a:r>
            <a:r>
              <a:rPr lang="fr-CA" dirty="0" smtClean="0"/>
              <a:t>auxiliaire? </a:t>
            </a:r>
          </a:p>
          <a:p>
            <a:pPr marL="342900" lvl="0" indent="-342900">
              <a:lnSpc>
                <a:spcPct val="200000"/>
              </a:lnSpc>
              <a:buFont typeface="+mj-lt"/>
              <a:buAutoNum type="arabicParenR"/>
            </a:pPr>
            <a:r>
              <a:rPr lang="fr-CA" dirty="0" smtClean="0"/>
              <a:t>L’infirmière </a:t>
            </a:r>
            <a:r>
              <a:rPr lang="fr-CA" dirty="0"/>
              <a:t>qui supervise l’externe doit toujours contresigner ses notes au </a:t>
            </a:r>
            <a:r>
              <a:rPr lang="fr-CA" dirty="0" smtClean="0"/>
              <a:t>dossier? </a:t>
            </a:r>
            <a:endParaRPr lang="fr-CA" dirty="0"/>
          </a:p>
          <a:p>
            <a:pPr marL="342900" lvl="0" indent="-342900">
              <a:lnSpc>
                <a:spcPct val="200000"/>
              </a:lnSpc>
              <a:buFont typeface="+mj-lt"/>
              <a:buAutoNum type="arabicParenR"/>
            </a:pPr>
            <a:r>
              <a:rPr lang="fr-CA" dirty="0"/>
              <a:t>La CEPI peut prendre un ordre </a:t>
            </a:r>
            <a:r>
              <a:rPr lang="fr-CA" dirty="0" smtClean="0"/>
              <a:t>téléphonique?  </a:t>
            </a:r>
          </a:p>
          <a:p>
            <a:pPr marL="342900" indent="-342900">
              <a:lnSpc>
                <a:spcPct val="200000"/>
              </a:lnSpc>
              <a:buFont typeface="+mj-lt"/>
              <a:buAutoNum type="arabicParenR"/>
            </a:pPr>
            <a:r>
              <a:rPr lang="fr-CA" dirty="0"/>
              <a:t>La CEPIA ne peut être que sous la supervision d’une infirmière </a:t>
            </a:r>
            <a:r>
              <a:rPr lang="fr-CA" dirty="0" err="1"/>
              <a:t>auxilliaire</a:t>
            </a:r>
            <a:r>
              <a:rPr lang="fr-CA" dirty="0" smtClean="0"/>
              <a:t>? </a:t>
            </a:r>
            <a:endParaRPr lang="fr-CA" dirty="0"/>
          </a:p>
          <a:p>
            <a:pPr marL="342900" lvl="0" indent="-342900">
              <a:lnSpc>
                <a:spcPct val="200000"/>
              </a:lnSpc>
              <a:buFont typeface="+mj-lt"/>
              <a:buAutoNum type="arabicParenR"/>
            </a:pPr>
            <a:endParaRPr lang="fr-CA" dirty="0"/>
          </a:p>
        </p:txBody>
      </p:sp>
      <p:sp>
        <p:nvSpPr>
          <p:cNvPr id="6" name="Rectangle 5"/>
          <p:cNvSpPr/>
          <p:nvPr/>
        </p:nvSpPr>
        <p:spPr>
          <a:xfrm>
            <a:off x="7083804" y="2425674"/>
            <a:ext cx="1096775" cy="523220"/>
          </a:xfrm>
          <a:prstGeom prst="rect">
            <a:avLst/>
          </a:prstGeom>
          <a:noFill/>
        </p:spPr>
        <p:txBody>
          <a:bodyPr wrap="none" lIns="91440" tIns="45720" rIns="91440" bIns="45720">
            <a:spAutoFit/>
          </a:bodyPr>
          <a:lstStyle/>
          <a:p>
            <a:pPr algn="ctr"/>
            <a:r>
              <a:rPr lang="fr-FR" sz="2800" b="1" cap="none" spc="0" dirty="0" smtClean="0">
                <a:ln w="22225">
                  <a:solidFill>
                    <a:schemeClr val="bg1"/>
                  </a:solidFill>
                  <a:prstDash val="solid"/>
                </a:ln>
                <a:solidFill>
                  <a:srgbClr val="EF4FDC"/>
                </a:solidFill>
                <a:effectLst/>
              </a:rPr>
              <a:t>FAUX</a:t>
            </a:r>
            <a:endParaRPr lang="fr-FR" sz="2800" b="1" cap="none" spc="0" dirty="0">
              <a:ln w="22225">
                <a:solidFill>
                  <a:schemeClr val="bg1"/>
                </a:solidFill>
                <a:prstDash val="solid"/>
              </a:ln>
              <a:solidFill>
                <a:srgbClr val="EF4FDC"/>
              </a:solidFill>
              <a:effectLst/>
            </a:endParaRPr>
          </a:p>
        </p:txBody>
      </p:sp>
      <p:sp>
        <p:nvSpPr>
          <p:cNvPr id="7" name="Rectangle 6"/>
          <p:cNvSpPr/>
          <p:nvPr/>
        </p:nvSpPr>
        <p:spPr>
          <a:xfrm>
            <a:off x="6577896" y="4470882"/>
            <a:ext cx="1011816" cy="523220"/>
          </a:xfrm>
          <a:prstGeom prst="rect">
            <a:avLst/>
          </a:prstGeom>
          <a:noFill/>
        </p:spPr>
        <p:txBody>
          <a:bodyPr wrap="none" lIns="91440" tIns="45720" rIns="91440" bIns="45720">
            <a:spAutoFit/>
          </a:bodyPr>
          <a:lstStyle/>
          <a:p>
            <a:pPr algn="ctr"/>
            <a:r>
              <a:rPr lang="fr-FR" sz="2800" b="1" dirty="0" smtClean="0">
                <a:ln w="22225">
                  <a:solidFill>
                    <a:schemeClr val="bg1"/>
                  </a:solidFill>
                  <a:prstDash val="solid"/>
                </a:ln>
                <a:solidFill>
                  <a:srgbClr val="EF4FDC"/>
                </a:solidFill>
              </a:rPr>
              <a:t>VRAI</a:t>
            </a:r>
            <a:endParaRPr lang="fr-FR" sz="2800" b="1" cap="none" spc="0" dirty="0">
              <a:ln w="22225">
                <a:solidFill>
                  <a:schemeClr val="bg1"/>
                </a:solidFill>
                <a:prstDash val="solid"/>
              </a:ln>
              <a:solidFill>
                <a:srgbClr val="EF4FDC"/>
              </a:solidFill>
              <a:effectLst/>
            </a:endParaRPr>
          </a:p>
        </p:txBody>
      </p:sp>
      <p:sp>
        <p:nvSpPr>
          <p:cNvPr id="8" name="Rectangle 7"/>
          <p:cNvSpPr/>
          <p:nvPr/>
        </p:nvSpPr>
        <p:spPr>
          <a:xfrm>
            <a:off x="10415268" y="3848618"/>
            <a:ext cx="1096775" cy="523220"/>
          </a:xfrm>
          <a:prstGeom prst="rect">
            <a:avLst/>
          </a:prstGeom>
          <a:noFill/>
        </p:spPr>
        <p:txBody>
          <a:bodyPr wrap="none" lIns="91440" tIns="45720" rIns="91440" bIns="45720">
            <a:spAutoFit/>
          </a:bodyPr>
          <a:lstStyle/>
          <a:p>
            <a:pPr algn="ctr"/>
            <a:r>
              <a:rPr lang="fr-FR" sz="2800" b="1" cap="none" spc="0" dirty="0" smtClean="0">
                <a:ln w="22225">
                  <a:solidFill>
                    <a:schemeClr val="bg1"/>
                  </a:solidFill>
                  <a:prstDash val="solid"/>
                </a:ln>
                <a:solidFill>
                  <a:srgbClr val="EF4FDC"/>
                </a:solidFill>
                <a:effectLst/>
              </a:rPr>
              <a:t>FAUX</a:t>
            </a:r>
            <a:endParaRPr lang="fr-FR" sz="2800" b="1" cap="none" spc="0" dirty="0">
              <a:ln w="22225">
                <a:solidFill>
                  <a:schemeClr val="bg1"/>
                </a:solidFill>
                <a:prstDash val="solid"/>
              </a:ln>
              <a:solidFill>
                <a:srgbClr val="EF4FDC"/>
              </a:solidFill>
              <a:effectLst/>
            </a:endParaRPr>
          </a:p>
        </p:txBody>
      </p:sp>
      <p:sp>
        <p:nvSpPr>
          <p:cNvPr id="9" name="Rectangle 8"/>
          <p:cNvSpPr/>
          <p:nvPr/>
        </p:nvSpPr>
        <p:spPr>
          <a:xfrm>
            <a:off x="8622286" y="3101294"/>
            <a:ext cx="1096775" cy="523220"/>
          </a:xfrm>
          <a:prstGeom prst="rect">
            <a:avLst/>
          </a:prstGeom>
          <a:noFill/>
        </p:spPr>
        <p:txBody>
          <a:bodyPr wrap="none" lIns="91440" tIns="45720" rIns="91440" bIns="45720">
            <a:spAutoFit/>
          </a:bodyPr>
          <a:lstStyle/>
          <a:p>
            <a:pPr algn="ctr"/>
            <a:r>
              <a:rPr lang="fr-FR" sz="2800" b="1" cap="none" spc="0" dirty="0" smtClean="0">
                <a:ln w="22225">
                  <a:solidFill>
                    <a:schemeClr val="bg1"/>
                  </a:solidFill>
                  <a:prstDash val="solid"/>
                </a:ln>
                <a:solidFill>
                  <a:srgbClr val="EF4FDC"/>
                </a:solidFill>
                <a:effectLst/>
              </a:rPr>
              <a:t>FAUX</a:t>
            </a:r>
            <a:endParaRPr lang="fr-FR" sz="2800" b="1" cap="none" spc="0" dirty="0">
              <a:ln w="22225">
                <a:solidFill>
                  <a:schemeClr val="bg1"/>
                </a:solidFill>
                <a:prstDash val="solid"/>
              </a:ln>
              <a:solidFill>
                <a:srgbClr val="EF4FDC"/>
              </a:solidFill>
              <a:effectLst/>
            </a:endParaRPr>
          </a:p>
        </p:txBody>
      </p:sp>
      <p:sp>
        <p:nvSpPr>
          <p:cNvPr id="12" name="Rectangle 11"/>
          <p:cNvSpPr/>
          <p:nvPr/>
        </p:nvSpPr>
        <p:spPr>
          <a:xfrm>
            <a:off x="9506206" y="5113980"/>
            <a:ext cx="1096775" cy="523220"/>
          </a:xfrm>
          <a:prstGeom prst="rect">
            <a:avLst/>
          </a:prstGeom>
          <a:noFill/>
        </p:spPr>
        <p:txBody>
          <a:bodyPr wrap="none" lIns="91440" tIns="45720" rIns="91440" bIns="45720">
            <a:spAutoFit/>
          </a:bodyPr>
          <a:lstStyle/>
          <a:p>
            <a:pPr algn="ctr"/>
            <a:r>
              <a:rPr lang="fr-FR" sz="2800" b="1" cap="none" spc="0" dirty="0" smtClean="0">
                <a:ln w="22225">
                  <a:solidFill>
                    <a:schemeClr val="bg1"/>
                  </a:solidFill>
                  <a:prstDash val="solid"/>
                </a:ln>
                <a:solidFill>
                  <a:srgbClr val="EF4FDC"/>
                </a:solidFill>
                <a:effectLst/>
              </a:rPr>
              <a:t>FAUX</a:t>
            </a:r>
            <a:endParaRPr lang="fr-FR" sz="2800" b="1" cap="none" spc="0" dirty="0">
              <a:ln w="22225">
                <a:solidFill>
                  <a:schemeClr val="bg1"/>
                </a:solidFill>
                <a:prstDash val="solid"/>
              </a:ln>
              <a:solidFill>
                <a:srgbClr val="EF4FDC"/>
              </a:solidFill>
              <a:effectLst/>
            </a:endParaRPr>
          </a:p>
        </p:txBody>
      </p:sp>
    </p:spTree>
    <p:extLst>
      <p:ext uri="{BB962C8B-B14F-4D97-AF65-F5344CB8AC3E}">
        <p14:creationId xmlns:p14="http://schemas.microsoft.com/office/powerpoint/2010/main" val="16451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Savo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Organic</Template>
  <TotalTime>118</TotalTime>
  <Words>369</Words>
  <Application>Microsoft Office PowerPoint</Application>
  <PresentationFormat>Grand écran</PresentationFormat>
  <Paragraphs>43</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vt:i4>
      </vt:variant>
    </vt:vector>
  </HeadingPairs>
  <TitlesOfParts>
    <vt:vector size="15" baseType="lpstr">
      <vt:lpstr>Century Gothic</vt:lpstr>
      <vt:lpstr>Garamond</vt:lpstr>
      <vt:lpstr>Tw Cen MT</vt:lpstr>
      <vt:lpstr>Tw Cen MT Condensed</vt:lpstr>
      <vt:lpstr>Wingdings</vt:lpstr>
      <vt:lpstr>Wingdings 3</vt:lpstr>
      <vt:lpstr>Intégral</vt:lpstr>
      <vt:lpstr>Savon</vt:lpstr>
      <vt:lpstr>Thème 2 : Travail en dyade et rôle de tous</vt:lpstr>
      <vt:lpstr>Consultez les liens ci-dessous afin d’approfondir vos connaissances. </vt:lpstr>
      <vt:lpstr>Maintenant que vous connaissez bien votre propre rôle, vos responsabilités et vos activités permises, nous pouvons aborder le travail d’équipe et plus précisément la dyade. Les questions et mythes qui reviennent souvent sont :   « Qui fait quoi ? » « Est-ce qu’on se divise la section? » « Est-ce qu’on se divise les tâches? » « L’infirmière remplie juste de la paperasse! », etc.   Voici donc des outils vous permettant de démystifier le tout!    </vt:lpstr>
      <vt:lpstr>Présentation PowerPoint</vt:lpstr>
      <vt:lpstr>Présentation PowerPoint</vt:lpstr>
      <vt:lpstr> TESTEZ VOS CONNAISSANCES: VRAI OU FAUX? </vt:lpstr>
      <vt:lpstr> SOLUTIONNAIRE </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                           médecine et documentation</dc:title>
  <dc:creator>Audrey Dastous</dc:creator>
  <cp:lastModifiedBy>Laurette Aurélie Tonfack</cp:lastModifiedBy>
  <cp:revision>25</cp:revision>
  <dcterms:created xsi:type="dcterms:W3CDTF">2020-05-13T12:54:23Z</dcterms:created>
  <dcterms:modified xsi:type="dcterms:W3CDTF">2022-06-21T16:00:09Z</dcterms:modified>
</cp:coreProperties>
</file>