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62"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398BB-2A62-42E9-8CDF-B8E72EA2F4B1}" type="datetimeFigureOut">
              <a:rPr lang="fr-CA" smtClean="0"/>
              <a:t>2022-06-21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67CDD-F85C-47DD-B7FA-AB6596E4A0FE}" type="slidenum">
              <a:rPr lang="fr-CA" smtClean="0"/>
              <a:t>‹N°›</a:t>
            </a:fld>
            <a:endParaRPr lang="fr-CA"/>
          </a:p>
        </p:txBody>
      </p:sp>
    </p:spTree>
    <p:extLst>
      <p:ext uri="{BB962C8B-B14F-4D97-AF65-F5344CB8AC3E}">
        <p14:creationId xmlns:p14="http://schemas.microsoft.com/office/powerpoint/2010/main" val="256693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4367CDD-F85C-47DD-B7FA-AB6596E4A0FE}" type="slidenum">
              <a:rPr lang="fr-CA" smtClean="0"/>
              <a:t>1</a:t>
            </a:fld>
            <a:endParaRPr lang="fr-CA"/>
          </a:p>
        </p:txBody>
      </p:sp>
    </p:spTree>
    <p:extLst>
      <p:ext uri="{BB962C8B-B14F-4D97-AF65-F5344CB8AC3E}">
        <p14:creationId xmlns:p14="http://schemas.microsoft.com/office/powerpoint/2010/main" val="263500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91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374861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4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1625600" y="152400"/>
            <a:ext cx="9855200" cy="6248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e la date 2"/>
          <p:cNvSpPr>
            <a:spLocks noGrp="1"/>
          </p:cNvSpPr>
          <p:nvPr>
            <p:ph type="dt" sz="half" idx="10"/>
          </p:nvPr>
        </p:nvSpPr>
        <p:spPr>
          <a:xfrm>
            <a:off x="609600" y="6245225"/>
            <a:ext cx="2844800" cy="476251"/>
          </a:xfrm>
          <a:prstGeom prst="rect">
            <a:avLst/>
          </a:prstGeom>
        </p:spPr>
        <p:txBody>
          <a:bodyPr/>
          <a:lstStyle>
            <a:lvl1pPr>
              <a:defRPr/>
            </a:lvl1pPr>
          </a:lstStyle>
          <a:p>
            <a:endParaRPr lang="en-US" altLang="fr-FR">
              <a:solidFill>
                <a:srgbClr val="000000"/>
              </a:solidFill>
            </a:endParaRPr>
          </a:p>
        </p:txBody>
      </p:sp>
      <p:sp>
        <p:nvSpPr>
          <p:cNvPr id="4" name="Espace réservé du pied de page 3"/>
          <p:cNvSpPr>
            <a:spLocks noGrp="1"/>
          </p:cNvSpPr>
          <p:nvPr>
            <p:ph type="ftr" sz="quarter" idx="11"/>
          </p:nvPr>
        </p:nvSpPr>
        <p:spPr>
          <a:xfrm>
            <a:off x="4165600" y="6245225"/>
            <a:ext cx="3860800" cy="476251"/>
          </a:xfrm>
          <a:prstGeom prst="rect">
            <a:avLst/>
          </a:prstGeom>
        </p:spPr>
        <p:txBody>
          <a:bodyPr/>
          <a:lstStyle>
            <a:lvl1pPr>
              <a:defRPr/>
            </a:lvl1pPr>
          </a:lstStyle>
          <a:p>
            <a:endParaRPr lang="en-US" altLang="fr-FR">
              <a:solidFill>
                <a:srgbClr val="000000"/>
              </a:solidFill>
            </a:endParaRPr>
          </a:p>
        </p:txBody>
      </p:sp>
      <p:sp>
        <p:nvSpPr>
          <p:cNvPr id="5" name="Espace réservé du numéro de diapositive 4"/>
          <p:cNvSpPr>
            <a:spLocks noGrp="1"/>
          </p:cNvSpPr>
          <p:nvPr>
            <p:ph type="sldNum" sz="quarter" idx="12"/>
          </p:nvPr>
        </p:nvSpPr>
        <p:spPr>
          <a:xfrm>
            <a:off x="8737600" y="6245225"/>
            <a:ext cx="2844800" cy="476251"/>
          </a:xfrm>
          <a:prstGeom prst="rect">
            <a:avLst/>
          </a:prstGeom>
        </p:spPr>
        <p:txBody>
          <a:bodyPr/>
          <a:lstStyle>
            <a:lvl1pPr>
              <a:defRPr/>
            </a:lvl1pPr>
          </a:lstStyle>
          <a:p>
            <a:fld id="{641BE1F2-0269-4777-B95B-62CE219DB95D}" type="slidenum">
              <a:rPr lang="en-US" altLang="fr-FR">
                <a:solidFill>
                  <a:srgbClr val="000000"/>
                </a:solidFill>
              </a:rPr>
              <a:pPr/>
              <a:t>‹N°›</a:t>
            </a:fld>
            <a:endParaRPr lang="en-US" altLang="fr-FR">
              <a:solidFill>
                <a:srgbClr val="000000"/>
              </a:solidFill>
            </a:endParaRPr>
          </a:p>
        </p:txBody>
      </p:sp>
    </p:spTree>
    <p:extLst>
      <p:ext uri="{BB962C8B-B14F-4D97-AF65-F5344CB8AC3E}">
        <p14:creationId xmlns:p14="http://schemas.microsoft.com/office/powerpoint/2010/main" val="164321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42444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fr-CA">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44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0340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fr-CA">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75312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fr-CA">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34747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fr-CA">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238496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spTree>
    <p:extLst>
      <p:ext uri="{BB962C8B-B14F-4D97-AF65-F5344CB8AC3E}">
        <p14:creationId xmlns:p14="http://schemas.microsoft.com/office/powerpoint/2010/main" val="188641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31ECC5F-E6B1-4CAA-966C-B76D92392F74}" type="datetimeFigureOut">
              <a:rPr lang="fr-CA" smtClean="0">
                <a:solidFill>
                  <a:prstClr val="black">
                    <a:lumMod val="95000"/>
                    <a:lumOff val="5000"/>
                  </a:prstClr>
                </a:solidFill>
              </a:rPr>
              <a:pPr/>
              <a:t>2022-06-21</a:t>
            </a:fld>
            <a:endParaRPr lang="fr-CA">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fr-CA">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A8A90E22-C0D0-4E09-A404-78BC232731BC}" type="slidenum">
              <a:rPr lang="fr-CA" smtClean="0">
                <a:solidFill>
                  <a:prstClr val="black">
                    <a:lumMod val="95000"/>
                    <a:lumOff val="5000"/>
                  </a:prstClr>
                </a:solidFill>
              </a:rPr>
              <a:pPr/>
              <a:t>‹N°›</a:t>
            </a:fld>
            <a:endParaRPr lang="fr-CA">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8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B31ECC5F-E6B1-4CAA-966C-B76D92392F74}" type="datetimeFigureOut">
              <a:rPr lang="fr-CA" smtClean="0">
                <a:solidFill>
                  <a:prstClr val="black">
                    <a:lumMod val="95000"/>
                    <a:lumOff val="5000"/>
                  </a:prstClr>
                </a:solidFill>
              </a:rPr>
              <a:pPr defTabSz="457200"/>
              <a:t>2022-06-21</a:t>
            </a:fld>
            <a:endParaRPr lang="fr-CA">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fr-CA">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A8A90E22-C0D0-4E09-A404-78BC232731BC}" type="slidenum">
              <a:rPr lang="fr-CA" smtClean="0">
                <a:solidFill>
                  <a:prstClr val="black">
                    <a:lumMod val="95000"/>
                    <a:lumOff val="5000"/>
                  </a:prstClr>
                </a:solidFill>
              </a:rPr>
              <a:pPr defTabSz="457200"/>
              <a:t>‹N°›</a:t>
            </a:fld>
            <a:endParaRPr lang="fr-CA">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23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_agFLjtvBc&amp;feature=emb_logo" TargetMode="External"/><Relationship Id="rId2" Type="http://schemas.openxmlformats.org/officeDocument/2006/relationships/hyperlink" Target="https://www.youtube.com/watch?v=uDDnbds01-0&amp;feature=emb_logo"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7YDn-1YKkDo&amp;feature=emb_log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iiq.org/documents/20147/9118887/covid-19-coffre-outils-chsld.pdf/712579bb-1262-2615-3d9f-8e331aef136e?c_rid=680h0w4z019nfmMPaDg-1108039161%7C44934783&amp;utm_campaign=595657&amp;utm_medium=email&amp;utm_source=oiiq-gen&amp;utm_content=dsi-coffre&amp;symid=28038623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valensante.com/fileadmin/internet/cisss_laval/COVID_19/affiche_Soutien_psychosoci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FDF03-51BE-4280-B143-BEC2B89A487F}"/>
              </a:ext>
            </a:extLst>
          </p:cNvPr>
          <p:cNvSpPr>
            <a:spLocks noGrp="1"/>
          </p:cNvSpPr>
          <p:nvPr>
            <p:ph type="title"/>
          </p:nvPr>
        </p:nvSpPr>
        <p:spPr>
          <a:xfrm>
            <a:off x="5897039" y="448056"/>
            <a:ext cx="5740739" cy="1499616"/>
          </a:xfrm>
        </p:spPr>
        <p:txBody>
          <a:bodyPr>
            <a:normAutofit/>
          </a:bodyPr>
          <a:lstStyle/>
          <a:p>
            <a:r>
              <a:rPr lang="fr-CA" sz="4400" dirty="0" smtClean="0"/>
              <a:t>Thème 1: COVID et EPI</a:t>
            </a:r>
            <a:endParaRPr lang="fr-CA" sz="4400" dirty="0"/>
          </a:p>
        </p:txBody>
      </p:sp>
      <p:pic>
        <p:nvPicPr>
          <p:cNvPr id="1032" name="Picture 8" descr="Coronavirus, Covid-2019, Actualités">
            <a:extLst>
              <a:ext uri="{FF2B5EF4-FFF2-40B4-BE49-F238E27FC236}">
                <a16:creationId xmlns:a16="http://schemas.microsoft.com/office/drawing/2014/main" id="{299BA20B-9B8E-4FA9-9715-F71D23F0B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98" r="4" b="4"/>
          <a:stretch/>
        </p:blipFill>
        <p:spPr bwMode="auto">
          <a:xfrm>
            <a:off x="484632" y="484632"/>
            <a:ext cx="4495806" cy="3511948"/>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Straight Connector 76">
            <a:extLst>
              <a:ext uri="{FF2B5EF4-FFF2-40B4-BE49-F238E27FC236}">
                <a16:creationId xmlns:a16="http://schemas.microsoft.com/office/drawing/2014/main" id="{7E629FFD-3FB6-4569-8FC9-2D262B22319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0" name="Picture 6" descr="Café, Livre, Crayon">
            <a:extLst>
              <a:ext uri="{FF2B5EF4-FFF2-40B4-BE49-F238E27FC236}">
                <a16:creationId xmlns:a16="http://schemas.microsoft.com/office/drawing/2014/main" id="{B8D191FE-8274-49FF-AF01-D176B0FB99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86" r="33559" b="3"/>
          <a:stretch/>
        </p:blipFill>
        <p:spPr bwMode="auto">
          <a:xfrm>
            <a:off x="484633" y="4150597"/>
            <a:ext cx="1564300" cy="2231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bliothèque, Livre, Lecture, Éducation">
            <a:extLst>
              <a:ext uri="{FF2B5EF4-FFF2-40B4-BE49-F238E27FC236}">
                <a16:creationId xmlns:a16="http://schemas.microsoft.com/office/drawing/2014/main" id="{898F945C-0F6E-4B0F-B9A3-E0CF64F8B1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134" r="2" b="2"/>
          <a:stretch/>
        </p:blipFill>
        <p:spPr bwMode="auto">
          <a:xfrm>
            <a:off x="2209800" y="4150596"/>
            <a:ext cx="2770638" cy="223180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47545C1-799F-46D2-8371-7A7BF4E5DDB6}"/>
              </a:ext>
            </a:extLst>
          </p:cNvPr>
          <p:cNvSpPr>
            <a:spLocks noGrp="1"/>
          </p:cNvSpPr>
          <p:nvPr>
            <p:ph idx="1"/>
          </p:nvPr>
        </p:nvSpPr>
        <p:spPr>
          <a:xfrm>
            <a:off x="5141305" y="1947672"/>
            <a:ext cx="6947063" cy="4806380"/>
          </a:xfrm>
        </p:spPr>
        <p:txBody>
          <a:bodyPr>
            <a:normAutofit/>
          </a:bodyPr>
          <a:lstStyle/>
          <a:p>
            <a:r>
              <a:rPr lang="fr-CA" sz="2400" dirty="0" smtClean="0"/>
              <a:t>Grande surprise</a:t>
            </a:r>
            <a:r>
              <a:rPr lang="fr-CA" sz="2400" dirty="0"/>
              <a:t>, </a:t>
            </a:r>
            <a:r>
              <a:rPr lang="fr-CA" sz="2400" dirty="0" smtClean="0"/>
              <a:t>le premier thème porte sur </a:t>
            </a:r>
            <a:r>
              <a:rPr lang="fr-CA" sz="2400" smtClean="0"/>
              <a:t>la </a:t>
            </a:r>
            <a:r>
              <a:rPr lang="fr-CA" sz="2400" smtClean="0"/>
              <a:t>COVID-19 </a:t>
            </a:r>
            <a:r>
              <a:rPr lang="fr-CA" sz="2400" dirty="0"/>
              <a:t>et de l’équipement de protection individuelle [EPI</a:t>
            </a:r>
            <a:r>
              <a:rPr lang="fr-CA" sz="2400" dirty="0" smtClean="0"/>
              <a:t>].</a:t>
            </a:r>
          </a:p>
          <a:p>
            <a:r>
              <a:rPr lang="fr-CA" sz="2400" dirty="0" smtClean="0"/>
              <a:t>Saviez-vous </a:t>
            </a:r>
            <a:r>
              <a:rPr lang="fr-CA" sz="2400" dirty="0"/>
              <a:t>que vous avez </a:t>
            </a:r>
            <a:r>
              <a:rPr lang="fr-CA" sz="2400" dirty="0">
                <a:solidFill>
                  <a:schemeClr val="accent1"/>
                </a:solidFill>
              </a:rPr>
              <a:t>accès de la maison </a:t>
            </a:r>
            <a:r>
              <a:rPr lang="fr-CA" sz="2400" dirty="0"/>
              <a:t>à toutes les vidéos faites par l’équipe de la Prévention et Contrôle des Infections [PCI] ? Vous avez simplement à vous rendre sur le compte </a:t>
            </a:r>
            <a:r>
              <a:rPr lang="fr-CA" sz="2400" u="sng" dirty="0">
                <a:solidFill>
                  <a:schemeClr val="accent1"/>
                </a:solidFill>
              </a:rPr>
              <a:t>YouTube du CISSS de Laval</a:t>
            </a:r>
            <a:r>
              <a:rPr lang="fr-CA" sz="2400" dirty="0">
                <a:solidFill>
                  <a:schemeClr val="accent1"/>
                </a:solidFill>
              </a:rPr>
              <a:t>. </a:t>
            </a:r>
          </a:p>
          <a:p>
            <a:r>
              <a:rPr lang="fr-CA" sz="2400" dirty="0">
                <a:solidFill>
                  <a:schemeClr val="accent4">
                    <a:lumMod val="75000"/>
                  </a:schemeClr>
                </a:solidFill>
              </a:rPr>
              <a:t>Vous pouvez aussi consulter ces vidéos sur votre unité via tous les postes de travail des établissements du CISSSL, vous avez simplement à suivre ce chemin : </a:t>
            </a:r>
          </a:p>
          <a:p>
            <a:r>
              <a:rPr lang="fr-CA" sz="2400" i="1" dirty="0">
                <a:solidFill>
                  <a:schemeClr val="accent4">
                    <a:lumMod val="75000"/>
                  </a:schemeClr>
                </a:solidFill>
              </a:rPr>
              <a:t>Intranet → carrefour clinique → prévention et contrôle des infections → choisissez le contenu de votre </a:t>
            </a:r>
            <a:r>
              <a:rPr lang="fr-CA" sz="2400" i="1" dirty="0" smtClean="0">
                <a:solidFill>
                  <a:schemeClr val="accent4">
                    <a:lumMod val="75000"/>
                  </a:schemeClr>
                </a:solidFill>
              </a:rPr>
              <a:t>choix  </a:t>
            </a:r>
            <a:endParaRPr lang="fr-CA" sz="2400" dirty="0">
              <a:solidFill>
                <a:schemeClr val="accent4">
                  <a:lumMod val="75000"/>
                </a:schemeClr>
              </a:solidFill>
            </a:endParaRPr>
          </a:p>
          <a:p>
            <a:pPr marL="310896" lvl="2" indent="0">
              <a:buNone/>
            </a:pPr>
            <a:endParaRPr lang="fr-CA" dirty="0"/>
          </a:p>
          <a:p>
            <a:endParaRPr lang="fr-CA" dirty="0"/>
          </a:p>
        </p:txBody>
      </p:sp>
    </p:spTree>
    <p:extLst>
      <p:ext uri="{BB962C8B-B14F-4D97-AF65-F5344CB8AC3E}">
        <p14:creationId xmlns:p14="http://schemas.microsoft.com/office/powerpoint/2010/main" val="39776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670941"/>
            <a:ext cx="9720072" cy="1499616"/>
          </a:xfrm>
        </p:spPr>
        <p:txBody>
          <a:bodyPr>
            <a:normAutofit fontScale="90000"/>
          </a:bodyPr>
          <a:lstStyle/>
          <a:p>
            <a:r>
              <a:rPr lang="fr-CA" sz="5400" dirty="0">
                <a:solidFill>
                  <a:schemeClr val="accent3">
                    <a:lumMod val="75000"/>
                  </a:schemeClr>
                </a:solidFill>
              </a:rPr>
              <a:t>Voici vos liens à consulter de la maison ou directement sur votre cellulaire: </a:t>
            </a:r>
            <a:r>
              <a:rPr lang="fr-CA" sz="5400" dirty="0"/>
              <a:t/>
            </a:r>
            <a:br>
              <a:rPr lang="fr-CA" sz="5400" dirty="0"/>
            </a:br>
            <a:endParaRPr lang="fr-CA" dirty="0"/>
          </a:p>
        </p:txBody>
      </p:sp>
      <p:sp>
        <p:nvSpPr>
          <p:cNvPr id="3" name="Espace réservé du contenu 2"/>
          <p:cNvSpPr>
            <a:spLocks noGrp="1"/>
          </p:cNvSpPr>
          <p:nvPr>
            <p:ph idx="1"/>
          </p:nvPr>
        </p:nvSpPr>
        <p:spPr>
          <a:xfrm>
            <a:off x="843153" y="2419350"/>
            <a:ext cx="9720073" cy="4023360"/>
          </a:xfrm>
        </p:spPr>
        <p:txBody>
          <a:bodyPr>
            <a:normAutofit lnSpcReduction="10000"/>
          </a:bodyPr>
          <a:lstStyle/>
          <a:p>
            <a:pPr lvl="0"/>
            <a:r>
              <a:rPr lang="fr-FR" sz="2400" dirty="0" smtClean="0"/>
              <a:t>Port </a:t>
            </a:r>
            <a:r>
              <a:rPr lang="fr-FR" sz="2400" dirty="0"/>
              <a:t>et retrait de l’équipement de protection individuelle (ÉPI) lors de précautions </a:t>
            </a:r>
            <a:r>
              <a:rPr lang="fr-FR" sz="2400" b="1" dirty="0"/>
              <a:t>contact et gouttelettes +</a:t>
            </a:r>
            <a:r>
              <a:rPr lang="fr-FR" sz="2400" dirty="0"/>
              <a:t> : </a:t>
            </a:r>
            <a:endParaRPr lang="fr-CA" sz="2400" dirty="0"/>
          </a:p>
          <a:p>
            <a:pPr lvl="1"/>
            <a:r>
              <a:rPr lang="fr-CA" u="sng" dirty="0">
                <a:hlinkClick r:id="rId2"/>
              </a:rPr>
              <a:t>https://www.youtube.com/watch?v=uDDnbds01-0&amp;feature=emb_logo</a:t>
            </a:r>
            <a:endParaRPr lang="fr-CA" dirty="0"/>
          </a:p>
          <a:p>
            <a:r>
              <a:rPr lang="fr-CA" sz="2400" dirty="0"/>
              <a:t> </a:t>
            </a:r>
          </a:p>
          <a:p>
            <a:pPr lvl="0"/>
            <a:r>
              <a:rPr lang="fr-FR" sz="2400" dirty="0"/>
              <a:t>Port et retrait de l’équipement de protection individuelle lors de précautions</a:t>
            </a:r>
            <a:r>
              <a:rPr lang="fr-FR" sz="2400" b="1" dirty="0"/>
              <a:t> aériennes contact + : </a:t>
            </a:r>
            <a:endParaRPr lang="fr-CA" sz="2400" dirty="0"/>
          </a:p>
          <a:p>
            <a:pPr lvl="1"/>
            <a:r>
              <a:rPr lang="fr-CA" u="sng" dirty="0">
                <a:hlinkClick r:id="rId3"/>
              </a:rPr>
              <a:t>https://www.youtube.com/watch?v=p_agFLjtvBc&amp;feature=emb_logo</a:t>
            </a:r>
            <a:endParaRPr lang="fr-CA" dirty="0"/>
          </a:p>
          <a:p>
            <a:r>
              <a:rPr lang="fr-CA" sz="2400" dirty="0"/>
              <a:t> </a:t>
            </a:r>
          </a:p>
          <a:p>
            <a:pPr lvl="0"/>
            <a:r>
              <a:rPr lang="fr-FR" sz="2400" dirty="0"/>
              <a:t>Procédure de </a:t>
            </a:r>
            <a:r>
              <a:rPr lang="fr-FR" sz="2400" b="1" dirty="0"/>
              <a:t>désinfection des protections oculaires</a:t>
            </a:r>
            <a:r>
              <a:rPr lang="fr-FR" sz="2400" dirty="0"/>
              <a:t> lors d’une pandémie : </a:t>
            </a:r>
            <a:endParaRPr lang="fr-CA" sz="2400" dirty="0"/>
          </a:p>
          <a:p>
            <a:pPr lvl="1"/>
            <a:r>
              <a:rPr lang="fr-CA" u="sng" dirty="0">
                <a:hlinkClick r:id="rId4"/>
              </a:rPr>
              <a:t>https://</a:t>
            </a:r>
            <a:r>
              <a:rPr lang="fr-CA" u="sng" dirty="0" smtClean="0">
                <a:hlinkClick r:id="rId4"/>
              </a:rPr>
              <a:t>www.youtube.com/watch?v=7YDn-1YKkDo&amp;feature=emb_logo</a:t>
            </a:r>
            <a:endParaRPr lang="fr-CA" u="sng" dirty="0" smtClean="0"/>
          </a:p>
          <a:p>
            <a:pPr lvl="1"/>
            <a:endParaRPr lang="fr-CA" u="sng" dirty="0" smtClean="0"/>
          </a:p>
          <a:p>
            <a:pPr marL="0" indent="0">
              <a:buNone/>
            </a:pPr>
            <a:endParaRPr lang="fr-CA" dirty="0"/>
          </a:p>
        </p:txBody>
      </p:sp>
      <p:pic>
        <p:nvPicPr>
          <p:cNvPr id="4" name="Image 3" descr="Laptop PNG Transparent Images | PNG 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2517" y="915781"/>
            <a:ext cx="2483366" cy="1644960"/>
          </a:xfrm>
          <a:prstGeom prst="rect">
            <a:avLst/>
          </a:prstGeom>
        </p:spPr>
      </p:pic>
    </p:spTree>
    <p:extLst>
      <p:ext uri="{BB962C8B-B14F-4D97-AF65-F5344CB8AC3E}">
        <p14:creationId xmlns:p14="http://schemas.microsoft.com/office/powerpoint/2010/main" val="263098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
            </a:r>
            <a:br>
              <a:rPr lang="fr-CA" dirty="0" smtClean="0"/>
            </a:br>
            <a:r>
              <a:rPr lang="fr-CA" dirty="0"/>
              <a:t/>
            </a:r>
            <a:br>
              <a:rPr lang="fr-CA" dirty="0"/>
            </a:br>
            <a:r>
              <a:rPr lang="fr-CA" dirty="0" smtClean="0"/>
              <a:t>Vous Pouvez En </a:t>
            </a:r>
            <a:r>
              <a:rPr lang="fr-CA" smtClean="0"/>
              <a:t>savoir davantage </a:t>
            </a:r>
            <a:r>
              <a:rPr lang="fr-CA" dirty="0" smtClean="0"/>
              <a:t>en faisant la formation sur les meilleures pratique en prévention et contrôle des infections présent sur le site internet de l’</a:t>
            </a:r>
            <a:r>
              <a:rPr lang="fr-CA" dirty="0" err="1" smtClean="0"/>
              <a:t>Environement</a:t>
            </a:r>
            <a:r>
              <a:rPr lang="fr-CA" dirty="0" smtClean="0"/>
              <a:t> numérique d’Apprentissage (ENA) Provincial</a:t>
            </a:r>
            <a:endParaRPr lang="fr-CA" dirty="0"/>
          </a:p>
        </p:txBody>
      </p:sp>
    </p:spTree>
    <p:extLst>
      <p:ext uri="{BB962C8B-B14F-4D97-AF65-F5344CB8AC3E}">
        <p14:creationId xmlns:p14="http://schemas.microsoft.com/office/powerpoint/2010/main" val="146743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OIIQ: outil de soutien dans un contexte de pandémie covid-19 </a:t>
            </a:r>
            <a:endParaRPr lang="fr-CA" dirty="0"/>
          </a:p>
        </p:txBody>
      </p:sp>
      <p:sp>
        <p:nvSpPr>
          <p:cNvPr id="3" name="Espace réservé du contenu 2"/>
          <p:cNvSpPr>
            <a:spLocks noGrp="1"/>
          </p:cNvSpPr>
          <p:nvPr>
            <p:ph idx="1"/>
          </p:nvPr>
        </p:nvSpPr>
        <p:spPr>
          <a:xfrm>
            <a:off x="857250" y="2257425"/>
            <a:ext cx="10248901" cy="4023360"/>
          </a:xfrm>
        </p:spPr>
        <p:txBody>
          <a:bodyPr>
            <a:normAutofit lnSpcReduction="10000"/>
          </a:bodyPr>
          <a:lstStyle/>
          <a:p>
            <a:pPr marL="0" indent="0">
              <a:buNone/>
            </a:pPr>
            <a:r>
              <a:rPr lang="fr-CA" dirty="0"/>
              <a:t>L</a:t>
            </a:r>
            <a:r>
              <a:rPr lang="fr-CA" dirty="0" smtClean="0"/>
              <a:t>’OIIQ </a:t>
            </a:r>
            <a:r>
              <a:rPr lang="fr-CA" dirty="0"/>
              <a:t>a créé un </a:t>
            </a:r>
            <a:r>
              <a:rPr lang="fr-CA" i="1" dirty="0"/>
              <a:t>Coffre à outils pour les infirmières et infirmiers travaillant auprès des personnes âgées en hébergement</a:t>
            </a:r>
            <a:r>
              <a:rPr lang="fr-CA" dirty="0"/>
              <a:t> afin de répondre aux besoins engendré par la COVID-19? Vous retrouvez à l’intérieur de ce coffre plusieurs outils en lien avec l’approche adaptée à la personne âgée [AAPA]; de la nutrition, aux plaies jusqu’aux contentions et aux soins palliatifs. Ces outils peuvent vous être utiles, peu importe votre milieu de travail en plus de bonifier vos connaissances en lien avec votre cheminement scolaire et l’examen de l’OIIQ. </a:t>
            </a:r>
            <a:endParaRPr lang="fr-CA" dirty="0" smtClean="0"/>
          </a:p>
          <a:p>
            <a:pPr marL="0" indent="0">
              <a:buNone/>
            </a:pPr>
            <a:r>
              <a:rPr lang="fr-CA" dirty="0" smtClean="0"/>
              <a:t>Cette </a:t>
            </a:r>
            <a:r>
              <a:rPr lang="fr-CA" dirty="0"/>
              <a:t>astuce est accessible sur le site internet de l’OIIQ : </a:t>
            </a:r>
          </a:p>
          <a:p>
            <a:r>
              <a:rPr lang="fr-CA" u="sng" dirty="0">
                <a:hlinkClick r:id="rId2"/>
              </a:rPr>
              <a:t>https://www.oiiq.org/documents/20147/9118887/covid-19-coffre-outils-chsld.pdf/712579bb-1262-2615-3d9f-8e331aef136e?c_rid=680h0w4z019nfmMPaDg-1108039161%7C44934783&amp;utm_campaign=595657&amp;utm_medium=email&amp;utm_source=oiiq-gen&amp;utm_content=dsi-coffre&amp;symid=280386232</a:t>
            </a:r>
            <a:endParaRPr lang="fr-CA" dirty="0"/>
          </a:p>
          <a:p>
            <a:endParaRPr lang="fr-CA" dirty="0"/>
          </a:p>
        </p:txBody>
      </p:sp>
    </p:spTree>
    <p:extLst>
      <p:ext uri="{BB962C8B-B14F-4D97-AF65-F5344CB8AC3E}">
        <p14:creationId xmlns:p14="http://schemas.microsoft.com/office/powerpoint/2010/main" val="258132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accent3">
                    <a:lumMod val="75000"/>
                  </a:schemeClr>
                </a:solidFill>
              </a:rPr>
              <a:t>Besoin d’aide?</a:t>
            </a:r>
            <a:endParaRPr lang="fr-CA" dirty="0">
              <a:solidFill>
                <a:schemeClr val="accent3">
                  <a:lumMod val="75000"/>
                </a:schemeClr>
              </a:solidFill>
            </a:endParaRPr>
          </a:p>
        </p:txBody>
      </p:sp>
      <p:sp>
        <p:nvSpPr>
          <p:cNvPr id="3" name="Espace réservé du contenu 2"/>
          <p:cNvSpPr>
            <a:spLocks noGrp="1"/>
          </p:cNvSpPr>
          <p:nvPr>
            <p:ph idx="1"/>
          </p:nvPr>
        </p:nvSpPr>
        <p:spPr>
          <a:xfrm>
            <a:off x="281178" y="2257425"/>
            <a:ext cx="6653021" cy="4023360"/>
          </a:xfrm>
        </p:spPr>
        <p:txBody>
          <a:bodyPr>
            <a:normAutofit fontScale="70000" lnSpcReduction="20000"/>
          </a:bodyPr>
          <a:lstStyle/>
          <a:p>
            <a:pPr algn="just">
              <a:lnSpc>
                <a:spcPct val="107000"/>
              </a:lnSpc>
              <a:spcAft>
                <a:spcPts val="800"/>
              </a:spcAft>
            </a:pPr>
            <a:r>
              <a:rPr lang="fr-CA" sz="2400" dirty="0">
                <a:latin typeface="Calibri" panose="020F0502020204030204" pitchFamily="34" charset="0"/>
                <a:ea typeface="Calibri" panose="020F0502020204030204" pitchFamily="34" charset="0"/>
                <a:cs typeface="Times New Roman" panose="02020603050405020304" pitchFamily="18" charset="0"/>
              </a:rPr>
              <a:t>Pour conclure cette première thématique, on ne peut ignorer </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l’impact psychosocial de la COVID-19 sur nos vies.</a:t>
            </a:r>
            <a:r>
              <a:rPr lang="fr-CA" sz="2400" dirty="0">
                <a:latin typeface="Calibri" panose="020F0502020204030204" pitchFamily="34" charset="0"/>
                <a:ea typeface="Calibri" panose="020F0502020204030204" pitchFamily="34" charset="0"/>
                <a:cs typeface="Times New Roman" panose="02020603050405020304" pitchFamily="18" charset="0"/>
              </a:rPr>
              <a:t> Si vous avez besoin d’</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aide</a:t>
            </a:r>
            <a:r>
              <a:rPr lang="fr-CA" sz="2400" dirty="0">
                <a:latin typeface="Calibri" panose="020F0502020204030204" pitchFamily="34" charset="0"/>
                <a:ea typeface="Calibri" panose="020F0502020204030204" pitchFamily="34" charset="0"/>
                <a:cs typeface="Times New Roman" panose="02020603050405020304" pitchFamily="18" charset="0"/>
              </a:rPr>
              <a:t>, de </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soutien</a:t>
            </a:r>
            <a:r>
              <a:rPr lang="fr-CA" sz="2400" dirty="0">
                <a:latin typeface="Calibri" panose="020F0502020204030204" pitchFamily="34" charset="0"/>
                <a:ea typeface="Calibri" panose="020F0502020204030204" pitchFamily="34" charset="0"/>
                <a:cs typeface="Times New Roman" panose="02020603050405020304" pitchFamily="18" charset="0"/>
              </a:rPr>
              <a:t>, de </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parler</a:t>
            </a:r>
            <a:r>
              <a:rPr lang="fr-CA" sz="2400" dirty="0">
                <a:latin typeface="Calibri" panose="020F0502020204030204" pitchFamily="34" charset="0"/>
                <a:ea typeface="Calibri" panose="020F0502020204030204" pitchFamily="34" charset="0"/>
                <a:cs typeface="Times New Roman" panose="02020603050405020304" pitchFamily="18" charset="0"/>
              </a:rPr>
              <a:t>, de </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trucs</a:t>
            </a:r>
            <a:r>
              <a:rPr lang="fr-CA" sz="2400" dirty="0">
                <a:latin typeface="Calibri" panose="020F0502020204030204" pitchFamily="34" charset="0"/>
                <a:ea typeface="Calibri" panose="020F0502020204030204" pitchFamily="34" charset="0"/>
                <a:cs typeface="Times New Roman" panose="02020603050405020304" pitchFamily="18" charset="0"/>
              </a:rPr>
              <a:t> afin de gérer votre stress ou </a:t>
            </a:r>
            <a:r>
              <a:rPr lang="fr-CA"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tout autre besoin</a:t>
            </a:r>
            <a:r>
              <a:rPr lang="fr-CA" sz="2400" dirty="0">
                <a:latin typeface="Calibri" panose="020F0502020204030204" pitchFamily="34" charset="0"/>
                <a:ea typeface="Calibri" panose="020F0502020204030204" pitchFamily="34" charset="0"/>
                <a:cs typeface="Times New Roman" panose="02020603050405020304" pitchFamily="18" charset="0"/>
              </a:rPr>
              <a:t>, le CISSS de Laval est là pour vous. Vous avez accès à un soutien psychosocial complètement confidentiel et gratuit sous diverses formes. </a:t>
            </a:r>
          </a:p>
          <a:p>
            <a:pPr algn="just">
              <a:lnSpc>
                <a:spcPct val="107000"/>
              </a:lnSpc>
              <a:spcAft>
                <a:spcPts val="800"/>
              </a:spcAft>
            </a:pPr>
            <a:r>
              <a:rPr lang="fr-CA" sz="2400" dirty="0">
                <a:latin typeface="Calibri" panose="020F0502020204030204" pitchFamily="34" charset="0"/>
                <a:ea typeface="Calibri" panose="020F0502020204030204" pitchFamily="34" charset="0"/>
                <a:cs typeface="Times New Roman" panose="02020603050405020304" pitchFamily="18" charset="0"/>
              </a:rPr>
              <a:t>Vous pouvez consulter la page </a:t>
            </a:r>
            <a:r>
              <a:rPr lang="fr-CA" sz="2400" i="1" dirty="0">
                <a:latin typeface="Calibri" panose="020F0502020204030204" pitchFamily="34" charset="0"/>
                <a:ea typeface="Calibri" panose="020F0502020204030204" pitchFamily="34" charset="0"/>
                <a:cs typeface="Times New Roman" panose="02020603050405020304" pitchFamily="18" charset="0"/>
              </a:rPr>
              <a:t>Soutien psychosocial pour les employés, les gestionnaires et les bénévoles</a:t>
            </a:r>
            <a:r>
              <a:rPr lang="fr-CA" sz="2400" dirty="0">
                <a:latin typeface="Calibri" panose="020F0502020204030204" pitchFamily="34" charset="0"/>
                <a:ea typeface="Calibri" panose="020F0502020204030204" pitchFamily="34" charset="0"/>
                <a:cs typeface="Times New Roman" panose="02020603050405020304" pitchFamily="18" charset="0"/>
              </a:rPr>
              <a:t> sur intranet. Voici le chemin pour vous y rendre : </a:t>
            </a:r>
          </a:p>
          <a:p>
            <a:pPr marL="457200">
              <a:lnSpc>
                <a:spcPct val="107000"/>
              </a:lnSpc>
              <a:spcAft>
                <a:spcPts val="0"/>
              </a:spcAft>
            </a:pPr>
            <a:r>
              <a:rPr lang="fr-CA" sz="2400" dirty="0">
                <a:latin typeface="Calibri" panose="020F0502020204030204" pitchFamily="34" charset="0"/>
                <a:ea typeface="Calibri" panose="020F0502020204030204" pitchFamily="34" charset="0"/>
                <a:cs typeface="Times New Roman" panose="02020603050405020304" pitchFamily="18" charset="0"/>
              </a:rPr>
              <a:t>Sur intranet → espace employé → COVID-19 → soutien </a:t>
            </a:r>
            <a:r>
              <a:rPr lang="fr-CA" sz="2400" dirty="0" smtClean="0">
                <a:latin typeface="Calibri" panose="020F0502020204030204" pitchFamily="34" charset="0"/>
                <a:ea typeface="Calibri" panose="020F0502020204030204" pitchFamily="34" charset="0"/>
                <a:cs typeface="Times New Roman" panose="02020603050405020304" pitchFamily="18" charset="0"/>
              </a:rPr>
              <a:t>psychosocial</a:t>
            </a:r>
            <a:endParaRPr lang="fr-CA"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CA"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http://www.lavalensante.com/fileadmin/internet/cisss_laval/COVID_19/affiche_Soutien_psychosocial.pdf</a:t>
            </a:r>
            <a:endParaRPr lang="fr-CA" sz="2400" dirty="0">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pic>
        <p:nvPicPr>
          <p:cNvPr id="4" name="Image 3"/>
          <p:cNvPicPr>
            <a:picLocks noChangeAspect="1"/>
          </p:cNvPicPr>
          <p:nvPr/>
        </p:nvPicPr>
        <p:blipFill>
          <a:blip r:embed="rId3"/>
          <a:stretch>
            <a:fillRect/>
          </a:stretch>
        </p:blipFill>
        <p:spPr>
          <a:xfrm>
            <a:off x="7362825" y="-38100"/>
            <a:ext cx="4829175" cy="6896100"/>
          </a:xfrm>
          <a:prstGeom prst="rect">
            <a:avLst/>
          </a:prstGeom>
        </p:spPr>
      </p:pic>
    </p:spTree>
    <p:extLst>
      <p:ext uri="{BB962C8B-B14F-4D97-AF65-F5344CB8AC3E}">
        <p14:creationId xmlns:p14="http://schemas.microsoft.com/office/powerpoint/2010/main" val="16899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8418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451</Words>
  <Application>Microsoft Office PowerPoint</Application>
  <PresentationFormat>Grand écran</PresentationFormat>
  <Paragraphs>25</Paragraphs>
  <Slides>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Calibri</vt:lpstr>
      <vt:lpstr>Times New Roman</vt:lpstr>
      <vt:lpstr>Tw Cen MT</vt:lpstr>
      <vt:lpstr>Tw Cen MT Condensed</vt:lpstr>
      <vt:lpstr>Wingdings 3</vt:lpstr>
      <vt:lpstr>Intégral</vt:lpstr>
      <vt:lpstr>Thème 1: COVID et EPI</vt:lpstr>
      <vt:lpstr>Voici vos liens à consulter de la maison ou directement sur votre cellulaire:  </vt:lpstr>
      <vt:lpstr>  Vous Pouvez En savoir davantage en faisant la formation sur les meilleures pratique en prévention et contrôle des infections présent sur le site internet de l’Environement numérique d’Apprentissage (ENA) Provincial</vt:lpstr>
      <vt:lpstr>OIIQ: outil de soutien dans un contexte de pandémie covid-19 </vt:lpstr>
      <vt:lpstr>Besoin d’aide?</vt:lpstr>
      <vt:lpstr>Présentation PowerPoint</vt:lpstr>
    </vt:vector>
  </TitlesOfParts>
  <Company>CISSS de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1: COVID et EPI</dc:title>
  <dc:creator>Sabrina Cornejo Freire</dc:creator>
  <cp:lastModifiedBy>Laurette Aurélie Tonfack</cp:lastModifiedBy>
  <cp:revision>12</cp:revision>
  <dcterms:created xsi:type="dcterms:W3CDTF">2021-02-10T15:47:38Z</dcterms:created>
  <dcterms:modified xsi:type="dcterms:W3CDTF">2022-06-21T15:55:50Z</dcterms:modified>
</cp:coreProperties>
</file>