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734" r:id="rId4"/>
    <p:sldMasterId id="2147483746" r:id="rId5"/>
  </p:sldMasterIdLst>
  <p:notesMasterIdLst>
    <p:notesMasterId r:id="rId14"/>
  </p:notesMasterIdLst>
  <p:sldIdLst>
    <p:sldId id="259" r:id="rId6"/>
    <p:sldId id="261" r:id="rId7"/>
    <p:sldId id="260" r:id="rId8"/>
    <p:sldId id="263" r:id="rId9"/>
    <p:sldId id="258" r:id="rId10"/>
    <p:sldId id="257" r:id="rId11"/>
    <p:sldId id="264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136D1-DA69-47C0-97A8-F56BF3561CD2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E694B-C02D-4BCB-976F-672DBF7858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4600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72B62-AAD2-4EA6-B77A-F337F8D98668}" type="slidenum">
              <a:rPr lang="fr-CA" smtClean="0">
                <a:solidFill>
                  <a:prstClr val="black"/>
                </a:solidFill>
              </a:rPr>
              <a:pPr/>
              <a:t>5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748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65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223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149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625600" y="152400"/>
            <a:ext cx="9855200" cy="624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fr-FR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41BE1F2-0269-4777-B95B-62CE219DB95D}" type="slidenum">
              <a:rPr lang="en-US" altLang="fr-FR">
                <a:solidFill>
                  <a:srgbClr val="000000"/>
                </a:solidFill>
              </a:rPr>
              <a:pPr/>
              <a:t>‹N°›</a:t>
            </a:fld>
            <a:endParaRPr lang="en-US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725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538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7680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43146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800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0480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096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526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373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360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6653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7378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17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625600" y="152400"/>
            <a:ext cx="9855200" cy="624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fr-FR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41BE1F2-0269-4777-B95B-62CE219DB95D}" type="slidenum">
              <a:rPr lang="en-US" altLang="fr-FR">
                <a:solidFill>
                  <a:srgbClr val="000000"/>
                </a:solidFill>
              </a:rPr>
              <a:pPr/>
              <a:t>‹N°›</a:t>
            </a:fld>
            <a:endParaRPr lang="en-US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650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457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3808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643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4242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16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1338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5073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2594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6375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3149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215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5262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28906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8707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38345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272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89662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48362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2059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0066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6207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7798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7964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95223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59651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241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53831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42454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8395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62864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2721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23541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6552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33116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27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00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667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9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97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391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097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064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20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46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umon.ca/sant%C3%A9-pulmonaire/info-pulmonaire/syst%C3%A8me-respiratoire" TargetMode="External"/><Relationship Id="rId2" Type="http://schemas.openxmlformats.org/officeDocument/2006/relationships/hyperlink" Target="https://www.oiiq.org/sites/default/files/uploads/img/publications/perspective_infirmieres/2010_perspective_infirmiere_vol7_n6/09_examen_respiratoire.pdf" TargetMode="External"/><Relationship Id="rId1" Type="http://schemas.openxmlformats.org/officeDocument/2006/relationships/slideLayout" Target="../slideLayouts/slideLayout4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playlist?list=PLT2PQy0zNUKLgNDbRR3SjneWqmqDTUCRz" TargetMode="Externa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theques.cissslaval.ca/GED_CL/104709192298/PiD-023evaluati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1.xml"/><Relationship Id="rId4" Type="http://schemas.openxmlformats.org/officeDocument/2006/relationships/hyperlink" Target="http://bibliotheques.cissslaval.ca/GED_CL/198438091661/PiD-006_evaluation_et_surveillance_clinique_du_nouveau-ne_et_du_nourrison_presentant_une_difficulte_ou_detresse_respiratoire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r/LLLKbYc6r7" TargetMode="External"/><Relationship Id="rId2" Type="http://schemas.openxmlformats.org/officeDocument/2006/relationships/hyperlink" Target="https://forms.office.com/r/adcYRcYser" TargetMode="External"/><Relationship Id="rId1" Type="http://schemas.openxmlformats.org/officeDocument/2006/relationships/slideLayout" Target="../slideLayouts/slideLayout37.xml"/><Relationship Id="rId4" Type="http://schemas.openxmlformats.org/officeDocument/2006/relationships/hyperlink" Target="https://forms.office.com/r/KMcwzBhc2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7B7C6F6-4579-4D42-9857-ED1B2EE07B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7" y="4382347"/>
            <a:ext cx="5688020" cy="2153919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547DFD4-8486-437E-A938-511F95F0F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024" y="4608575"/>
            <a:ext cx="5242560" cy="1765715"/>
          </a:xfrm>
        </p:spPr>
        <p:txBody>
          <a:bodyPr>
            <a:normAutofit/>
          </a:bodyPr>
          <a:lstStyle/>
          <a:p>
            <a:pPr algn="r"/>
            <a:r>
              <a:rPr lang="fr-CA" sz="4400" dirty="0" smtClean="0">
                <a:solidFill>
                  <a:srgbClr val="FFFFFF"/>
                </a:solidFill>
              </a:rPr>
              <a:t>Thème 13 </a:t>
            </a:r>
            <a:r>
              <a:rPr lang="fr-CA" sz="4400" dirty="0">
                <a:solidFill>
                  <a:srgbClr val="FFFFFF"/>
                </a:solidFill>
              </a:rPr>
              <a:t>:                       système respiratoire </a:t>
            </a:r>
          </a:p>
        </p:txBody>
      </p:sp>
      <p:pic>
        <p:nvPicPr>
          <p:cNvPr id="4" name="Picture 2" descr="Haut Du Corps, Poumon, Mpoc, Maladie">
            <a:extLst>
              <a:ext uri="{FF2B5EF4-FFF2-40B4-BE49-F238E27FC236}">
                <a16:creationId xmlns:a16="http://schemas.microsoft.com/office/drawing/2014/main" id="{EC3E2964-6E70-489B-BE6C-0C378F3D01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1" r="1" b="1"/>
          <a:stretch/>
        </p:blipFill>
        <p:spPr bwMode="auto">
          <a:xfrm>
            <a:off x="327547" y="321733"/>
            <a:ext cx="5688020" cy="3899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7E6D8249-E901-4E71-B15A-A7F5D7F7B0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76434" y="321732"/>
            <a:ext cx="5693835" cy="6214534"/>
          </a:xfrm>
          <a:prstGeom prst="rect">
            <a:avLst/>
          </a:prstGeom>
          <a:solidFill>
            <a:srgbClr val="6A3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665596" y="1331977"/>
            <a:ext cx="4715509" cy="4023360"/>
          </a:xfrm>
        </p:spPr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Le thème 13 est conçu </a:t>
            </a:r>
            <a:r>
              <a:rPr lang="fr-CA" dirty="0">
                <a:solidFill>
                  <a:schemeClr val="bg1"/>
                </a:solidFill>
              </a:rPr>
              <a:t>pour vous aider à mieux comprendre le fonctionnement </a:t>
            </a:r>
            <a:r>
              <a:rPr lang="fr-CA" dirty="0" smtClean="0">
                <a:solidFill>
                  <a:schemeClr val="bg1"/>
                </a:solidFill>
              </a:rPr>
              <a:t>du </a:t>
            </a:r>
            <a:r>
              <a:rPr lang="fr-CA" dirty="0">
                <a:solidFill>
                  <a:schemeClr val="bg1"/>
                </a:solidFill>
              </a:rPr>
              <a:t>système respiratoire et comment procéder à son évaluation</a:t>
            </a:r>
            <a:r>
              <a:rPr lang="fr-CA" dirty="0" smtClean="0">
                <a:solidFill>
                  <a:schemeClr val="bg1"/>
                </a:solidFill>
              </a:rPr>
              <a:t>. </a:t>
            </a:r>
          </a:p>
          <a:p>
            <a:r>
              <a:rPr lang="fr-CA" dirty="0" smtClean="0">
                <a:solidFill>
                  <a:schemeClr val="bg1"/>
                </a:solidFill>
              </a:rPr>
              <a:t>Nous vous suggérons des lectures, vidéos et outils aux pages suivantes. </a:t>
            </a:r>
            <a:endParaRPr lang="fr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030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Lectures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 smtClean="0">
                <a:solidFill>
                  <a:schemeClr val="accent1"/>
                </a:solidFill>
              </a:rPr>
              <a:t>Pour approfondir </a:t>
            </a:r>
            <a:r>
              <a:rPr lang="fr-CA" dirty="0">
                <a:solidFill>
                  <a:schemeClr val="accent1"/>
                </a:solidFill>
              </a:rPr>
              <a:t>vos connaissances sur ce sujet, nous vous invitons à lire cet article de l’OIIQ sur l’évaluation de ce système : </a:t>
            </a:r>
          </a:p>
          <a:p>
            <a:r>
              <a:rPr lang="fr-CA" b="1" dirty="0"/>
              <a:t>Inspirez…expirez</a:t>
            </a:r>
            <a:r>
              <a:rPr lang="fr-CA" dirty="0"/>
              <a:t> : </a:t>
            </a:r>
            <a:r>
              <a:rPr lang="fr-CA" u="sng" dirty="0">
                <a:hlinkClick r:id="rId2"/>
              </a:rPr>
              <a:t>https://</a:t>
            </a:r>
            <a:r>
              <a:rPr lang="fr-CA" u="sng" dirty="0" smtClean="0">
                <a:hlinkClick r:id="rId2"/>
              </a:rPr>
              <a:t>www.oiiq.org/sites/default/files/uploads/img/publications/perspective_infirmieres/2010_perspective_infirmiere_vol7_n6/09_examen_respiratoire.pdf</a:t>
            </a:r>
            <a:endParaRPr lang="fr-CA" u="sng" dirty="0" smtClean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 smtClean="0">
                <a:solidFill>
                  <a:schemeClr val="accent1"/>
                </a:solidFill>
              </a:rPr>
              <a:t>Voici un second lien </a:t>
            </a:r>
            <a:r>
              <a:rPr lang="fr-CA" dirty="0">
                <a:solidFill>
                  <a:schemeClr val="accent1"/>
                </a:solidFill>
              </a:rPr>
              <a:t>fort utile dans ce domaine</a:t>
            </a:r>
            <a:r>
              <a:rPr lang="fr-CA">
                <a:solidFill>
                  <a:schemeClr val="accent1"/>
                </a:solidFill>
              </a:rPr>
              <a:t> </a:t>
            </a:r>
            <a:r>
              <a:rPr lang="fr-CA" smtClean="0">
                <a:solidFill>
                  <a:schemeClr val="accent1"/>
                </a:solidFill>
              </a:rPr>
              <a:t>:</a:t>
            </a:r>
            <a:endParaRPr lang="fr-CA" dirty="0">
              <a:solidFill>
                <a:schemeClr val="accent1"/>
              </a:solidFill>
            </a:endParaRPr>
          </a:p>
          <a:p>
            <a:r>
              <a:rPr lang="fr-CA" b="1" dirty="0"/>
              <a:t>L’association pulmonaire :</a:t>
            </a:r>
            <a:r>
              <a:rPr lang="fr-CA" dirty="0"/>
              <a:t> </a:t>
            </a:r>
            <a:r>
              <a:rPr lang="fr-CA" u="sng" dirty="0">
                <a:hlinkClick r:id="rId3"/>
              </a:rPr>
              <a:t>https://www.poumon.ca/sant%C3%A9-pulmonaire/info-pulmonaire/syst%C3%A8me-respiratoire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10838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bruits pulmonaires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Vous avez de la difficulté à distinguer les </a:t>
            </a:r>
            <a:r>
              <a:rPr lang="fr-CA" dirty="0">
                <a:solidFill>
                  <a:schemeClr val="accent3"/>
                </a:solidFill>
              </a:rPr>
              <a:t>bruits pulmonaires </a:t>
            </a:r>
            <a:r>
              <a:rPr lang="fr-CA" dirty="0"/>
              <a:t>lors de vos </a:t>
            </a:r>
            <a:r>
              <a:rPr lang="fr-CA" dirty="0">
                <a:solidFill>
                  <a:schemeClr val="accent3"/>
                </a:solidFill>
              </a:rPr>
              <a:t>auscultations</a:t>
            </a:r>
            <a:r>
              <a:rPr lang="fr-CA" dirty="0"/>
              <a:t> ? Nous vous invitions à consulter ce lien YouTube afin de vous faire l’oreille : </a:t>
            </a:r>
            <a:r>
              <a:rPr lang="fr-CA" u="sng" dirty="0">
                <a:hlinkClick r:id="rId2"/>
              </a:rPr>
              <a:t>https://www.youtube.com/playlist?list=PLT2PQy0zNUKLgNDbRR3SjneWqmqDTUCRz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85043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344215" y="1827842"/>
            <a:ext cx="5490224" cy="1689390"/>
          </a:xfrm>
        </p:spPr>
        <p:txBody>
          <a:bodyPr/>
          <a:lstStyle/>
          <a:p>
            <a:r>
              <a:rPr lang="fr-CA" dirty="0" smtClean="0"/>
              <a:t>Troubles de l’équilibre acido-basique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3344215" y="3700547"/>
            <a:ext cx="5490223" cy="1383770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fr-CA" dirty="0" smtClean="0"/>
              <a:t>Acidose respiratoire</a:t>
            </a:r>
          </a:p>
          <a:p>
            <a:pPr marL="285750" indent="-28575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fr-CA" dirty="0" smtClean="0"/>
              <a:t>Alcalose respiratoire</a:t>
            </a:r>
          </a:p>
          <a:p>
            <a:pPr marL="285750" indent="-28575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fr-CA" dirty="0" smtClean="0"/>
              <a:t>Acidose métabolique</a:t>
            </a:r>
          </a:p>
          <a:p>
            <a:pPr marL="285750" indent="-28575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fr-CA" dirty="0" smtClean="0"/>
              <a:t>Alcalose métabolique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58071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818" name="Group 2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866608" y="204369"/>
          <a:ext cx="10471712" cy="6468431"/>
        </p:xfrm>
        <a:graphic>
          <a:graphicData uri="http://schemas.openxmlformats.org/drawingml/2006/table">
            <a:tbl>
              <a:tblPr/>
              <a:tblGrid>
                <a:gridCol w="2617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7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9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6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07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PaCO</a:t>
                      </a:r>
                      <a:r>
                        <a:rPr kumimoji="0" lang="fr-CA" altLang="fr-FR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HCO</a:t>
                      </a:r>
                      <a:r>
                        <a:rPr kumimoji="0" lang="fr-CA" altLang="fr-FR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kumimoji="0" lang="fr-CA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237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Acidose respiratoire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7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Non compensée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&lt; 7,35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&gt; 45 </a:t>
                      </a:r>
                      <a:r>
                        <a:rPr kumimoji="0" lang="fr-CA" alt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mmHg</a:t>
                      </a:r>
                      <a:endParaRPr kumimoji="0" lang="fr-CA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22-26 mEq/L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7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Partiellement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&lt; 7,35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&gt; 45 </a:t>
                      </a:r>
                      <a:r>
                        <a:rPr kumimoji="0" lang="fr-CA" alt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mmHg</a:t>
                      </a:r>
                      <a:endParaRPr kumimoji="0" lang="fr-CA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&gt;26 mEq/L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7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Compensée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7,35 -7,39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&gt; 45 </a:t>
                      </a:r>
                      <a:r>
                        <a:rPr kumimoji="0" lang="fr-CA" alt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mmHg</a:t>
                      </a:r>
                      <a:endParaRPr kumimoji="0" lang="fr-CA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&gt;26 mEq/L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622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Alcalose respiratoire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7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Non compensée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&gt;7,45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&lt; 35 </a:t>
                      </a:r>
                      <a:r>
                        <a:rPr kumimoji="0" lang="fr-CA" alt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mmHg</a:t>
                      </a:r>
                      <a:endParaRPr kumimoji="0" lang="fr-CA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22-26 mEq/L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07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Partiellement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&gt;7,45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&lt; 35 </a:t>
                      </a:r>
                      <a:r>
                        <a:rPr kumimoji="0" lang="fr-CA" alt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mmHg</a:t>
                      </a:r>
                      <a:endParaRPr kumimoji="0" lang="fr-CA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&lt; 22 mEq/L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07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Compensée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7,41-7,45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&lt; 35 </a:t>
                      </a:r>
                      <a:r>
                        <a:rPr kumimoji="0" lang="fr-CA" alt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mmHg</a:t>
                      </a:r>
                      <a:endParaRPr kumimoji="0" lang="fr-CA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&lt; 22 mEq/L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9237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Acidose métabolique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07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Non compensée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&lt; 7,35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35-45 </a:t>
                      </a:r>
                      <a:r>
                        <a:rPr kumimoji="0" lang="fr-CA" alt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mmHg</a:t>
                      </a:r>
                      <a:endParaRPr kumimoji="0" lang="fr-CA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&lt; 22 mEq/L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07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Partiellement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&lt; 7,35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&lt; 35 </a:t>
                      </a:r>
                      <a:r>
                        <a:rPr kumimoji="0" lang="fr-CA" alt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mmHg</a:t>
                      </a:r>
                      <a:endParaRPr kumimoji="0" lang="fr-CA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&lt; 22 mEq/L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07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Compensée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7,35 -7,39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&lt; 35 </a:t>
                      </a:r>
                      <a:r>
                        <a:rPr kumimoji="0" lang="fr-CA" alt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mmHg</a:t>
                      </a:r>
                      <a:endParaRPr kumimoji="0" lang="fr-CA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&lt; 22 mEq/L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9237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Alcalose métabolique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92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Non compensée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&gt;7,45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35-45 </a:t>
                      </a:r>
                      <a:r>
                        <a:rPr kumimoji="0" lang="fr-CA" alt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mmHg</a:t>
                      </a:r>
                      <a:endParaRPr kumimoji="0" lang="fr-CA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&gt;26 mEq/L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92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Partiellement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&gt;7,45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&gt; 45 </a:t>
                      </a:r>
                      <a:r>
                        <a:rPr kumimoji="0" lang="fr-CA" alt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mmHg</a:t>
                      </a:r>
                      <a:endParaRPr kumimoji="0" lang="fr-CA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&gt;26 mEq/L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807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Compensée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7,41-7,45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&gt; 45 </a:t>
                      </a:r>
                      <a:r>
                        <a:rPr kumimoji="0" lang="fr-CA" alt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mmHg</a:t>
                      </a:r>
                      <a:endParaRPr kumimoji="0" lang="fr-CA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&gt;26 mEq/L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831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6" name="Espace réservé du contenu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263" y="268036"/>
            <a:ext cx="11542618" cy="6323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330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279" y="0"/>
            <a:ext cx="5353050" cy="68580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5680329" y="658368"/>
            <a:ext cx="6398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u="sng" dirty="0" smtClean="0">
                <a:solidFill>
                  <a:schemeClr val="accent3"/>
                </a:solidFill>
              </a:rPr>
              <a:t>Liens utiles:</a:t>
            </a:r>
          </a:p>
          <a:p>
            <a:endParaRPr lang="fr-CA" u="sng" dirty="0" smtClean="0">
              <a:solidFill>
                <a:schemeClr val="accent3"/>
              </a:solidFill>
            </a:endParaRPr>
          </a:p>
          <a:p>
            <a:r>
              <a:rPr lang="fr-CA" dirty="0" smtClean="0">
                <a:solidFill>
                  <a:schemeClr val="accent3"/>
                </a:solidFill>
              </a:rPr>
              <a:t>PID-023 Évaluation, surveillance et soins d’un usager sous dispositif de ventilation non invasive </a:t>
            </a:r>
            <a:r>
              <a:rPr lang="fr-CA" dirty="0" err="1" smtClean="0">
                <a:solidFill>
                  <a:schemeClr val="accent3"/>
                </a:solidFill>
              </a:rPr>
              <a:t>BiPAP</a:t>
            </a:r>
            <a:endParaRPr lang="fr-CA" dirty="0" smtClean="0">
              <a:solidFill>
                <a:schemeClr val="accent3"/>
              </a:solidFill>
            </a:endParaRPr>
          </a:p>
          <a:p>
            <a:r>
              <a:rPr lang="fr-CA" dirty="0" smtClean="0">
                <a:hlinkClick r:id="rId3"/>
              </a:rPr>
              <a:t>http</a:t>
            </a:r>
            <a:r>
              <a:rPr lang="fr-CA" dirty="0">
                <a:hlinkClick r:id="rId3"/>
              </a:rPr>
              <a:t>://</a:t>
            </a:r>
            <a:r>
              <a:rPr lang="fr-CA" dirty="0" smtClean="0">
                <a:hlinkClick r:id="rId3"/>
              </a:rPr>
              <a:t>bibliotheques.cissslaval.ca/GED_CL/104709192298/PiD-023evaluati.pdf</a:t>
            </a:r>
            <a:endParaRPr lang="fr-CA" dirty="0" smtClean="0"/>
          </a:p>
          <a:p>
            <a:endParaRPr lang="fr-CA" dirty="0"/>
          </a:p>
          <a:p>
            <a:r>
              <a:rPr lang="fr-FR" dirty="0" smtClean="0">
                <a:solidFill>
                  <a:schemeClr val="accent3"/>
                </a:solidFill>
              </a:rPr>
              <a:t>PID-006 Évaluation et surveillance clinique du nouveau-né et du nourrisson présentant une difficulté ou détresse respiratoire</a:t>
            </a:r>
          </a:p>
          <a:p>
            <a:r>
              <a:rPr lang="fr-CA" dirty="0">
                <a:solidFill>
                  <a:schemeClr val="accent3"/>
                </a:solidFill>
                <a:hlinkClick r:id="rId4"/>
              </a:rPr>
              <a:t>http://</a:t>
            </a:r>
            <a:r>
              <a:rPr lang="fr-CA" dirty="0" smtClean="0">
                <a:solidFill>
                  <a:schemeClr val="accent3"/>
                </a:solidFill>
                <a:hlinkClick r:id="rId4"/>
              </a:rPr>
              <a:t>bibliotheques.cissslaval.ca/GED_CL/198438091661/PiD-006_evaluation_et_surveillance_clinique_du_nouveau-ne_et_du_nourrison_presentant_une_difficulte_ou_detresse_respiratoire.pdf</a:t>
            </a:r>
            <a:endParaRPr lang="fr-CA" dirty="0" smtClean="0">
              <a:solidFill>
                <a:schemeClr val="accent3"/>
              </a:solidFill>
            </a:endParaRPr>
          </a:p>
          <a:p>
            <a:endParaRPr lang="fr-CA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62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6687" y="768013"/>
            <a:ext cx="9005177" cy="2456442"/>
          </a:xfrm>
        </p:spPr>
        <p:txBody>
          <a:bodyPr>
            <a:normAutofit/>
          </a:bodyPr>
          <a:lstStyle/>
          <a:p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Afin</a:t>
            </a:r>
            <a:r>
              <a:rPr lang="fr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mettre en pratique vos connaissances</a:t>
            </a: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voici </a:t>
            </a: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QUIZ</a:t>
            </a:r>
            <a:r>
              <a:rPr lang="fr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  <a:br>
              <a:rPr lang="fr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8241" y="3224455"/>
            <a:ext cx="9601196" cy="3318936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CA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 </a:t>
            </a:r>
            <a:r>
              <a:rPr lang="en-CA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Inhalo</a:t>
            </a:r>
            <a:r>
              <a:rPr lang="en-C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:</a:t>
            </a:r>
            <a:r>
              <a:rPr lang="en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u="sng" dirty="0">
                <a:hlinkClick r:id="rId2"/>
              </a:rPr>
              <a:t>https://forms.office.com/r/adcYRcYser</a:t>
            </a:r>
            <a:r>
              <a:rPr lang="fr-CA" dirty="0"/>
              <a:t> </a:t>
            </a: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CA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 </a:t>
            </a:r>
            <a:r>
              <a:rPr lang="en-C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DT (drain </a:t>
            </a:r>
            <a:r>
              <a:rPr lang="en-CA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thoracique</a:t>
            </a:r>
            <a:r>
              <a:rPr lang="en-C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CA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:</a:t>
            </a:r>
            <a:r>
              <a:rPr lang="en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u="sng" dirty="0">
                <a:hlinkClick r:id="rId3"/>
              </a:rPr>
              <a:t>https://forms.office.com/r/LLLKbYc6r7</a:t>
            </a:r>
            <a:r>
              <a:rPr lang="fr-CA" dirty="0"/>
              <a:t> </a:t>
            </a: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CA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 </a:t>
            </a:r>
            <a:r>
              <a:rPr lang="fr-C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Fonction respiratoire »</a:t>
            </a:r>
            <a:r>
              <a:rPr lang="fr-CA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CA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fr-CA" u="sng">
                <a:hlinkClick r:id="rId4"/>
              </a:rPr>
              <a:t>https://forms.office.com/r/KMcwzBhc2D</a:t>
            </a:r>
            <a:r>
              <a:rPr lang="fr-CA"/>
              <a:t> </a:t>
            </a:r>
            <a:endParaRPr lang="fr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A" dirty="0"/>
          </a:p>
        </p:txBody>
      </p:sp>
      <p:sp>
        <p:nvSpPr>
          <p:cNvPr id="5" name="Étoile à 5 branches 4"/>
          <p:cNvSpPr/>
          <p:nvPr/>
        </p:nvSpPr>
        <p:spPr>
          <a:xfrm>
            <a:off x="9468982" y="1996234"/>
            <a:ext cx="1206500" cy="111506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Times New Roman" panose="02020603050405020304" pitchFamily="18" charset="0"/>
                <a:cs typeface="Times New Roman" panose="02020603050405020304" pitchFamily="18" charset="0"/>
              </a:rPr>
              <a:t>QUIZ</a:t>
            </a:r>
            <a:endParaRPr kumimoji="0" lang="fr-CA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664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1_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Atlas">
  <a:themeElements>
    <a:clrScheme name="Personnalisé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006699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4.xml><?xml version="1.0" encoding="utf-8"?>
<a:theme xmlns:a="http://schemas.openxmlformats.org/drawingml/2006/main" name="Base">
  <a:themeElements>
    <a:clrScheme name="Bleu vert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5.xml><?xml version="1.0" encoding="utf-8"?>
<a:theme xmlns:a="http://schemas.openxmlformats.org/drawingml/2006/main" name="1_Atlas">
  <a:themeElements>
    <a:clrScheme name="Personnalisé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006699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340</Words>
  <Application>Microsoft Office PowerPoint</Application>
  <PresentationFormat>Grand écran</PresentationFormat>
  <Paragraphs>84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5</vt:i4>
      </vt:variant>
      <vt:variant>
        <vt:lpstr>Titres des diapositives</vt:lpstr>
      </vt:variant>
      <vt:variant>
        <vt:i4>8</vt:i4>
      </vt:variant>
    </vt:vector>
  </HeadingPairs>
  <TitlesOfParts>
    <vt:vector size="24" baseType="lpstr">
      <vt:lpstr>Calibri</vt:lpstr>
      <vt:lpstr>Calibri Light</vt:lpstr>
      <vt:lpstr>Corbel</vt:lpstr>
      <vt:lpstr>Courier New</vt:lpstr>
      <vt:lpstr>Rockwell</vt:lpstr>
      <vt:lpstr>Symbol</vt:lpstr>
      <vt:lpstr>Times New Roman</vt:lpstr>
      <vt:lpstr>Tw Cen MT</vt:lpstr>
      <vt:lpstr>Tw Cen MT Condensed</vt:lpstr>
      <vt:lpstr>Wingdings</vt:lpstr>
      <vt:lpstr>Wingdings 3</vt:lpstr>
      <vt:lpstr>Intégral</vt:lpstr>
      <vt:lpstr>1_Intégral</vt:lpstr>
      <vt:lpstr>Atlas</vt:lpstr>
      <vt:lpstr>Base</vt:lpstr>
      <vt:lpstr>1_Atlas</vt:lpstr>
      <vt:lpstr>Thème 13 :                       système respiratoire </vt:lpstr>
      <vt:lpstr>Lectures</vt:lpstr>
      <vt:lpstr>Les bruits pulmonaires</vt:lpstr>
      <vt:lpstr>Troubles de l’équilibre acido-basique</vt:lpstr>
      <vt:lpstr>Présentation PowerPoint</vt:lpstr>
      <vt:lpstr>Présentation PowerPoint</vt:lpstr>
      <vt:lpstr>Présentation PowerPoint</vt:lpstr>
      <vt:lpstr>Afin de mettre en pratique vos connaissances, voici des QUIZ :  </vt:lpstr>
    </vt:vector>
  </TitlesOfParts>
  <Company>CISSS de Laval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 Dastous</dc:creator>
  <cp:lastModifiedBy>Laurette Aurélie Tonfack</cp:lastModifiedBy>
  <cp:revision>20</cp:revision>
  <dcterms:created xsi:type="dcterms:W3CDTF">2020-05-21T17:52:10Z</dcterms:created>
  <dcterms:modified xsi:type="dcterms:W3CDTF">2022-06-23T15:50:12Z</dcterms:modified>
</cp:coreProperties>
</file>