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34" r:id="rId2"/>
    <p:sldMasterId id="2147483954" r:id="rId3"/>
  </p:sldMasterIdLst>
  <p:sldIdLst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0CB"/>
    <a:srgbClr val="450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31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779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625600" y="152400"/>
            <a:ext cx="9855200" cy="624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BE1F2-0269-4777-B95B-62CE219DB95D}" type="slidenum">
              <a:rPr lang="en-US" altLang="fr-FR">
                <a:solidFill>
                  <a:srgbClr val="000000"/>
                </a:solidFill>
              </a:rPr>
              <a:pPr/>
              <a:t>‹N°›</a:t>
            </a:fld>
            <a:endParaRPr lang="en-US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54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03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219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0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370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09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620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2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024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8956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4466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12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585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166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01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3649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2263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900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2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5060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101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7427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997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859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22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65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06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1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5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14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85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2022-05-20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07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iiq.org/sites/default/files/uploads/periodiques/Perspective/vol9no6/08_Acfa.pdf" TargetMode="External"/><Relationship Id="rId2" Type="http://schemas.openxmlformats.org/officeDocument/2006/relationships/hyperlink" Target="https://www.oiiq.org/documents/20147/271608/acfa-2-evaluation-douleur-pediatrique.pdf" TargetMode="Externa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hyperlink" Target="https://www.oiiq.org/a-propos-de-la-naloxone?inheritRedirect=tru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uleurchronique.org/ressources/videos/" TargetMode="External"/><Relationship Id="rId2" Type="http://schemas.openxmlformats.org/officeDocument/2006/relationships/hyperlink" Target="https://www.youtube.com/watch?v=Uy4gtQWpU8w&amp;list=PLDeZyroxJyARWgFxiOKS3vJlPp72mu1qP&amp;index=41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YUg7Ev06TQ" TargetMode="External"/><Relationship Id="rId2" Type="http://schemas.openxmlformats.org/officeDocument/2006/relationships/hyperlink" Target="https://forms.office.com/r/CmbHtUVz1D" TargetMode="Externa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53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C20FF39-92E5-4C45-9D06-95FEC86B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fr-CA" dirty="0" smtClean="0">
                <a:solidFill>
                  <a:srgbClr val="FFFFFF"/>
                </a:solidFill>
              </a:rPr>
              <a:t>Thème 12: la douleur</a:t>
            </a:r>
            <a:endParaRPr lang="fr-CA" dirty="0">
              <a:solidFill>
                <a:srgbClr val="FFFFFF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1270" name="Content Placeholder 11269">
            <a:extLst>
              <a:ext uri="{FF2B5EF4-FFF2-40B4-BE49-F238E27FC236}">
                <a16:creationId xmlns:a16="http://schemas.microsoft.com/office/drawing/2014/main" id="{37A5F00C-D628-4548-ADC4-B11B8F79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320" y="503546"/>
            <a:ext cx="4088282" cy="6032720"/>
          </a:xfrm>
        </p:spPr>
        <p:txBody>
          <a:bodyPr anchor="ctr">
            <a:normAutofit fontScale="92500"/>
          </a:bodyPr>
          <a:lstStyle/>
          <a:p>
            <a:r>
              <a:rPr lang="fr-C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La douleur est une expérience sensorielle et émotionnelle désagréable, c’est une sensation subjective permettant à la conscience de faire l'expérience de l'état de son corps pour pouvoir y répondre. Saviez-vous qu’une personne sur cinq  vit avec une douleur chronique?  </a:t>
            </a:r>
          </a:p>
          <a:p>
            <a:r>
              <a:rPr lang="fr-C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Êtes-vous capable de d’évaluer adéquatement la douleur et distinguer la douleur aigue de la douleur chronique ? Connaissez –vous les nombreux mythes sur la douleur?</a:t>
            </a:r>
          </a:p>
          <a:p>
            <a:r>
              <a:rPr lang="fr-C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Nous vous invitons à </a:t>
            </a:r>
            <a:r>
              <a:rPr lang="fr-CA" dirty="0">
                <a:solidFill>
                  <a:schemeClr val="accent4"/>
                </a:solidFill>
              </a:rPr>
              <a:t>consulter la trousse « Opiacés »</a:t>
            </a:r>
            <a:r>
              <a:rPr lang="fr-CA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dans les outils cliniques du portail, ces articles de l’OIIQ, ces liens internet de référence en matière de douleur et à compléter ces deux Quiz. 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Image 3" descr="Pain management in children - Wikipedi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20"/>
          <a:stretch/>
        </p:blipFill>
        <p:spPr>
          <a:xfrm>
            <a:off x="209923" y="566928"/>
            <a:ext cx="7201066" cy="202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38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2692" y="478324"/>
            <a:ext cx="8166948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>ARTICLES DE L’OIIQ sur la </a:t>
            </a:r>
            <a:r>
              <a:rPr lang="fr-CA" dirty="0" smtClean="0">
                <a:solidFill>
                  <a:srgbClr val="EC40CB"/>
                </a:solidFill>
              </a:rPr>
              <a:t>gestion de la douleur</a:t>
            </a:r>
            <a:endParaRPr lang="fr-CA" dirty="0">
              <a:solidFill>
                <a:srgbClr val="EC40CB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7740" y="2574036"/>
            <a:ext cx="10724556" cy="3442716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chemeClr val="bg2">
                    <a:lumMod val="25000"/>
                  </a:schemeClr>
                </a:solidFill>
              </a:rPr>
              <a:t>Douleur aigue pédiatrique : de l’urgence à l’unité de soins </a:t>
            </a:r>
            <a:r>
              <a:rPr lang="fr-CA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marL="0" lvl="0" indent="0">
              <a:buNone/>
            </a:pPr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www.oiiq.org/documents/20147/271608/acfa-2-evaluation-douleur-pediatrique.pdf</a:t>
            </a:r>
            <a:endParaRPr lang="fr-CA" dirty="0" smtClean="0"/>
          </a:p>
          <a:p>
            <a:pPr marL="0" lvl="0" indent="0">
              <a:buNone/>
            </a:pPr>
            <a:endParaRPr lang="fr-CA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chemeClr val="bg2">
                    <a:lumMod val="25000"/>
                  </a:schemeClr>
                </a:solidFill>
              </a:rPr>
              <a:t>La douleur chez les ainés </a:t>
            </a:r>
            <a:r>
              <a:rPr lang="fr-CA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marL="0" lvl="0" indent="0">
              <a:buNone/>
            </a:pPr>
            <a:r>
              <a:rPr lang="fr-CA" dirty="0">
                <a:hlinkClick r:id="rId3"/>
              </a:rPr>
              <a:t>https://</a:t>
            </a:r>
            <a:r>
              <a:rPr lang="fr-CA" dirty="0" smtClean="0">
                <a:hlinkClick r:id="rId3"/>
              </a:rPr>
              <a:t>www.oiiq.org/sites/default/files/uploads/periodiques/Perspective/vol9no6/08_Acfa.pdf</a:t>
            </a:r>
            <a:endParaRPr lang="fr-CA" dirty="0" smtClean="0"/>
          </a:p>
          <a:p>
            <a:pPr marL="0" lvl="0" indent="0">
              <a:buNone/>
            </a:pPr>
            <a:endParaRPr lang="fr-CA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chemeClr val="bg2">
                    <a:lumMod val="25000"/>
                  </a:schemeClr>
                </a:solidFill>
              </a:rPr>
              <a:t>Mythes et réalités à propos de la </a:t>
            </a:r>
            <a:r>
              <a:rPr lang="fr-CA" b="1" dirty="0" err="1">
                <a:solidFill>
                  <a:schemeClr val="bg2">
                    <a:lumMod val="25000"/>
                  </a:schemeClr>
                </a:solidFill>
              </a:rPr>
              <a:t>nalaxone</a:t>
            </a:r>
            <a:r>
              <a:rPr lang="fr-CA" b="1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fr-CA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</a:p>
          <a:p>
            <a:pPr marL="0" lvl="0" indent="0">
              <a:buNone/>
            </a:pPr>
            <a:r>
              <a:rPr lang="fr-CA" u="sng" dirty="0" smtClean="0">
                <a:hlinkClick r:id="rId4"/>
              </a:rPr>
              <a:t>https://www.oiiq.org/a-propos-de-la </a:t>
            </a:r>
            <a:r>
              <a:rPr lang="fr-CA" u="sng" dirty="0" err="1" smtClean="0">
                <a:hlinkClick r:id="rId4"/>
              </a:rPr>
              <a:t>naloxone?inheritRedirect</a:t>
            </a:r>
            <a:r>
              <a:rPr lang="fr-CA" u="sng" dirty="0" smtClean="0">
                <a:hlinkClick r:id="rId4"/>
              </a:rPr>
              <a:t>=</a:t>
            </a:r>
            <a:r>
              <a:rPr lang="fr-CA" u="sng" dirty="0" err="1" smtClean="0">
                <a:hlinkClick r:id="rId4"/>
              </a:rPr>
              <a:t>true</a:t>
            </a:r>
            <a:endParaRPr lang="fr-CA" dirty="0" smtClean="0"/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5"/>
          <a:srcRect r="17617"/>
          <a:stretch/>
        </p:blipFill>
        <p:spPr>
          <a:xfrm>
            <a:off x="8990441" y="228112"/>
            <a:ext cx="2951624" cy="162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0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AUTRES LIENS pertinents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chemeClr val="bg2">
                    <a:lumMod val="25000"/>
                  </a:schemeClr>
                </a:solidFill>
              </a:rPr>
              <a:t>Le PQRSTU encore lui! : </a:t>
            </a:r>
            <a:r>
              <a:rPr lang="fr-CA" u="sng" dirty="0">
                <a:hlinkClick r:id="rId2"/>
              </a:rPr>
              <a:t>https://</a:t>
            </a:r>
            <a:r>
              <a:rPr lang="fr-CA" u="sng" dirty="0" smtClean="0">
                <a:hlinkClick r:id="rId2"/>
              </a:rPr>
              <a:t>www.youtube.com/watch?v=Uy4gtQWpU8w&amp;list=PLDeZyroxJyARWgFxiOKS3vJlPp72mu1qP&amp;index=41</a:t>
            </a:r>
            <a:endParaRPr lang="fr-CA" u="sng" dirty="0" smtClean="0"/>
          </a:p>
          <a:p>
            <a:pPr marL="0" lvl="0" indent="0">
              <a:buNone/>
            </a:pPr>
            <a:endParaRPr lang="fr-CA" dirty="0"/>
          </a:p>
          <a:p>
            <a:pPr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chemeClr val="bg2">
                    <a:lumMod val="25000"/>
                  </a:schemeClr>
                </a:solidFill>
              </a:rPr>
              <a:t>Lien utile : Association de la douleur chronique : vidéo de sur la dlr aigue vs chronique :  </a:t>
            </a:r>
            <a:r>
              <a:rPr lang="fr-CA" u="sng" dirty="0">
                <a:hlinkClick r:id="rId3"/>
              </a:rPr>
              <a:t>https://douleurchronique.org/ressources/videos/</a:t>
            </a:r>
            <a:endParaRPr lang="fr-CA" u="sng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1417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TESTEZ VOS CONNAISSANCES!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8282" y="3014132"/>
            <a:ext cx="9601196" cy="3318936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Voici le lien du Quiz « </a:t>
            </a:r>
            <a:r>
              <a:rPr lang="fr-CA" dirty="0" smtClean="0"/>
              <a:t>DOLOPLUS » </a:t>
            </a:r>
            <a:r>
              <a:rPr lang="fr-CA" dirty="0"/>
              <a:t>afin de tester vos connaissances sur le sujet </a:t>
            </a:r>
            <a:r>
              <a:rPr lang="fr-CA" dirty="0" smtClean="0"/>
              <a:t>: </a:t>
            </a:r>
            <a:r>
              <a:rPr lang="fr-CA" b="1" dirty="0"/>
              <a:t> </a:t>
            </a:r>
            <a:endParaRPr lang="fr-CA" b="1" dirty="0" smtClean="0"/>
          </a:p>
          <a:p>
            <a:pPr marL="0" indent="0">
              <a:buNone/>
            </a:pPr>
            <a:r>
              <a:rPr lang="fr-CA" u="sng" dirty="0" smtClean="0">
                <a:hlinkClick r:id="rId2"/>
              </a:rPr>
              <a:t>https</a:t>
            </a:r>
            <a:r>
              <a:rPr lang="fr-CA" u="sng" dirty="0">
                <a:hlinkClick r:id="rId2"/>
              </a:rPr>
              <a:t>://forms.office.com/r/CmbHtUVz1D</a:t>
            </a:r>
            <a:r>
              <a:rPr lang="fr-CA" dirty="0"/>
              <a:t> </a:t>
            </a:r>
            <a:endParaRPr lang="fr-CA" b="1" dirty="0" smtClean="0"/>
          </a:p>
          <a:p>
            <a:pPr marL="0" indent="0">
              <a:buNone/>
            </a:pPr>
            <a:r>
              <a:rPr lang="fr-CA" dirty="0" smtClean="0"/>
              <a:t>Voici </a:t>
            </a:r>
            <a:r>
              <a:rPr lang="fr-CA" dirty="0"/>
              <a:t>le lien du Quiz « </a:t>
            </a:r>
            <a:r>
              <a:rPr lang="fr-CA" dirty="0" smtClean="0"/>
              <a:t>OPIACÉS </a:t>
            </a:r>
            <a:r>
              <a:rPr lang="fr-CA" dirty="0"/>
              <a:t>» afin de tester vos connaissances sur le sujet </a:t>
            </a:r>
            <a:r>
              <a:rPr lang="fr-CA" dirty="0" smtClean="0"/>
              <a:t>:</a:t>
            </a:r>
          </a:p>
          <a:p>
            <a:pPr marL="0" indent="0">
              <a:buNone/>
            </a:pPr>
            <a:r>
              <a:rPr lang="fr-CA" dirty="0">
                <a:hlinkClick r:id="rId3"/>
              </a:rPr>
              <a:t>https://</a:t>
            </a:r>
            <a:r>
              <a:rPr lang="fr-CA" dirty="0" smtClean="0">
                <a:hlinkClick r:id="rId3"/>
              </a:rPr>
              <a:t>forms.office.com/r/YUg7Ev06TQ</a:t>
            </a:r>
            <a:endParaRPr lang="fr-CA" dirty="0" smtClean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5" name="Étoile à 5 branches 4"/>
          <p:cNvSpPr/>
          <p:nvPr/>
        </p:nvSpPr>
        <p:spPr>
          <a:xfrm>
            <a:off x="9812020" y="1374986"/>
            <a:ext cx="1206500" cy="1115060"/>
          </a:xfrm>
          <a:prstGeom prst="star5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CA" sz="9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lang="fr-C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4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Savon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3.xml><?xml version="1.0" encoding="utf-8"?>
<a:theme xmlns:a="http://schemas.openxmlformats.org/drawingml/2006/main" name="Bas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244</Words>
  <Application>Microsoft Office PowerPoint</Application>
  <PresentationFormat>Grand écran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4</vt:i4>
      </vt:variant>
    </vt:vector>
  </HeadingPairs>
  <TitlesOfParts>
    <vt:vector size="15" baseType="lpstr">
      <vt:lpstr>Century Gothic</vt:lpstr>
      <vt:lpstr>Corbel</vt:lpstr>
      <vt:lpstr>Garamond</vt:lpstr>
      <vt:lpstr>Times New Roman</vt:lpstr>
      <vt:lpstr>Tw Cen MT</vt:lpstr>
      <vt:lpstr>Tw Cen MT Condensed</vt:lpstr>
      <vt:lpstr>Wingdings</vt:lpstr>
      <vt:lpstr>Wingdings 3</vt:lpstr>
      <vt:lpstr>Intégral</vt:lpstr>
      <vt:lpstr>Savon</vt:lpstr>
      <vt:lpstr>Base</vt:lpstr>
      <vt:lpstr>Thème 12: la douleur</vt:lpstr>
      <vt:lpstr>ARTICLES DE L’OIIQ sur la gestion de la douleur</vt:lpstr>
      <vt:lpstr>AUTRES LIENS pertinents</vt:lpstr>
      <vt:lpstr>TESTEZ VOS CONNAISSANCES!</vt:lpstr>
    </vt:vector>
  </TitlesOfParts>
  <Company>CISSS de Laval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Thème 12: la douleur</dc:title>
  <dc:creator>Sabrina Cornejo Freire</dc:creator>
  <cp:lastModifiedBy>Laurette Aurélie Tonfack</cp:lastModifiedBy>
  <cp:revision>13</cp:revision>
  <dcterms:created xsi:type="dcterms:W3CDTF">2021-01-21T15:33:54Z</dcterms:created>
  <dcterms:modified xsi:type="dcterms:W3CDTF">2022-05-20T12:14:15Z</dcterms:modified>
</cp:coreProperties>
</file>