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63" r:id="rId3"/>
  </p:sldMasterIdLst>
  <p:sldIdLst>
    <p:sldId id="257" r:id="rId4"/>
    <p:sldId id="265" r:id="rId5"/>
    <p:sldId id="267" r:id="rId6"/>
    <p:sldId id="268" r:id="rId7"/>
    <p:sldId id="269" r:id="rId8"/>
    <p:sldId id="270" r:id="rId9"/>
    <p:sldId id="271" r:id="rId10"/>
    <p:sldId id="272" r:id="rId11"/>
    <p:sldId id="273" r:id="rId12"/>
    <p:sldId id="274" r:id="rId13"/>
    <p:sldId id="275" r:id="rId14"/>
    <p:sldId id="276" r:id="rId15"/>
    <p:sldId id="264"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18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41936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73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625600" y="152400"/>
            <a:ext cx="9855200" cy="6248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fr-FR">
              <a:solidFill>
                <a:srgbClr val="000000"/>
              </a:solidFill>
            </a:endParaRPr>
          </a:p>
        </p:txBody>
      </p:sp>
      <p:sp>
        <p:nvSpPr>
          <p:cNvPr id="4" name="Espace réservé du pied de page 3"/>
          <p:cNvSpPr>
            <a:spLocks noGrp="1"/>
          </p:cNvSpPr>
          <p:nvPr>
            <p:ph type="ftr" sz="quarter" idx="11"/>
          </p:nvPr>
        </p:nvSpPr>
        <p:spPr>
          <a:xfrm>
            <a:off x="4165600" y="6245225"/>
            <a:ext cx="3860800" cy="476251"/>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8737600" y="6245225"/>
            <a:ext cx="2844800" cy="476251"/>
          </a:xfrm>
          <a:prstGeom prst="rect">
            <a:avLst/>
          </a:prstGeom>
        </p:spPr>
        <p:txBody>
          <a:bodyPr/>
          <a:lstStyle>
            <a:lvl1pPr>
              <a:defRPr/>
            </a:lvl1pPr>
          </a:lstStyle>
          <a:p>
            <a:fld id="{641BE1F2-0269-4777-B95B-62CE219DB95D}"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365432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47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6787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2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49516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6560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22481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8462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0621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405000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85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591627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02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736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1073240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9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422113532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93854891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9653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783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62032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4579350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325925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72155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236971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48953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27620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45110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1082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99455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2022-05-20</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8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74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1944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B31ECC5F-E6B1-4CAA-966C-B76D92392F74}" type="datetimeFigureOut">
              <a:rPr lang="fr-CA" smtClean="0">
                <a:solidFill>
                  <a:prstClr val="black">
                    <a:lumMod val="95000"/>
                    <a:lumOff val="5000"/>
                  </a:prstClr>
                </a:solidFill>
              </a:rPr>
              <a:pPr defTabSz="457200"/>
              <a:t>2022-05-20</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352231058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can01.safelinks.protection.outlook.com/?url=https%3A%2F%2Fwww.oiiq.org%2Fw%2Fperspective-infirmiere%2FPI-vol17-no-5.pdf%23page%3D44&amp;data=04%7C01%7Csabrina.c.freire.cissslav%40MSSS365.onmicrosoft.com%7Ce836d5ae123d456ab02408d8cd201fa0%7C06e1fe285f8b4075bf6cae24be1a7992%7C0%7C0%7C637484885130697663%7CUnknown%7CTWFpbGZsb3d8eyJWIjoiMC4wLjAwMDAiLCJQIjoiV2luMzIiLCJBTiI6Ik1haWwiLCJXVCI6Mn0%3D%7C1000&amp;sdata=fbWcWTsVO5R9w99LczotijjUPqYDZuryp0w7Yp9gDyw%3D&amp;reserved=0" TargetMode="External"/><Relationship Id="rId2" Type="http://schemas.openxmlformats.org/officeDocument/2006/relationships/hyperlink" Target="https://www.oiiq.org/reaction-grave-secondaire-a-la-prise-d-antipsychotiques-ou-d-autres-medicaments-dopaminergiques-le-syndrome-malin-des-neuroleptiques" TargetMode="External"/><Relationship Id="rId1" Type="http://schemas.openxmlformats.org/officeDocument/2006/relationships/slideLayout" Target="../slideLayouts/slideLayout13.xml"/><Relationship Id="rId4" Type="http://schemas.openxmlformats.org/officeDocument/2006/relationships/hyperlink" Target="https://can01.safelinks.protection.outlook.com/?url=https%3A%2F%2Fwww.oiiq.org%2Fdocuments%2F20147%2F8153133%2FRevue-PI-vol-16-no5-complet-LR.pdf%23page%3D56&amp;data=04%7C01%7Csabrina.c.freire.cissslav%40MSSS365.onmicrosoft.com%7Ce836d5ae123d456ab02408d8cd201fa0%7C06e1fe285f8b4075bf6cae24be1a7992%7C0%7C0%7C637484885130717576%7CUnknown%7CTWFpbGZsb3d8eyJWIjoiMC4wLjAwMDAiLCJQIjoiV2luMzIiLCJBTiI6Ik1haWwiLCJXVCI6Mn0%3D%7C1000&amp;sdata=ATOcgVTytr4lO%2BUrUoFa%2FtGEELI%2FHqvuTkAJJdYG7Ms%3D&amp;reserved=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forms.office.com/r/exxtFWKkzZ"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aqiism.org/wp-content/uploads/Outil-clinique-Guide-d%E2%80%99%C3%A9valuation-de-la-condition-physique-et-mentale-.pdf" TargetMode="External"/><Relationship Id="rId2" Type="http://schemas.openxmlformats.org/officeDocument/2006/relationships/hyperlink" Target="https://www.oiiq.org/w/perspective-infirmiere-vol-15-no-3-2018-3.pdf#page=28/cce7bc53-ed3e-88c5-ed29-5874364bb2fe" TargetMode="External"/><Relationship Id="rId1" Type="http://schemas.openxmlformats.org/officeDocument/2006/relationships/slideLayout" Target="../slideLayouts/slideLayout19.xml"/><Relationship Id="rId4" Type="http://schemas.openxmlformats.org/officeDocument/2006/relationships/hyperlink" Target="https://aqiism.org/wp-content/uploads/2018/11/Examen-mental-Pr%C3%A9vention-suicide-AQIISM.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can01.safelinks.protection.outlook.com/?url=https%3A%2F%2Fwww.oiiq.org%2Fw%2Fperspective-infirmiere-vol-15-no-3-2018-3.pdf%23page%3D38%2F2bcc2b26-437f-8eaf-0fbd-35e23678a2ba&amp;data=04%7C01%7Csabrina.c.freire.cissslav%40MSSS365.onmicrosoft.com%7Ce836d5ae123d456ab02408d8cd201fa0%7C06e1fe285f8b4075bf6cae24be1a7992%7C0%7C0%7C637484885130707617%7CUnknown%7CTWFpbGZsb3d8eyJWIjoiMC4wLjAwMDAiLCJQIjoiV2luMzIiLCJBTiI6Ik1haWwiLCJXVCI6Mn0%3D%7C1000&amp;sdata=uo4rYydsVzOdPOkpDR%2F3kCuSnvIj44WuAb6EhAN7WIk%3D&amp;reserved=0" TargetMode="External"/><Relationship Id="rId2" Type="http://schemas.openxmlformats.org/officeDocument/2006/relationships/hyperlink" Target="https://can01.safelinks.protection.outlook.com/?url=https%3A%2F%2Fwww.oiiq.org%2Fdocuments%2F20147%2F1516102%2Fperspective-infirmiere-vol-15-no-4-2018-2.pdf%23page%3D62&amp;data=04%7C01%7Csabrina.c.freire.cissslav%40MSSS365.onmicrosoft.com%7Ce836d5ae123d456ab02408d8cd201fa0%7C06e1fe285f8b4075bf6cae24be1a7992%7C0%7C0%7C637484885130707617%7CUnknown%7CTWFpbGZsb3d8eyJWIjoiMC4wLjAwMDAiLCJQIjoiV2luMzIiLCJBTiI6Ik1haWwiLCJXVCI6Mn0%3D%7C1000&amp;sdata=MlJ84Kn%2BPTDw%2BPfdtw8pTvU2qpRsqETYzWTvsWi6eJU%3D&amp;reserved=0" TargetMode="External"/><Relationship Id="rId1" Type="http://schemas.openxmlformats.org/officeDocument/2006/relationships/slideLayout" Target="../slideLayouts/slideLayout19.xml"/><Relationship Id="rId4" Type="http://schemas.openxmlformats.org/officeDocument/2006/relationships/hyperlink" Target="https://publications.msss.gouv.qc.ca/msss/fichiers/2019/19-914-37W.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issslaval.intranet.reg13.rtss.qc.ca/fileadmin/intranet/cisss_laval/Carrefour_clinique/Pratiques_professionnelles/Pratiques_risques_transversal/GUIDE_PGCV_communaute_8jan2019_01.pdf" TargetMode="External"/><Relationship Id="rId2" Type="http://schemas.openxmlformats.org/officeDocument/2006/relationships/hyperlink" Target="http://cissslaval.intranet.reg13.rtss.qc.ca/fileadmin/intranet/cisss_laval/Carrefour_clinique/Pratiques_professionnelles/Pratiques_risques_transversal/GuideReference_PGCV_oct2018.pdf" TargetMode="External"/><Relationship Id="rId1" Type="http://schemas.openxmlformats.org/officeDocument/2006/relationships/slideLayout" Target="../slideLayouts/slideLayout19.xml"/><Relationship Id="rId6" Type="http://schemas.openxmlformats.org/officeDocument/2006/relationships/hyperlink" Target="http://bibliotheques.cissslaval.ca/ListRecord.htm?list=folder&amp;folder=253" TargetMode="External"/><Relationship Id="rId5" Type="http://schemas.openxmlformats.org/officeDocument/2006/relationships/hyperlink" Target="http://cissslaval.intranet.reg13.rtss.qc.ca/mon-cisss/reglements-politiques-et-procedures-rpp/cisss-de-laval/?q=fouille&amp;id=2112&amp;L=0" TargetMode="External"/><Relationship Id="rId4" Type="http://schemas.openxmlformats.org/officeDocument/2006/relationships/hyperlink" Target="http://cissslaval.intranet.reg13.rtss.qc.ca/mon-cisss/reglements-politiques-et-procedures-rpp/cisss-de-laval/?q=code+blanc&amp;id=2112&amp;L=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AE2C40EC-C993-4407-B972-D2188E1EC5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4738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re 1">
            <a:extLst>
              <a:ext uri="{FF2B5EF4-FFF2-40B4-BE49-F238E27FC236}">
                <a16:creationId xmlns:a16="http://schemas.microsoft.com/office/drawing/2014/main" id="{7033D344-D250-4135-94C1-052746136C5B}"/>
              </a:ext>
            </a:extLst>
          </p:cNvPr>
          <p:cNvSpPr>
            <a:spLocks noGrp="1"/>
          </p:cNvSpPr>
          <p:nvPr>
            <p:ph type="title"/>
          </p:nvPr>
        </p:nvSpPr>
        <p:spPr>
          <a:xfrm>
            <a:off x="808532" y="623316"/>
            <a:ext cx="5020768" cy="1499616"/>
          </a:xfrm>
        </p:spPr>
        <p:txBody>
          <a:bodyPr>
            <a:normAutofit/>
          </a:bodyPr>
          <a:lstStyle/>
          <a:p>
            <a:r>
              <a:rPr lang="fr-CA" sz="4000" dirty="0" smtClean="0"/>
              <a:t>Thème 11: LA santé mentale </a:t>
            </a:r>
            <a:r>
              <a:rPr lang="fr-CA" sz="3600" dirty="0" smtClean="0"/>
              <a:t/>
            </a:r>
            <a:br>
              <a:rPr lang="fr-CA" sz="3600" dirty="0" smtClean="0"/>
            </a:br>
            <a:r>
              <a:rPr lang="fr-CA" sz="3200" dirty="0" smtClean="0"/>
              <a:t>Lectures de la semaine</a:t>
            </a:r>
            <a:endParaRPr lang="fr-CA" sz="3200" dirty="0"/>
          </a:p>
        </p:txBody>
      </p:sp>
      <p:cxnSp>
        <p:nvCxnSpPr>
          <p:cNvPr id="81" name="Straight Connector 80">
            <a:extLst>
              <a:ext uri="{FF2B5EF4-FFF2-40B4-BE49-F238E27FC236}">
                <a16:creationId xmlns:a16="http://schemas.microsoft.com/office/drawing/2014/main" id="{DA49FA38-C8C8-4E54-9C34-E12E2529A9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372" name="Content Placeholder 15371">
            <a:extLst>
              <a:ext uri="{FF2B5EF4-FFF2-40B4-BE49-F238E27FC236}">
                <a16:creationId xmlns:a16="http://schemas.microsoft.com/office/drawing/2014/main" id="{A3CA9C08-AE65-4393-A305-D3C2976C162E}"/>
              </a:ext>
            </a:extLst>
          </p:cNvPr>
          <p:cNvSpPr>
            <a:spLocks noGrp="1"/>
          </p:cNvSpPr>
          <p:nvPr>
            <p:ph idx="1"/>
          </p:nvPr>
        </p:nvSpPr>
        <p:spPr>
          <a:xfrm>
            <a:off x="581852" y="2531889"/>
            <a:ext cx="4619088" cy="4299362"/>
          </a:xfrm>
        </p:spPr>
        <p:txBody>
          <a:bodyPr>
            <a:normAutofit/>
          </a:bodyPr>
          <a:lstStyle/>
          <a:p>
            <a:pPr marL="310896" lvl="2" indent="0">
              <a:buNone/>
            </a:pPr>
            <a:r>
              <a:rPr lang="fr-CA" sz="2000" dirty="0">
                <a:solidFill>
                  <a:schemeClr val="accent1"/>
                </a:solidFill>
              </a:rPr>
              <a:t>Saviez-vous qu’au Québec </a:t>
            </a:r>
            <a:r>
              <a:rPr lang="fr-CA" sz="2000" dirty="0"/>
              <a:t>environ </a:t>
            </a:r>
            <a:r>
              <a:rPr lang="fr-CA" sz="2000" dirty="0">
                <a:solidFill>
                  <a:schemeClr val="accent1"/>
                </a:solidFill>
              </a:rPr>
              <a:t>une personne sur cinq</a:t>
            </a:r>
            <a:r>
              <a:rPr lang="fr-CA" sz="2000" dirty="0"/>
              <a:t> présenterait un trouble de santé mentale ? </a:t>
            </a:r>
            <a:endParaRPr lang="fr-CA" sz="2000" dirty="0" smtClean="0"/>
          </a:p>
          <a:p>
            <a:pPr marL="310896" lvl="2" indent="0">
              <a:buNone/>
            </a:pPr>
            <a:r>
              <a:rPr lang="fr-CA" sz="2000" dirty="0" smtClean="0"/>
              <a:t>Pour </a:t>
            </a:r>
            <a:r>
              <a:rPr lang="fr-CA" sz="2000" dirty="0"/>
              <a:t>approfondir vos connaissances sur cette spécialité, et mieux définir les changements qui peuvent affecter la pensée, l'humeur ou le comportement d'une personne causant de la détresse ou de la souffrance nous vous invitons à </a:t>
            </a:r>
            <a:r>
              <a:rPr lang="fr-CA" sz="2000" dirty="0" smtClean="0"/>
              <a:t>consulter les outils du CISSS de Laval et les </a:t>
            </a:r>
            <a:r>
              <a:rPr lang="fr-CA" sz="2000" dirty="0"/>
              <a:t>articles offerts par </a:t>
            </a:r>
            <a:r>
              <a:rPr lang="fr-CA" sz="2000" dirty="0" smtClean="0"/>
              <a:t>l’OIIQ aux pages suivantes.</a:t>
            </a:r>
            <a:endParaRPr lang="fr-CA" sz="1800" dirty="0"/>
          </a:p>
          <a:p>
            <a:endParaRPr lang="en-US" sz="2000" dirty="0"/>
          </a:p>
        </p:txBody>
      </p:sp>
      <p:pic>
        <p:nvPicPr>
          <p:cNvPr id="15364" name="Picture 4" descr="Anxiété, Santé Mentale">
            <a:extLst>
              <a:ext uri="{FF2B5EF4-FFF2-40B4-BE49-F238E27FC236}">
                <a16:creationId xmlns:a16="http://schemas.microsoft.com/office/drawing/2014/main" id="{520A507A-E61E-4A7B-BAA9-E92BA651E1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427"/>
          <a:stretch/>
        </p:blipFill>
        <p:spPr bwMode="auto">
          <a:xfrm>
            <a:off x="8431698" y="3264090"/>
            <a:ext cx="3760302" cy="359391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Santé Mentale, Cerveau, Esprit, Mentale">
            <a:extLst>
              <a:ext uri="{FF2B5EF4-FFF2-40B4-BE49-F238E27FC236}">
                <a16:creationId xmlns:a16="http://schemas.microsoft.com/office/drawing/2014/main" id="{24E1AC0F-509D-4FC8-A2B6-A75A0A540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4" r="17975" b="-2"/>
          <a:stretch/>
        </p:blipFill>
        <p:spPr bwMode="auto">
          <a:xfrm>
            <a:off x="6108251" y="10"/>
            <a:ext cx="3816014" cy="3920034"/>
          </a:xfrm>
          <a:custGeom>
            <a:avLst/>
            <a:gdLst/>
            <a:ahLst/>
            <a:cxnLst/>
            <a:rect l="l" t="t" r="r" b="b"/>
            <a:pathLst>
              <a:path w="3816014" h="3920044">
                <a:moveTo>
                  <a:pt x="0" y="0"/>
                </a:moveTo>
                <a:lnTo>
                  <a:pt x="3816014" y="0"/>
                </a:lnTo>
                <a:lnTo>
                  <a:pt x="3816014"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5366" name="Picture 6" descr="Cerveau, Esprit, Psychologie, Idée">
            <a:extLst>
              <a:ext uri="{FF2B5EF4-FFF2-40B4-BE49-F238E27FC236}">
                <a16:creationId xmlns:a16="http://schemas.microsoft.com/office/drawing/2014/main" id="{0C43CA23-7E87-4FAD-BF48-C934E030CA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940" r="11573"/>
          <a:stretch/>
        </p:blipFill>
        <p:spPr bwMode="auto">
          <a:xfrm>
            <a:off x="10088880" y="10"/>
            <a:ext cx="2103120" cy="311466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erveau, Engrenages, Concept, Crâne">
            <a:extLst>
              <a:ext uri="{FF2B5EF4-FFF2-40B4-BE49-F238E27FC236}">
                <a16:creationId xmlns:a16="http://schemas.microsoft.com/office/drawing/2014/main" id="{07B2EE99-BE14-4643-9028-0E1DABB8C1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13" r="27287" b="1"/>
          <a:stretch/>
        </p:blipFill>
        <p:spPr bwMode="auto">
          <a:xfrm>
            <a:off x="6108252" y="4076701"/>
            <a:ext cx="216258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9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8" y="-82210"/>
            <a:ext cx="8460971" cy="769441"/>
          </a:xfrm>
          <a:prstGeom prst="rect">
            <a:avLst/>
          </a:prstGeom>
          <a:noFill/>
        </p:spPr>
        <p:txBody>
          <a:bodyPr wrap="none" rtlCol="0">
            <a:spAutoFit/>
          </a:bodyPr>
          <a:lstStyle/>
          <a:p>
            <a:r>
              <a:rPr lang="fr-CA" sz="4400" dirty="0" smtClean="0"/>
              <a:t>Gestion des risques en santé mentale</a:t>
            </a:r>
            <a:endParaRPr lang="fr-CA" sz="4400" dirty="0"/>
          </a:p>
        </p:txBody>
      </p:sp>
      <p:sp>
        <p:nvSpPr>
          <p:cNvPr id="4" name="ZoneTexte 3"/>
          <p:cNvSpPr txBox="1"/>
          <p:nvPr/>
        </p:nvSpPr>
        <p:spPr>
          <a:xfrm>
            <a:off x="51114" y="755361"/>
            <a:ext cx="4033971" cy="523220"/>
          </a:xfrm>
          <a:prstGeom prst="rect">
            <a:avLst/>
          </a:prstGeom>
          <a:noFill/>
        </p:spPr>
        <p:txBody>
          <a:bodyPr wrap="square" rtlCol="0">
            <a:spAutoFit/>
          </a:bodyPr>
          <a:lstStyle/>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Risque de suicide :</a:t>
            </a:r>
          </a:p>
        </p:txBody>
      </p:sp>
      <p:pic>
        <p:nvPicPr>
          <p:cNvPr id="6" name="Image 5"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49" y="1384472"/>
            <a:ext cx="9429325" cy="5273235"/>
          </a:xfrm>
          <a:prstGeom prst="rect">
            <a:avLst/>
          </a:prstGeom>
        </p:spPr>
      </p:pic>
    </p:spTree>
    <p:extLst>
      <p:ext uri="{BB962C8B-B14F-4D97-AF65-F5344CB8AC3E}">
        <p14:creationId xmlns:p14="http://schemas.microsoft.com/office/powerpoint/2010/main" val="311516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8" y="-82210"/>
            <a:ext cx="8460971" cy="769441"/>
          </a:xfrm>
          <a:prstGeom prst="rect">
            <a:avLst/>
          </a:prstGeom>
          <a:noFill/>
        </p:spPr>
        <p:txBody>
          <a:bodyPr wrap="none" rtlCol="0">
            <a:spAutoFit/>
          </a:bodyPr>
          <a:lstStyle/>
          <a:p>
            <a:r>
              <a:rPr lang="fr-CA" sz="4400" dirty="0" smtClean="0"/>
              <a:t>Gestion des risques en santé mentale</a:t>
            </a:r>
            <a:endParaRPr lang="fr-CA" sz="4400" dirty="0"/>
          </a:p>
        </p:txBody>
      </p:sp>
      <p:sp>
        <p:nvSpPr>
          <p:cNvPr id="4" name="ZoneTexte 3"/>
          <p:cNvSpPr txBox="1"/>
          <p:nvPr/>
        </p:nvSpPr>
        <p:spPr>
          <a:xfrm>
            <a:off x="51114" y="755361"/>
            <a:ext cx="4033971" cy="523220"/>
          </a:xfrm>
          <a:prstGeom prst="rect">
            <a:avLst/>
          </a:prstGeom>
          <a:noFill/>
        </p:spPr>
        <p:txBody>
          <a:bodyPr wrap="square" rtlCol="0">
            <a:spAutoFit/>
          </a:bodyPr>
          <a:lstStyle/>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Risque de suicide :</a:t>
            </a:r>
          </a:p>
        </p:txBody>
      </p:sp>
      <p:pic>
        <p:nvPicPr>
          <p:cNvPr id="5" name="Espace réservé du contenu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29" y="1346711"/>
            <a:ext cx="9136418" cy="5132272"/>
          </a:xfrm>
          <a:prstGeom prst="rect">
            <a:avLst/>
          </a:prstGeom>
        </p:spPr>
      </p:pic>
    </p:spTree>
    <p:extLst>
      <p:ext uri="{BB962C8B-B14F-4D97-AF65-F5344CB8AC3E}">
        <p14:creationId xmlns:p14="http://schemas.microsoft.com/office/powerpoint/2010/main" val="247825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dirty="0" smtClean="0"/>
              <a:t>Articles à lire</a:t>
            </a:r>
            <a:endParaRPr lang="fr-CA" dirty="0"/>
          </a:p>
        </p:txBody>
      </p:sp>
      <p:sp>
        <p:nvSpPr>
          <p:cNvPr id="5" name="Sous-titre 4"/>
          <p:cNvSpPr>
            <a:spLocks noGrp="1"/>
          </p:cNvSpPr>
          <p:nvPr>
            <p:ph type="subTitle" idx="1"/>
          </p:nvPr>
        </p:nvSpPr>
        <p:spPr>
          <a:xfrm>
            <a:off x="8409432" y="4960137"/>
            <a:ext cx="3200400" cy="1463040"/>
          </a:xfrm>
        </p:spPr>
        <p:txBody>
          <a:bodyPr/>
          <a:lstStyle/>
          <a:p>
            <a:pPr algn="ctr"/>
            <a:r>
              <a:rPr lang="fr-CA" dirty="0"/>
              <a:t>s</a:t>
            </a:r>
            <a:r>
              <a:rPr lang="fr-CA" dirty="0" smtClean="0"/>
              <a:t>ur le site de l’OIIQ</a:t>
            </a:r>
            <a:endParaRPr lang="fr-CA" dirty="0"/>
          </a:p>
        </p:txBody>
      </p:sp>
      <p:sp>
        <p:nvSpPr>
          <p:cNvPr id="6" name="Content Placeholder 15371">
            <a:extLst>
              <a:ext uri="{FF2B5EF4-FFF2-40B4-BE49-F238E27FC236}">
                <a16:creationId xmlns:a16="http://schemas.microsoft.com/office/drawing/2014/main" id="{A3CA9C08-AE65-4393-A305-D3C2976C162E}"/>
              </a:ext>
            </a:extLst>
          </p:cNvPr>
          <p:cNvSpPr txBox="1">
            <a:spLocks/>
          </p:cNvSpPr>
          <p:nvPr/>
        </p:nvSpPr>
        <p:spPr>
          <a:xfrm>
            <a:off x="240792" y="374904"/>
            <a:ext cx="5486400" cy="458523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20000"/>
              </a:lnSpc>
              <a:buClr>
                <a:schemeClr val="bg1"/>
              </a:buClr>
              <a:buFont typeface="Wingdings" panose="05000000000000000000" pitchFamily="2" charset="2"/>
              <a:buChar char="Ø"/>
              <a:defRPr/>
            </a:pPr>
            <a:r>
              <a:rPr kumimoji="0" lang="fr-CA" sz="2000" b="1"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rPr>
              <a:t>Le syndrome malin des neuroleptiques : </a:t>
            </a:r>
            <a:r>
              <a:rPr lang="fr-CA" sz="2100" dirty="0">
                <a:hlinkClick r:id="rId2"/>
              </a:rPr>
              <a:t>https://www.oiiq.org/reaction-grave-secondaire-a-la-prise-d-antipsychotiques-ou-d-autres-medicaments-dopaminergiques-le-syndrome-malin-des-neuroleptiques</a:t>
            </a:r>
            <a:endParaRPr lang="fr-CA" sz="2100" dirty="0"/>
          </a:p>
          <a:p>
            <a:pPr>
              <a:lnSpc>
                <a:spcPct val="120000"/>
              </a:lnSpc>
              <a:buClr>
                <a:schemeClr val="bg1"/>
              </a:buClr>
              <a:buFont typeface="Wingdings" panose="05000000000000000000" pitchFamily="2" charset="2"/>
              <a:buChar char="Ø"/>
              <a:defRPr/>
            </a:pPr>
            <a:r>
              <a:rPr lang="fr-FR" sz="2000" b="1" dirty="0">
                <a:solidFill>
                  <a:sysClr val="windowText" lastClr="000000"/>
                </a:solidFill>
                <a:latin typeface="Tw Cen MT" panose="020B0602020104020603"/>
              </a:rPr>
              <a:t>Mesures de contrôle en santé </a:t>
            </a:r>
            <a:r>
              <a:rPr lang="fr-FR" sz="2000" b="1" dirty="0" smtClean="0">
                <a:solidFill>
                  <a:sysClr val="windowText" lastClr="000000"/>
                </a:solidFill>
                <a:latin typeface="Tw Cen MT" panose="020B0602020104020603"/>
              </a:rPr>
              <a:t>mentale: </a:t>
            </a:r>
            <a:r>
              <a:rPr lang="fr-FR" dirty="0" smtClean="0">
                <a:hlinkClick r:id="rId3" tooltip="URL d'origine: https://www.oiiq.org/w/perspective-infirmiere/PI-vol17-no-5.pdf#page=44. Cliquez ou appuyez si vous faites confiance à ce lien."/>
              </a:rPr>
              <a:t>https</a:t>
            </a:r>
            <a:r>
              <a:rPr lang="fr-FR" dirty="0">
                <a:hlinkClick r:id="rId3" tooltip="URL d'origine: https://www.oiiq.org/w/perspective-infirmiere/PI-vol17-no-5.pdf#page=44. Cliquez ou appuyez si vous faites confiance à ce lien."/>
              </a:rPr>
              <a:t>://</a:t>
            </a:r>
            <a:r>
              <a:rPr lang="fr-FR" dirty="0" smtClean="0">
                <a:hlinkClick r:id="rId3" tooltip="URL d'origine: https://www.oiiq.org/w/perspective-infirmiere/PI-vol17-no-5.pdf#page=44. Cliquez ou appuyez si vous faites confiance à ce lien."/>
              </a:rPr>
              <a:t>www.oiiq.org/w/perspective-infirmiere/PI-vol17-no-5.pdf#page=44 ***</a:t>
            </a:r>
            <a:r>
              <a:rPr lang="fr-FR" dirty="0">
                <a:hlinkClick r:id="rId3" tooltip="URL d'origine: https://www.oiiq.org/w/perspective-infirmiere/PI-vol17-no-5.pdf#page=44. Cliquez ou appuyez si vous faites confiance à ce lien."/>
              </a:rPr>
              <a:t/>
            </a:r>
            <a:br>
              <a:rPr lang="fr-FR" dirty="0">
                <a:hlinkClick r:id="rId3" tooltip="URL d'origine: https://www.oiiq.org/w/perspective-infirmiere/PI-vol17-no-5.pdf#page=44. Cliquez ou appuyez si vous faites confiance à ce lien."/>
              </a:rPr>
            </a:br>
            <a:endParaRPr lang="fr-FR" dirty="0" smtClean="0"/>
          </a:p>
          <a:p>
            <a:pPr>
              <a:buClr>
                <a:schemeClr val="bg1"/>
              </a:buClr>
              <a:buFont typeface="Wingdings" panose="05000000000000000000" pitchFamily="2" charset="2"/>
              <a:buChar char="Ø"/>
              <a:defRPr/>
            </a:pPr>
            <a:endParaRPr lang="fr-CA" sz="2000" b="1" dirty="0">
              <a:solidFill>
                <a:sysClr val="windowText" lastClr="000000"/>
              </a:solidFill>
              <a:latin typeface="Tw Cen MT" panose="020B0602020104020603"/>
            </a:endParaRPr>
          </a:p>
          <a:p>
            <a:pPr marL="310896" marR="0" lvl="2"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fr-CA" sz="12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0" indent="0">
              <a:buClr>
                <a:srgbClr val="1CADE4"/>
              </a:buClr>
              <a:buNone/>
              <a:defRPr/>
            </a:pPr>
            <a:endParaRPr kumimoji="0" lang="fr-CA" sz="20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310896" lvl="2" indent="0">
              <a:buClr>
                <a:srgbClr val="1CADE4"/>
              </a:buClr>
              <a:buNone/>
              <a:defRPr/>
            </a:pPr>
            <a:endParaRPr kumimoji="0" lang="fr-CA" sz="12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310896" marR="0" lvl="2"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fr-CA" sz="12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sp>
        <p:nvSpPr>
          <p:cNvPr id="8" name="Content Placeholder 15371">
            <a:extLst>
              <a:ext uri="{FF2B5EF4-FFF2-40B4-BE49-F238E27FC236}">
                <a16:creationId xmlns:a16="http://schemas.microsoft.com/office/drawing/2014/main" id="{A3CA9C08-AE65-4393-A305-D3C2976C162E}"/>
              </a:ext>
            </a:extLst>
          </p:cNvPr>
          <p:cNvSpPr txBox="1">
            <a:spLocks/>
          </p:cNvSpPr>
          <p:nvPr/>
        </p:nvSpPr>
        <p:spPr>
          <a:xfrm>
            <a:off x="6163056" y="274320"/>
            <a:ext cx="6028944" cy="458523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FR" sz="1600" b="1" dirty="0" smtClean="0"/>
              <a:t>Syndrome malin des neuroleptiques</a:t>
            </a:r>
            <a:r>
              <a:rPr lang="fr-FR" sz="1600" dirty="0" smtClean="0"/>
              <a:t/>
            </a:r>
            <a:br>
              <a:rPr lang="fr-FR" sz="1600" dirty="0" smtClean="0"/>
            </a:br>
            <a:r>
              <a:rPr lang="fr-FR" sz="1600" dirty="0" smtClean="0">
                <a:hlinkClick r:id="rId4" tooltip="URL d'origine: https://www.oiiq.org/documents/20147/8153133/Revue-PI-vol-16-no5-complet-LR.pdf#page=56. Cliquez ou appuyez si vous faites confiance à ce lien."/>
              </a:rPr>
              <a:t>https://www.oiiq.org/documents/20147/8153133/Revue-PI-vol-16-no5-complet-LR.pdf#page=56</a:t>
            </a:r>
            <a:endParaRPr lang="fr-FR" sz="1600" dirty="0" smtClean="0"/>
          </a:p>
          <a:p>
            <a:pPr>
              <a:buClr>
                <a:schemeClr val="bg1"/>
              </a:buClr>
              <a:buFont typeface="Wingdings" panose="05000000000000000000" pitchFamily="2" charset="2"/>
              <a:buChar char="Ø"/>
              <a:defRPr/>
            </a:pPr>
            <a:endParaRPr lang="fr-CA" sz="2000" b="1" dirty="0">
              <a:solidFill>
                <a:sysClr val="windowText" lastClr="000000"/>
              </a:solidFill>
              <a:latin typeface="Tw Cen MT" panose="020B0602020104020603"/>
            </a:endParaRPr>
          </a:p>
          <a:p>
            <a:pPr marL="310896" marR="0" lvl="2"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fr-CA" sz="12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0" indent="0">
              <a:buClr>
                <a:srgbClr val="1CADE4"/>
              </a:buClr>
              <a:buNone/>
              <a:defRPr/>
            </a:pPr>
            <a:endParaRPr kumimoji="0" lang="fr-CA" sz="20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310896" lvl="2" indent="0">
              <a:buClr>
                <a:srgbClr val="1CADE4"/>
              </a:buClr>
              <a:buNone/>
              <a:defRPr/>
            </a:pPr>
            <a:endParaRPr kumimoji="0" lang="fr-CA" sz="12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310896" marR="0" lvl="2"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fr-CA" sz="12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cxnSp>
        <p:nvCxnSpPr>
          <p:cNvPr id="3" name="Connecteur droit 2"/>
          <p:cNvCxnSpPr/>
          <p:nvPr/>
        </p:nvCxnSpPr>
        <p:spPr>
          <a:xfrm>
            <a:off x="5879592" y="118872"/>
            <a:ext cx="45720" cy="43616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536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1406" y="1049897"/>
            <a:ext cx="10178322" cy="1492132"/>
          </a:xfrm>
        </p:spPr>
        <p:txBody>
          <a:bodyPr/>
          <a:lstStyle/>
          <a:p>
            <a:r>
              <a:rPr lang="fr-CA" b="1" dirty="0" smtClean="0"/>
              <a:t>TESTEZ VOS CONNAISSANCES!</a:t>
            </a:r>
            <a:endParaRPr lang="fr-CA" b="1" dirty="0"/>
          </a:p>
        </p:txBody>
      </p:sp>
      <p:sp>
        <p:nvSpPr>
          <p:cNvPr id="3" name="Espace réservé du contenu 2"/>
          <p:cNvSpPr>
            <a:spLocks noGrp="1"/>
          </p:cNvSpPr>
          <p:nvPr>
            <p:ph idx="1"/>
          </p:nvPr>
        </p:nvSpPr>
        <p:spPr>
          <a:xfrm>
            <a:off x="1478282" y="3014132"/>
            <a:ext cx="9601196" cy="3318936"/>
          </a:xfrm>
        </p:spPr>
        <p:txBody>
          <a:bodyPr/>
          <a:lstStyle/>
          <a:p>
            <a:pPr marL="0" indent="0">
              <a:buNone/>
            </a:pPr>
            <a:r>
              <a:rPr lang="fr-CA" dirty="0" smtClean="0"/>
              <a:t>Voici </a:t>
            </a:r>
            <a:r>
              <a:rPr lang="fr-CA" dirty="0"/>
              <a:t>le lien du Quiz « </a:t>
            </a:r>
            <a:r>
              <a:rPr lang="fr-CA" dirty="0" smtClean="0">
                <a:solidFill>
                  <a:schemeClr val="accent4"/>
                </a:solidFill>
              </a:rPr>
              <a:t>Psychiatrie</a:t>
            </a:r>
            <a:r>
              <a:rPr lang="fr-CA" dirty="0" smtClean="0">
                <a:solidFill>
                  <a:srgbClr val="00B050"/>
                </a:solidFill>
              </a:rPr>
              <a:t> </a:t>
            </a:r>
            <a:r>
              <a:rPr lang="fr-CA" dirty="0" smtClean="0"/>
              <a:t>» </a:t>
            </a:r>
            <a:r>
              <a:rPr lang="fr-CA" dirty="0"/>
              <a:t>afin de tester vos connaissances sur le sujet </a:t>
            </a:r>
            <a:r>
              <a:rPr lang="fr-CA" dirty="0" smtClean="0"/>
              <a:t>:</a:t>
            </a:r>
            <a:endParaRPr lang="fr-CA" dirty="0"/>
          </a:p>
          <a:p>
            <a:pPr marL="0" indent="0">
              <a:buNone/>
            </a:pPr>
            <a:r>
              <a:rPr lang="fr-CA" u="sng" dirty="0">
                <a:hlinkClick r:id="rId2"/>
              </a:rPr>
              <a:t>https://forms.office.com/r/exxtFWKkzZ</a:t>
            </a:r>
            <a:r>
              <a:rPr lang="fr-CA" dirty="0"/>
              <a:t> </a:t>
            </a:r>
          </a:p>
        </p:txBody>
      </p:sp>
      <p:sp>
        <p:nvSpPr>
          <p:cNvPr id="4" name="Étoile à 5 branches 3"/>
          <p:cNvSpPr/>
          <p:nvPr/>
        </p:nvSpPr>
        <p:spPr>
          <a:xfrm>
            <a:off x="9735566" y="1663021"/>
            <a:ext cx="1206500" cy="11150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0"/>
              </a:spcAft>
            </a:pPr>
            <a:r>
              <a:rPr lang="fr-CA" sz="900" kern="1200" dirty="0">
                <a:solidFill>
                  <a:srgbClr val="000000"/>
                </a:solidFill>
                <a:effectLst/>
                <a:ea typeface="Times New Roman" panose="02020603050405020304" pitchFamily="18" charset="0"/>
                <a:cs typeface="Times New Roman" panose="02020603050405020304" pitchFamily="18" charset="0"/>
              </a:rPr>
              <a:t>QUIZ</a:t>
            </a:r>
            <a:endParaRPr lang="fr-CA"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879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26104" y="986884"/>
            <a:ext cx="9932410" cy="5871116"/>
          </a:xfrm>
          <a:prstGeom prst="rect">
            <a:avLst/>
          </a:prstGeom>
        </p:spPr>
      </p:pic>
      <p:sp>
        <p:nvSpPr>
          <p:cNvPr id="3" name="ZoneTexte 2"/>
          <p:cNvSpPr txBox="1"/>
          <p:nvPr/>
        </p:nvSpPr>
        <p:spPr>
          <a:xfrm>
            <a:off x="2927197" y="0"/>
            <a:ext cx="6324232" cy="769441"/>
          </a:xfrm>
          <a:prstGeom prst="rect">
            <a:avLst/>
          </a:prstGeom>
          <a:noFill/>
        </p:spPr>
        <p:txBody>
          <a:bodyPr wrap="none" rtlCol="0">
            <a:spAutoFit/>
          </a:bodyPr>
          <a:lstStyle/>
          <a:p>
            <a:r>
              <a:rPr lang="fr-CA" sz="4400" dirty="0" smtClean="0"/>
              <a:t>Approche en santé mentale</a:t>
            </a:r>
            <a:endParaRPr lang="fr-CA" sz="4400" dirty="0"/>
          </a:p>
        </p:txBody>
      </p:sp>
    </p:spTree>
    <p:extLst>
      <p:ext uri="{BB962C8B-B14F-4D97-AF65-F5344CB8AC3E}">
        <p14:creationId xmlns:p14="http://schemas.microsoft.com/office/powerpoint/2010/main" val="254493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30607" y="117088"/>
            <a:ext cx="7872604" cy="769441"/>
          </a:xfrm>
          <a:prstGeom prst="rect">
            <a:avLst/>
          </a:prstGeom>
          <a:noFill/>
        </p:spPr>
        <p:txBody>
          <a:bodyPr wrap="none" rtlCol="0">
            <a:spAutoFit/>
          </a:bodyPr>
          <a:lstStyle/>
          <a:p>
            <a:r>
              <a:rPr lang="fr-CA" sz="4400" dirty="0" smtClean="0"/>
              <a:t>Évaluation de la condition mentale</a:t>
            </a:r>
            <a:endParaRPr lang="fr-CA" sz="4400" dirty="0"/>
          </a:p>
        </p:txBody>
      </p:sp>
      <p:sp>
        <p:nvSpPr>
          <p:cNvPr id="5" name="Espace réservé du contenu 2"/>
          <p:cNvSpPr txBox="1">
            <a:spLocks/>
          </p:cNvSpPr>
          <p:nvPr/>
        </p:nvSpPr>
        <p:spPr>
          <a:xfrm>
            <a:off x="427538" y="1215483"/>
            <a:ext cx="9720071"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fr-CA" dirty="0" smtClean="0"/>
              <a:t>Article à lire:</a:t>
            </a:r>
          </a:p>
          <a:p>
            <a:r>
              <a:rPr lang="fr-CA" sz="2400" b="1" dirty="0" smtClean="0">
                <a:solidFill>
                  <a:sysClr val="windowText" lastClr="000000"/>
                </a:solidFill>
              </a:rPr>
              <a:t>Évaluation de la condition physique de la clientèle en santé mentale : </a:t>
            </a:r>
            <a:r>
              <a:rPr lang="fr-CA" sz="2400" dirty="0" smtClean="0">
                <a:hlinkClick r:id="rId2"/>
              </a:rPr>
              <a:t>https://www.oiiq.org/w/perspective-infirmiere-vol-15-no-3-2018-3.pdf#page=28/cce7bc53-ed3e-88c5-ed29-5874364bb2fe</a:t>
            </a:r>
            <a:endParaRPr lang="fr-CA" sz="2400" dirty="0" smtClean="0"/>
          </a:p>
          <a:p>
            <a:endParaRPr lang="fr-CA" dirty="0" smtClean="0"/>
          </a:p>
          <a:p>
            <a:r>
              <a:rPr lang="fr-CA" dirty="0" smtClean="0"/>
              <a:t>Aides mémoires :</a:t>
            </a:r>
          </a:p>
          <a:p>
            <a:r>
              <a:rPr lang="fr-CA" dirty="0" smtClean="0"/>
              <a:t>* Guide </a:t>
            </a:r>
            <a:r>
              <a:rPr lang="fr-CA" dirty="0"/>
              <a:t>d’évaluation: </a:t>
            </a:r>
            <a:r>
              <a:rPr lang="fr-CA" dirty="0">
                <a:hlinkClick r:id="rId3"/>
              </a:rPr>
              <a:t>https://aqiism.org/wp-content/uploads/Outil-clinique-Guide-d%E2%80%99%C3%A9valuation-de-la-condition-physique-et-mentale-.</a:t>
            </a:r>
            <a:r>
              <a:rPr lang="fr-CA" dirty="0" smtClean="0">
                <a:hlinkClick r:id="rId3"/>
              </a:rPr>
              <a:t>pdf</a:t>
            </a:r>
            <a:endParaRPr lang="fr-CA" dirty="0" smtClean="0"/>
          </a:p>
          <a:p>
            <a:r>
              <a:rPr lang="fr-CA" dirty="0" smtClean="0"/>
              <a:t>* Examen </a:t>
            </a:r>
            <a:r>
              <a:rPr lang="fr-CA" dirty="0"/>
              <a:t>mentale: </a:t>
            </a:r>
            <a:r>
              <a:rPr lang="fr-CA" dirty="0">
                <a:hlinkClick r:id="rId4"/>
              </a:rPr>
              <a:t>https://</a:t>
            </a:r>
            <a:r>
              <a:rPr lang="fr-CA" dirty="0" smtClean="0">
                <a:hlinkClick r:id="rId4"/>
              </a:rPr>
              <a:t>aqiism.org/wp-content/uploads/2018/11/Examen-mental-Pr%C3%A9vention-suicide-AQIISM.pdf</a:t>
            </a:r>
            <a:endParaRPr lang="fr-CA" dirty="0" smtClean="0"/>
          </a:p>
          <a:p>
            <a:endParaRPr lang="fr-CA" dirty="0" smtClean="0"/>
          </a:p>
          <a:p>
            <a:endParaRPr lang="fr-CA" dirty="0"/>
          </a:p>
        </p:txBody>
      </p:sp>
    </p:spTree>
    <p:extLst>
      <p:ext uri="{BB962C8B-B14F-4D97-AF65-F5344CB8AC3E}">
        <p14:creationId xmlns:p14="http://schemas.microsoft.com/office/powerpoint/2010/main" val="166751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30607" y="117088"/>
            <a:ext cx="7872604" cy="769441"/>
          </a:xfrm>
          <a:prstGeom prst="rect">
            <a:avLst/>
          </a:prstGeom>
          <a:noFill/>
        </p:spPr>
        <p:txBody>
          <a:bodyPr wrap="none" rtlCol="0">
            <a:spAutoFit/>
          </a:bodyPr>
          <a:lstStyle/>
          <a:p>
            <a:r>
              <a:rPr lang="fr-CA" sz="4400" dirty="0" smtClean="0"/>
              <a:t>Évaluation de la condition mentale</a:t>
            </a:r>
            <a:endParaRPr lang="fr-CA" sz="4400" dirty="0"/>
          </a:p>
        </p:txBody>
      </p:sp>
      <p:pic>
        <p:nvPicPr>
          <p:cNvPr id="2" name="Image 1"/>
          <p:cNvPicPr>
            <a:picLocks noChangeAspect="1"/>
          </p:cNvPicPr>
          <p:nvPr/>
        </p:nvPicPr>
        <p:blipFill>
          <a:blip r:embed="rId2"/>
          <a:stretch>
            <a:fillRect/>
          </a:stretch>
        </p:blipFill>
        <p:spPr>
          <a:xfrm>
            <a:off x="998034" y="1372702"/>
            <a:ext cx="9745277" cy="5485297"/>
          </a:xfrm>
          <a:prstGeom prst="rect">
            <a:avLst/>
          </a:prstGeom>
        </p:spPr>
      </p:pic>
    </p:spTree>
    <p:extLst>
      <p:ext uri="{BB962C8B-B14F-4D97-AF65-F5344CB8AC3E}">
        <p14:creationId xmlns:p14="http://schemas.microsoft.com/office/powerpoint/2010/main" val="92164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30607" y="117088"/>
            <a:ext cx="7513532" cy="769441"/>
          </a:xfrm>
          <a:prstGeom prst="rect">
            <a:avLst/>
          </a:prstGeom>
          <a:noFill/>
        </p:spPr>
        <p:txBody>
          <a:bodyPr wrap="none" rtlCol="0">
            <a:spAutoFit/>
          </a:bodyPr>
          <a:lstStyle/>
          <a:p>
            <a:r>
              <a:rPr lang="fr-CA" sz="4400" dirty="0" smtClean="0"/>
              <a:t>Aspects légaux en santé mentale</a:t>
            </a:r>
            <a:endParaRPr lang="fr-CA" sz="4400" dirty="0"/>
          </a:p>
        </p:txBody>
      </p:sp>
      <p:sp>
        <p:nvSpPr>
          <p:cNvPr id="4" name="ZoneTexte 3"/>
          <p:cNvSpPr txBox="1"/>
          <p:nvPr/>
        </p:nvSpPr>
        <p:spPr>
          <a:xfrm>
            <a:off x="256479" y="1131849"/>
            <a:ext cx="10940496" cy="2587375"/>
          </a:xfrm>
          <a:prstGeom prst="rect">
            <a:avLst/>
          </a:prstGeom>
          <a:noFill/>
        </p:spPr>
        <p:txBody>
          <a:bodyPr wrap="none" rtlCol="0">
            <a:spAutoFit/>
          </a:bodyPr>
          <a:lstStyle/>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FR" sz="1600" b="1" dirty="0" smtClean="0"/>
              <a:t>* Consentement </a:t>
            </a:r>
            <a:r>
              <a:rPr lang="fr-FR" sz="1600" b="1" dirty="0"/>
              <a:t>aux soins et consentement substitué : comment s’y retrouver?</a:t>
            </a:r>
            <a:r>
              <a:rPr lang="fr-FR" sz="1600" dirty="0"/>
              <a:t/>
            </a:r>
            <a:br>
              <a:rPr lang="fr-FR" sz="1600" dirty="0"/>
            </a:br>
            <a:r>
              <a:rPr lang="fr-FR" sz="1600" dirty="0">
                <a:hlinkClick r:id="rId2" tooltip="URL d'origine: https://www.oiiq.org/documents/20147/1516102/perspective-infirmiere-vol-15-no-4-2018-2.pdf#page=62. Cliquez ou appuyez si vous faites confiance à ce lien."/>
              </a:rPr>
              <a:t>https://www.oiiq.org/documents/20147/1516102/perspective-infirmiere-vol-15-no-4-2018-2.pdf#page=62</a:t>
            </a:r>
            <a:endParaRPr lang="fr-FR" sz="1600" dirty="0"/>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FR" sz="1600" b="1" dirty="0" smtClean="0"/>
              <a:t>* Les </a:t>
            </a:r>
            <a:r>
              <a:rPr lang="fr-FR" sz="1600" b="1" dirty="0"/>
              <a:t>gardes en établissement : balisées pour respecter les principes fondamentaux de la liberté:</a:t>
            </a:r>
            <a:r>
              <a:rPr lang="fr-FR" sz="1600" dirty="0"/>
              <a:t/>
            </a:r>
            <a:br>
              <a:rPr lang="fr-FR" sz="1600" dirty="0"/>
            </a:br>
            <a:r>
              <a:rPr lang="fr-FR" sz="1600" dirty="0">
                <a:hlinkClick r:id="rId3" tooltip="URL d'origine: https://www.oiiq.org/w/perspective-infirmiere-vol-15-no-3-2018-3.pdf#page=38/2bcc2b26-437f-8eaf-0fbd-35e23678a2ba. Cliquez ou appuyez si vous faites confiance à ce lien."/>
              </a:rPr>
              <a:t>https://www.oiiq.org/w/perspective-infirmiere-vol-15-no-3-2018-3.pdf#page=38/2bcc2b26-437f-8eaf-0fbd-35e23678a2ba</a:t>
            </a:r>
            <a:endParaRPr lang="fr-FR" sz="1600" dirty="0"/>
          </a:p>
          <a:p>
            <a:endParaRPr lang="fr-CA" dirty="0" smtClean="0"/>
          </a:p>
          <a:p>
            <a:r>
              <a:rPr lang="fr-CA" dirty="0"/>
              <a:t> </a:t>
            </a:r>
            <a:r>
              <a:rPr lang="fr-CA" dirty="0" smtClean="0"/>
              <a:t>  * </a:t>
            </a:r>
            <a:r>
              <a:rPr lang="fr-CA" dirty="0" err="1" smtClean="0"/>
              <a:t>Porotocole</a:t>
            </a:r>
            <a:r>
              <a:rPr lang="fr-CA" dirty="0" smtClean="0"/>
              <a:t> de garde en établissement:</a:t>
            </a:r>
          </a:p>
          <a:p>
            <a:r>
              <a:rPr lang="fr-CA" dirty="0">
                <a:hlinkClick r:id="rId4"/>
              </a:rPr>
              <a:t>https://</a:t>
            </a:r>
            <a:r>
              <a:rPr lang="fr-CA" dirty="0" smtClean="0">
                <a:hlinkClick r:id="rId4"/>
              </a:rPr>
              <a:t>publications.msss.gouv.qc.ca/msss/fichiers/2019/19-914-37W.pdf</a:t>
            </a:r>
            <a:endParaRPr lang="fr-CA" dirty="0" smtClean="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169292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30607" y="117088"/>
            <a:ext cx="8460971" cy="769441"/>
          </a:xfrm>
          <a:prstGeom prst="rect">
            <a:avLst/>
          </a:prstGeom>
          <a:noFill/>
        </p:spPr>
        <p:txBody>
          <a:bodyPr wrap="none" rtlCol="0">
            <a:spAutoFit/>
          </a:bodyPr>
          <a:lstStyle/>
          <a:p>
            <a:r>
              <a:rPr lang="fr-CA" sz="4400" dirty="0" smtClean="0"/>
              <a:t>Gestion des risques en santé mentale</a:t>
            </a:r>
            <a:endParaRPr lang="fr-CA" sz="4400" dirty="0"/>
          </a:p>
        </p:txBody>
      </p:sp>
      <p:sp>
        <p:nvSpPr>
          <p:cNvPr id="4" name="ZoneTexte 3"/>
          <p:cNvSpPr txBox="1"/>
          <p:nvPr/>
        </p:nvSpPr>
        <p:spPr>
          <a:xfrm>
            <a:off x="156117" y="1053792"/>
            <a:ext cx="11437618" cy="6098080"/>
          </a:xfrm>
          <a:prstGeom prst="rect">
            <a:avLst/>
          </a:prstGeom>
          <a:noFill/>
        </p:spPr>
        <p:txBody>
          <a:bodyPr wrap="square" rtlCol="0">
            <a:spAutoFit/>
          </a:bodyPr>
          <a:lstStyle/>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FR" sz="2000" b="1" dirty="0" smtClean="0"/>
              <a:t>Risque de violence:</a:t>
            </a:r>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smtClean="0"/>
              <a:t>* Guides de prévention et gestion des comportements violents au CISSS-LAVAL:</a:t>
            </a:r>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a:hlinkClick r:id="rId2"/>
              </a:rPr>
              <a:t>http://</a:t>
            </a:r>
            <a:r>
              <a:rPr lang="fr-CA" sz="1600" dirty="0" smtClean="0">
                <a:hlinkClick r:id="rId2"/>
              </a:rPr>
              <a:t>cissslaval.intranet.reg13.rtss.qc.ca/fileadmin/intranet/cisss_laval/Carrefour_clinique/Pratiques_professionnelles/Pratiques_risques_transversal/GuideReference_PGCV_oct2018.pdf</a:t>
            </a:r>
            <a:endParaRPr lang="fr-CA" sz="1600" dirty="0" smtClean="0"/>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a:hlinkClick r:id="rId3"/>
              </a:rPr>
              <a:t>http://</a:t>
            </a:r>
            <a:r>
              <a:rPr lang="fr-CA" sz="1600" dirty="0" smtClean="0">
                <a:hlinkClick r:id="rId3"/>
              </a:rPr>
              <a:t>cissslaval.intranet.reg13.rtss.qc.ca/fileadmin/intranet/cisss_laval/Carrefour_clinique/Pratiques_professionnelles/Pratiques_risques_transversal/GUIDE_PGCV_communaute_8jan2019_01.pdf</a:t>
            </a:r>
            <a:endParaRPr lang="fr-CA" sz="1600" dirty="0" smtClean="0"/>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smtClean="0"/>
              <a:t>* RPP-code blanc:</a:t>
            </a:r>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a:hlinkClick r:id="rId4"/>
              </a:rPr>
              <a:t>http://cissslaval.intranet.reg13.rtss.qc.ca/mon-cisss/reglements-politiques-et-procedures-rpp/cisss-de-laval/?</a:t>
            </a:r>
            <a:r>
              <a:rPr lang="fr-CA" sz="1600" dirty="0" smtClean="0">
                <a:hlinkClick r:id="rId4"/>
              </a:rPr>
              <a:t>q=code+blanc&amp;id=2112&amp;L=0</a:t>
            </a:r>
            <a:endParaRPr lang="fr-CA" sz="1600" dirty="0" smtClean="0"/>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smtClean="0"/>
              <a:t>* RPP-Fouille et inspection sécuritaire:</a:t>
            </a:r>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a:hlinkClick r:id="rId5"/>
              </a:rPr>
              <a:t>http://cissslaval.intranet.reg13.rtss.qc.ca/mon-cisss/reglements-politiques-et-procedures-rpp/cisss-de-laval/?</a:t>
            </a:r>
            <a:r>
              <a:rPr lang="fr-CA" sz="1600" dirty="0" smtClean="0">
                <a:hlinkClick r:id="rId5"/>
              </a:rPr>
              <a:t>q=fouille&amp;id=2112&amp;L=0</a:t>
            </a:r>
            <a:endParaRPr lang="fr-CA" sz="1600" dirty="0" smtClean="0"/>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r>
              <a:rPr lang="fr-CA" sz="1600" dirty="0" smtClean="0"/>
              <a:t>* Mesures de contrôle:</a:t>
            </a:r>
          </a:p>
          <a:p>
            <a:pPr marL="0" lvl="2">
              <a:lnSpc>
                <a:spcPct val="120000"/>
              </a:lnSpc>
              <a:spcBef>
                <a:spcPts val="1200"/>
              </a:spcBef>
              <a:spcAft>
                <a:spcPts val="200"/>
              </a:spcAft>
              <a:buClr>
                <a:schemeClr val="bg1"/>
              </a:buClr>
              <a:buSzPct val="100000"/>
              <a:defRPr/>
            </a:pPr>
            <a:r>
              <a:rPr lang="fr-CA" sz="1600" dirty="0">
                <a:hlinkClick r:id="rId6"/>
              </a:rPr>
              <a:t>http://</a:t>
            </a:r>
            <a:r>
              <a:rPr lang="fr-CA" sz="1600" dirty="0" smtClean="0">
                <a:hlinkClick r:id="rId6"/>
              </a:rPr>
              <a:t>bibliotheques.cissslaval.ca/ListRecord.htm?list=folder&amp;folder=253</a:t>
            </a:r>
            <a:endParaRPr lang="fr-CA" sz="1600" dirty="0" smtClean="0"/>
          </a:p>
          <a:p>
            <a:pPr marL="91440" lvl="2" indent="-91440">
              <a:lnSpc>
                <a:spcPct val="120000"/>
              </a:lnSpc>
              <a:spcBef>
                <a:spcPts val="1200"/>
              </a:spcBef>
              <a:spcAft>
                <a:spcPts val="200"/>
              </a:spcAft>
              <a:buClr>
                <a:schemeClr val="bg1"/>
              </a:buClr>
              <a:buSzPct val="100000"/>
              <a:buFont typeface="Wingdings" panose="05000000000000000000" pitchFamily="2" charset="2"/>
              <a:buChar char="Ø"/>
              <a:defRPr/>
            </a:pPr>
            <a:endParaRPr lang="fr-CA" sz="1600" dirty="0"/>
          </a:p>
        </p:txBody>
      </p:sp>
    </p:spTree>
    <p:extLst>
      <p:ext uri="{BB962C8B-B14F-4D97-AF65-F5344CB8AC3E}">
        <p14:creationId xmlns:p14="http://schemas.microsoft.com/office/powerpoint/2010/main" val="187734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8" y="-82210"/>
            <a:ext cx="8460971" cy="769441"/>
          </a:xfrm>
          <a:prstGeom prst="rect">
            <a:avLst/>
          </a:prstGeom>
          <a:noFill/>
        </p:spPr>
        <p:txBody>
          <a:bodyPr wrap="none" rtlCol="0">
            <a:spAutoFit/>
          </a:bodyPr>
          <a:lstStyle/>
          <a:p>
            <a:r>
              <a:rPr lang="fr-CA" sz="4400" dirty="0" smtClean="0"/>
              <a:t>Gestion des risques en santé mentale</a:t>
            </a:r>
            <a:endParaRPr lang="fr-CA" sz="4400" dirty="0"/>
          </a:p>
        </p:txBody>
      </p:sp>
      <p:sp>
        <p:nvSpPr>
          <p:cNvPr id="4" name="ZoneTexte 3"/>
          <p:cNvSpPr txBox="1"/>
          <p:nvPr/>
        </p:nvSpPr>
        <p:spPr>
          <a:xfrm>
            <a:off x="-153347" y="2169558"/>
            <a:ext cx="2141174" cy="1133644"/>
          </a:xfrm>
          <a:prstGeom prst="rect">
            <a:avLst/>
          </a:prstGeom>
          <a:noFill/>
        </p:spPr>
        <p:txBody>
          <a:bodyPr wrap="square" rtlCol="0">
            <a:spAutoFit/>
          </a:bodyPr>
          <a:lstStyle/>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Risque </a:t>
            </a:r>
          </a:p>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de fugue :</a:t>
            </a:r>
          </a:p>
        </p:txBody>
      </p:sp>
      <p:pic>
        <p:nvPicPr>
          <p:cNvPr id="2" name="Image 1"/>
          <p:cNvPicPr>
            <a:picLocks noChangeAspect="1"/>
          </p:cNvPicPr>
          <p:nvPr/>
        </p:nvPicPr>
        <p:blipFill rotWithShape="1">
          <a:blip r:embed="rId2"/>
          <a:srcRect t="5889"/>
          <a:stretch/>
        </p:blipFill>
        <p:spPr>
          <a:xfrm>
            <a:off x="1738188" y="552296"/>
            <a:ext cx="10160371" cy="6450531"/>
          </a:xfrm>
          <a:prstGeom prst="rect">
            <a:avLst/>
          </a:prstGeom>
        </p:spPr>
      </p:pic>
    </p:spTree>
    <p:extLst>
      <p:ext uri="{BB962C8B-B14F-4D97-AF65-F5344CB8AC3E}">
        <p14:creationId xmlns:p14="http://schemas.microsoft.com/office/powerpoint/2010/main" val="302384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8" y="-82210"/>
            <a:ext cx="8460971" cy="769441"/>
          </a:xfrm>
          <a:prstGeom prst="rect">
            <a:avLst/>
          </a:prstGeom>
          <a:noFill/>
        </p:spPr>
        <p:txBody>
          <a:bodyPr wrap="none" rtlCol="0">
            <a:spAutoFit/>
          </a:bodyPr>
          <a:lstStyle/>
          <a:p>
            <a:r>
              <a:rPr lang="fr-CA" sz="4400" dirty="0" smtClean="0"/>
              <a:t>Gestion des risques en santé mentale</a:t>
            </a:r>
            <a:endParaRPr lang="fr-CA" sz="4400" dirty="0"/>
          </a:p>
        </p:txBody>
      </p:sp>
      <p:sp>
        <p:nvSpPr>
          <p:cNvPr id="4" name="ZoneTexte 3"/>
          <p:cNvSpPr txBox="1"/>
          <p:nvPr/>
        </p:nvSpPr>
        <p:spPr>
          <a:xfrm>
            <a:off x="-153347" y="2169558"/>
            <a:ext cx="2141174" cy="1133644"/>
          </a:xfrm>
          <a:prstGeom prst="rect">
            <a:avLst/>
          </a:prstGeom>
          <a:noFill/>
        </p:spPr>
        <p:txBody>
          <a:bodyPr wrap="square" rtlCol="0">
            <a:spAutoFit/>
          </a:bodyPr>
          <a:lstStyle/>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Risque </a:t>
            </a:r>
          </a:p>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de fugue :</a:t>
            </a:r>
          </a:p>
        </p:txBody>
      </p:sp>
      <p:pic>
        <p:nvPicPr>
          <p:cNvPr id="5" name="Image 4"/>
          <p:cNvPicPr>
            <a:picLocks noChangeAspect="1"/>
          </p:cNvPicPr>
          <p:nvPr/>
        </p:nvPicPr>
        <p:blipFill>
          <a:blip r:embed="rId2"/>
          <a:stretch>
            <a:fillRect/>
          </a:stretch>
        </p:blipFill>
        <p:spPr>
          <a:xfrm>
            <a:off x="1834375" y="642519"/>
            <a:ext cx="9344723" cy="6176790"/>
          </a:xfrm>
          <a:prstGeom prst="rect">
            <a:avLst/>
          </a:prstGeom>
        </p:spPr>
      </p:pic>
    </p:spTree>
    <p:extLst>
      <p:ext uri="{BB962C8B-B14F-4D97-AF65-F5344CB8AC3E}">
        <p14:creationId xmlns:p14="http://schemas.microsoft.com/office/powerpoint/2010/main" val="429136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41758" y="-82210"/>
            <a:ext cx="8460971" cy="769441"/>
          </a:xfrm>
          <a:prstGeom prst="rect">
            <a:avLst/>
          </a:prstGeom>
          <a:noFill/>
        </p:spPr>
        <p:txBody>
          <a:bodyPr wrap="none" rtlCol="0">
            <a:spAutoFit/>
          </a:bodyPr>
          <a:lstStyle/>
          <a:p>
            <a:r>
              <a:rPr lang="fr-CA" sz="4400" dirty="0" smtClean="0"/>
              <a:t>Gestion des risques en santé mentale</a:t>
            </a:r>
            <a:endParaRPr lang="fr-CA" sz="4400" dirty="0"/>
          </a:p>
        </p:txBody>
      </p:sp>
      <p:sp>
        <p:nvSpPr>
          <p:cNvPr id="4" name="ZoneTexte 3"/>
          <p:cNvSpPr txBox="1"/>
          <p:nvPr/>
        </p:nvSpPr>
        <p:spPr>
          <a:xfrm>
            <a:off x="-153347" y="2169558"/>
            <a:ext cx="2141174" cy="1133644"/>
          </a:xfrm>
          <a:prstGeom prst="rect">
            <a:avLst/>
          </a:prstGeom>
          <a:noFill/>
        </p:spPr>
        <p:txBody>
          <a:bodyPr wrap="square" rtlCol="0">
            <a:spAutoFit/>
          </a:bodyPr>
          <a:lstStyle/>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Risque </a:t>
            </a:r>
          </a:p>
          <a:p>
            <a:pPr marL="91440" lvl="2" indent="-91440">
              <a:spcBef>
                <a:spcPts val="1200"/>
              </a:spcBef>
              <a:spcAft>
                <a:spcPts val="200"/>
              </a:spcAft>
              <a:buClr>
                <a:schemeClr val="bg1"/>
              </a:buClr>
              <a:buSzPct val="100000"/>
              <a:buFont typeface="Wingdings" panose="05000000000000000000" pitchFamily="2" charset="2"/>
              <a:buChar char="Ø"/>
              <a:defRPr/>
            </a:pPr>
            <a:r>
              <a:rPr lang="fr-FR" sz="2800" b="1" dirty="0" smtClean="0"/>
              <a:t>de fugue :</a:t>
            </a:r>
          </a:p>
        </p:txBody>
      </p:sp>
      <p:pic>
        <p:nvPicPr>
          <p:cNvPr id="5" name="Image 4"/>
          <p:cNvPicPr>
            <a:picLocks noChangeAspect="1"/>
          </p:cNvPicPr>
          <p:nvPr/>
        </p:nvPicPr>
        <p:blipFill>
          <a:blip r:embed="rId2"/>
          <a:stretch>
            <a:fillRect/>
          </a:stretch>
        </p:blipFill>
        <p:spPr>
          <a:xfrm>
            <a:off x="1834375" y="642519"/>
            <a:ext cx="9344723" cy="6176790"/>
          </a:xfrm>
          <a:prstGeom prst="rect">
            <a:avLst/>
          </a:prstGeom>
        </p:spPr>
      </p:pic>
    </p:spTree>
    <p:extLst>
      <p:ext uri="{BB962C8B-B14F-4D97-AF65-F5344CB8AC3E}">
        <p14:creationId xmlns:p14="http://schemas.microsoft.com/office/powerpoint/2010/main" val="2868578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égral">
  <a:themeElements>
    <a:clrScheme name="Inté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Bas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Integral</Template>
  <TotalTime>2788</TotalTime>
  <Words>353</Words>
  <Application>Microsoft Office PowerPoint</Application>
  <PresentationFormat>Grand écran</PresentationFormat>
  <Paragraphs>59</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13</vt:i4>
      </vt:variant>
    </vt:vector>
  </HeadingPairs>
  <TitlesOfParts>
    <vt:vector size="23" baseType="lpstr">
      <vt:lpstr>Arial</vt:lpstr>
      <vt:lpstr>Corbel</vt:lpstr>
      <vt:lpstr>Times New Roman</vt:lpstr>
      <vt:lpstr>Tw Cen MT</vt:lpstr>
      <vt:lpstr>Tw Cen MT Condensed</vt:lpstr>
      <vt:lpstr>Wingdings</vt:lpstr>
      <vt:lpstr>Wingdings 3</vt:lpstr>
      <vt:lpstr>Intégral</vt:lpstr>
      <vt:lpstr>1_Intégral</vt:lpstr>
      <vt:lpstr>Base</vt:lpstr>
      <vt:lpstr>Thème 11: LA santé mentale  Lectures de la semaine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Articles à lire</vt:lpstr>
      <vt:lpstr>TESTEZ VOS CONNAISSANCES!</vt:lpstr>
    </vt:vector>
  </TitlesOfParts>
  <Company>CISSS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Dastous</dc:creator>
  <cp:lastModifiedBy>Laurette Aurélie Tonfack</cp:lastModifiedBy>
  <cp:revision>19</cp:revision>
  <dcterms:created xsi:type="dcterms:W3CDTF">2020-05-20T18:23:19Z</dcterms:created>
  <dcterms:modified xsi:type="dcterms:W3CDTF">2022-05-20T16:06:52Z</dcterms:modified>
</cp:coreProperties>
</file>