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45" r:id="rId2"/>
  </p:sldMasterIdLst>
  <p:sldIdLst>
    <p:sldId id="258" r:id="rId3"/>
    <p:sldId id="269" r:id="rId4"/>
    <p:sldId id="268" r:id="rId5"/>
    <p:sldId id="270" r:id="rId6"/>
    <p:sldId id="26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65D3"/>
    <a:srgbClr val="F194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27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693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625600" y="152400"/>
            <a:ext cx="9855200" cy="624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1BE1F2-0269-4777-B95B-62CE219DB95D}" type="slidenum">
              <a:rPr lang="en-US" altLang="fr-FR">
                <a:solidFill>
                  <a:srgbClr val="000000"/>
                </a:solidFill>
              </a:rPr>
              <a:pPr/>
              <a:t>‹N°›</a:t>
            </a:fld>
            <a:endParaRPr lang="en-US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58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43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697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793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263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58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880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9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879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7833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536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8496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91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29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14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0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41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60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46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19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46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4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theques.cissslaval.ca/GED_CL/106560292474/aide-memoire_gastrostomie_et_gastrojejunostomie.pdf" TargetMode="External"/><Relationship Id="rId2" Type="http://schemas.openxmlformats.org/officeDocument/2006/relationships/hyperlink" Target="http://cissslaval.intranet.reg13.rtss.qc.ca/fileadmin/intranet/cisss_laval/Carrefour_clinique/Pratiques_professionnelles/Soins_infirmiers/outils_cliniques/Saviez-vous_que_/DSI_Saviez-vous_que_-_Dialyse_peritoneale__2018-04-24.pdf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oiiq.org/a-propos-des-hemorragies-digestives-hautes?inheritRedirect=true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39TYSRcn3q" TargetMode="External"/><Relationship Id="rId2" Type="http://schemas.openxmlformats.org/officeDocument/2006/relationships/hyperlink" Target="https://forms.office.com/r/YFRTMzZKPe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rUvuaVB24S" TargetMode="External"/><Relationship Id="rId2" Type="http://schemas.openxmlformats.org/officeDocument/2006/relationships/hyperlink" Target="https://forms.office.com/r/yAdPYNN8ar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5" name="Rectangle 76">
            <a:extLst>
              <a:ext uri="{FF2B5EF4-FFF2-40B4-BE49-F238E27FC236}">
                <a16:creationId xmlns:a16="http://schemas.microsoft.com/office/drawing/2014/main" id="{59EC11B9-C1B4-4A4B-AE7B-353DC742AA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26B39B2-D5C3-48D3-B141-C60EABCE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614" y="533716"/>
            <a:ext cx="4591321" cy="1499616"/>
          </a:xfrm>
        </p:spPr>
        <p:txBody>
          <a:bodyPr>
            <a:normAutofit/>
          </a:bodyPr>
          <a:lstStyle/>
          <a:p>
            <a:r>
              <a:rPr lang="fr-CA" sz="4400" dirty="0" smtClean="0">
                <a:solidFill>
                  <a:srgbClr val="FFFFFF"/>
                </a:solidFill>
              </a:rPr>
              <a:t>Thème 10: système gastro-intestinal</a:t>
            </a:r>
            <a:endParaRPr lang="fr-CA" sz="4400" dirty="0">
              <a:solidFill>
                <a:srgbClr val="FFFFFF"/>
              </a:solidFill>
            </a:endParaRPr>
          </a:p>
        </p:txBody>
      </p:sp>
      <p:cxnSp>
        <p:nvCxnSpPr>
          <p:cNvPr id="16406" name="Straight Connector 78">
            <a:extLst>
              <a:ext uri="{FF2B5EF4-FFF2-40B4-BE49-F238E27FC236}">
                <a16:creationId xmlns:a16="http://schemas.microsoft.com/office/drawing/2014/main" id="{24862CF4-4997-476D-9B9D-5F4E0C9A41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4" name="Content Placeholder 16393">
            <a:extLst>
              <a:ext uri="{FF2B5EF4-FFF2-40B4-BE49-F238E27FC236}">
                <a16:creationId xmlns:a16="http://schemas.microsoft.com/office/drawing/2014/main" id="{4574B635-F205-4E90-ACDC-568ABE07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546" y="2431616"/>
            <a:ext cx="4648935" cy="4559145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chemeClr val="bg1"/>
                </a:solidFill>
              </a:rPr>
              <a:t>Pourquoi aborder ce système plus particulièrement ? </a:t>
            </a:r>
            <a:endParaRPr lang="fr-CA" dirty="0" smtClean="0">
              <a:solidFill>
                <a:schemeClr val="bg1"/>
              </a:solidFill>
            </a:endParaRPr>
          </a:p>
          <a:p>
            <a:r>
              <a:rPr lang="fr-CA" dirty="0">
                <a:solidFill>
                  <a:schemeClr val="bg1"/>
                </a:solidFill>
              </a:rPr>
              <a:t>Fondamentalement, le besoin d’éliminer est présent à tous les âges de la naissance à la mort. Il est donc important de comprendre et de reconnaitre les différentes situations qui peuvent compromettre ce besoin et influencer la santé de personne (source de maladie ou de complications). 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BF9B746-725B-4EAA-AACC-E2047E0739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1732"/>
            <a:ext cx="2286920" cy="2717032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EBFFB4A-B2E4-4737-9442-4429357598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26825" y="4157448"/>
            <a:ext cx="3798245" cy="23026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3" name="Image 2" descr="WE LOVE SCIENCE!: UNIT 1: DIGESTION AND RESPIRATIO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6648" y="3172355"/>
            <a:ext cx="2222046" cy="3464026"/>
          </a:xfrm>
          <a:prstGeom prst="rect">
            <a:avLst/>
          </a:prstGeom>
        </p:spPr>
      </p:pic>
      <p:pic>
        <p:nvPicPr>
          <p:cNvPr id="5" name="Image 4" descr="Medical syringe icon vector clip art | Free SV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81" y="321732"/>
            <a:ext cx="3122894" cy="312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91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48056" y="5106442"/>
            <a:ext cx="7772400" cy="1463040"/>
          </a:xfrm>
        </p:spPr>
        <p:txBody>
          <a:bodyPr/>
          <a:lstStyle/>
          <a:p>
            <a:r>
              <a:rPr lang="fr-CA" dirty="0" smtClean="0"/>
              <a:t>Saviez-vous que</a:t>
            </a:r>
            <a:endParaRPr lang="fr-CA" dirty="0"/>
          </a:p>
        </p:txBody>
      </p:sp>
      <p:sp>
        <p:nvSpPr>
          <p:cNvPr id="7" name="Rectangle 6"/>
          <p:cNvSpPr/>
          <p:nvPr/>
        </p:nvSpPr>
        <p:spPr>
          <a:xfrm>
            <a:off x="0" y="-74411"/>
            <a:ext cx="12192000" cy="52029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40080" y="1350420"/>
            <a:ext cx="6967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bg1"/>
                </a:solidFill>
              </a:rPr>
              <a:t>1</a:t>
            </a:r>
            <a:r>
              <a:rPr lang="fr-CA" sz="2400" dirty="0" smtClean="0">
                <a:solidFill>
                  <a:schemeClr val="bg1"/>
                </a:solidFill>
              </a:rPr>
              <a:t> </a:t>
            </a:r>
            <a:r>
              <a:rPr lang="fr-CA" sz="2400" dirty="0">
                <a:solidFill>
                  <a:schemeClr val="bg1"/>
                </a:solidFill>
              </a:rPr>
              <a:t>Canadien sur 140 vit avec la maladie de </a:t>
            </a:r>
            <a:r>
              <a:rPr lang="fr-CA" sz="2400" dirty="0" err="1">
                <a:solidFill>
                  <a:schemeClr val="bg1"/>
                </a:solidFill>
              </a:rPr>
              <a:t>Crohn</a:t>
            </a:r>
            <a:r>
              <a:rPr lang="fr-CA" sz="2400" dirty="0">
                <a:solidFill>
                  <a:schemeClr val="bg1"/>
                </a:solidFill>
              </a:rPr>
              <a:t> ou la colite ulcéreuse et qu’un Canadien sur dix souffrait de maladie rénale. Ces maladies font donc partie de la réalité de plusieurs de nos usagers peu importe leur âge et/ou raison d’admission. </a:t>
            </a:r>
          </a:p>
        </p:txBody>
      </p:sp>
      <p:pic>
        <p:nvPicPr>
          <p:cNvPr id="20" name="Picture 2" descr="Rein, Anatomie, La Biologie, Corps">
            <a:extLst>
              <a:ext uri="{FF2B5EF4-FFF2-40B4-BE49-F238E27FC236}">
                <a16:creationId xmlns:a16="http://schemas.microsoft.com/office/drawing/2014/main" id="{4B64AD58-684A-4834-98E2-C46F8C830F1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5860" y="2449531"/>
            <a:ext cx="3386455" cy="2266315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47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48056" y="5106442"/>
            <a:ext cx="7772400" cy="1463040"/>
          </a:xfrm>
        </p:spPr>
        <p:txBody>
          <a:bodyPr/>
          <a:lstStyle/>
          <a:p>
            <a:r>
              <a:rPr lang="fr-CA" dirty="0"/>
              <a:t>Liens à consulter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52029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ZoneTexte 7"/>
          <p:cNvSpPr txBox="1"/>
          <p:nvPr/>
        </p:nvSpPr>
        <p:spPr>
          <a:xfrm>
            <a:off x="389000" y="330202"/>
            <a:ext cx="5971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chemeClr val="bg1"/>
                </a:solidFill>
              </a:rPr>
              <a:t>En lien avec ce thème vous pouvez consulter deux trousses cliniques sur le portail: </a:t>
            </a:r>
            <a:r>
              <a:rPr lang="fr-CA" i="1" dirty="0">
                <a:solidFill>
                  <a:schemeClr val="bg1"/>
                </a:solidFill>
              </a:rPr>
              <a:t>« </a:t>
            </a:r>
            <a:r>
              <a:rPr lang="fr-CA" b="1" i="1" dirty="0">
                <a:solidFill>
                  <a:schemeClr val="bg1"/>
                </a:solidFill>
              </a:rPr>
              <a:t>Alimentation entérale </a:t>
            </a:r>
            <a:r>
              <a:rPr lang="fr-CA" i="1" dirty="0">
                <a:solidFill>
                  <a:schemeClr val="bg1"/>
                </a:solidFill>
              </a:rPr>
              <a:t>» </a:t>
            </a:r>
            <a:r>
              <a:rPr lang="fr-CA" dirty="0">
                <a:solidFill>
                  <a:schemeClr val="bg1"/>
                </a:solidFill>
              </a:rPr>
              <a:t>et </a:t>
            </a:r>
            <a:r>
              <a:rPr lang="fr-CA" i="1" dirty="0">
                <a:solidFill>
                  <a:schemeClr val="bg1"/>
                </a:solidFill>
              </a:rPr>
              <a:t>« </a:t>
            </a:r>
            <a:r>
              <a:rPr lang="fr-CA" b="1" i="1" dirty="0">
                <a:solidFill>
                  <a:schemeClr val="bg1"/>
                </a:solidFill>
              </a:rPr>
              <a:t>Dialyse </a:t>
            </a:r>
            <a:r>
              <a:rPr lang="fr-CA" i="1" dirty="0" smtClean="0">
                <a:solidFill>
                  <a:schemeClr val="bg1"/>
                </a:solidFill>
              </a:rPr>
              <a:t>» </a:t>
            </a:r>
            <a:r>
              <a:rPr lang="fr-CA" dirty="0" smtClean="0">
                <a:solidFill>
                  <a:schemeClr val="bg1"/>
                </a:solidFill>
              </a:rPr>
              <a:t>en suivant les étapes suivantes. </a:t>
            </a:r>
          </a:p>
          <a:p>
            <a:endParaRPr lang="fr-CA" dirty="0" smtClean="0">
              <a:solidFill>
                <a:schemeClr val="bg1"/>
              </a:solidFill>
            </a:endParaRPr>
          </a:p>
          <a:p>
            <a:r>
              <a:rPr lang="fr-CA" dirty="0" smtClean="0">
                <a:solidFill>
                  <a:schemeClr val="bg1"/>
                </a:solidFill>
              </a:rPr>
              <a:t>Dans </a:t>
            </a:r>
            <a:r>
              <a:rPr lang="fr-CA" dirty="0">
                <a:solidFill>
                  <a:schemeClr val="bg1"/>
                </a:solidFill>
              </a:rPr>
              <a:t>ces trousses, vous retrouverez des outils utiles tels que : </a:t>
            </a:r>
            <a:endParaRPr lang="fr-CA" dirty="0" smtClean="0">
              <a:solidFill>
                <a:schemeClr val="bg1"/>
              </a:solidFill>
            </a:endParaRPr>
          </a:p>
          <a:p>
            <a:r>
              <a:rPr lang="fr-CA" b="1" dirty="0" smtClean="0">
                <a:solidFill>
                  <a:schemeClr val="bg1"/>
                </a:solidFill>
                <a:hlinkClick r:id="rId2"/>
              </a:rPr>
              <a:t>Saviez-vous </a:t>
            </a:r>
            <a:r>
              <a:rPr lang="fr-CA" b="1" dirty="0">
                <a:solidFill>
                  <a:schemeClr val="bg1"/>
                </a:solidFill>
                <a:hlinkClick r:id="rId2"/>
              </a:rPr>
              <a:t>que? Dialyse péritonéale</a:t>
            </a:r>
            <a:r>
              <a:rPr lang="fr-CA" b="1" dirty="0">
                <a:solidFill>
                  <a:schemeClr val="bg1"/>
                </a:solidFill>
              </a:rPr>
              <a:t> et </a:t>
            </a:r>
            <a:endParaRPr lang="fr-CA" b="1" dirty="0" smtClean="0">
              <a:solidFill>
                <a:schemeClr val="bg1"/>
              </a:solidFill>
            </a:endParaRPr>
          </a:p>
          <a:p>
            <a:r>
              <a:rPr lang="fr-CA" b="1" dirty="0" smtClean="0">
                <a:solidFill>
                  <a:schemeClr val="bg1"/>
                </a:solidFill>
                <a:hlinkClick r:id="rId3"/>
              </a:rPr>
              <a:t>« </a:t>
            </a:r>
            <a:r>
              <a:rPr lang="fr-CA" b="1" dirty="0">
                <a:solidFill>
                  <a:schemeClr val="bg1"/>
                </a:solidFill>
                <a:hlinkClick r:id="rId3"/>
              </a:rPr>
              <a:t>Aide-mémoire gastrostomie et </a:t>
            </a:r>
            <a:r>
              <a:rPr lang="fr-CA" b="1" dirty="0" err="1">
                <a:solidFill>
                  <a:schemeClr val="bg1"/>
                </a:solidFill>
                <a:hlinkClick r:id="rId3"/>
              </a:rPr>
              <a:t>gastrojéjunostomie</a:t>
            </a:r>
            <a:r>
              <a:rPr lang="fr-CA" b="1" dirty="0">
                <a:solidFill>
                  <a:schemeClr val="bg1"/>
                </a:solidFill>
                <a:hlinkClick r:id="rId3"/>
              </a:rPr>
              <a:t> </a:t>
            </a:r>
            <a:r>
              <a:rPr lang="fr-CA" b="1" dirty="0" smtClean="0">
                <a:solidFill>
                  <a:schemeClr val="bg1"/>
                </a:solidFill>
                <a:hlinkClick r:id="rId3"/>
              </a:rPr>
              <a:t>»</a:t>
            </a:r>
            <a:endParaRPr lang="fr-CA" b="1" dirty="0" smtClean="0">
              <a:solidFill>
                <a:schemeClr val="bg1"/>
              </a:solidFill>
            </a:endParaRPr>
          </a:p>
          <a:p>
            <a:endParaRPr lang="fr-CA" b="1" dirty="0">
              <a:solidFill>
                <a:schemeClr val="bg1"/>
              </a:solidFill>
            </a:endParaRPr>
          </a:p>
          <a:p>
            <a:r>
              <a:rPr lang="fr-CA" dirty="0" smtClean="0">
                <a:solidFill>
                  <a:schemeClr val="bg1"/>
                </a:solidFill>
              </a:rPr>
              <a:t>          http</a:t>
            </a:r>
            <a:r>
              <a:rPr lang="fr-CA" dirty="0">
                <a:solidFill>
                  <a:schemeClr val="bg1"/>
                </a:solidFill>
              </a:rPr>
              <a:t>://bibliotheques.cissslaval.ca/</a:t>
            </a:r>
          </a:p>
          <a:p>
            <a:endParaRPr lang="fr-CA" dirty="0">
              <a:solidFill>
                <a:schemeClr val="bg1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4"/>
          <a:srcRect l="16842" t="16340" r="32963" b="5229"/>
          <a:stretch/>
        </p:blipFill>
        <p:spPr>
          <a:xfrm>
            <a:off x="6749032" y="142752"/>
            <a:ext cx="5324670" cy="4674635"/>
          </a:xfrm>
          <a:prstGeom prst="rect">
            <a:avLst/>
          </a:prstGeom>
        </p:spPr>
      </p:pic>
      <p:sp>
        <p:nvSpPr>
          <p:cNvPr id="10" name="Ellipse 9"/>
          <p:cNvSpPr/>
          <p:nvPr/>
        </p:nvSpPr>
        <p:spPr>
          <a:xfrm>
            <a:off x="713232" y="2527057"/>
            <a:ext cx="326571" cy="331238"/>
          </a:xfrm>
          <a:prstGeom prst="ellipse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1" name="Ellipse 10"/>
          <p:cNvSpPr/>
          <p:nvPr/>
        </p:nvSpPr>
        <p:spPr>
          <a:xfrm>
            <a:off x="7440168" y="4125420"/>
            <a:ext cx="326571" cy="331238"/>
          </a:xfrm>
          <a:prstGeom prst="ellipse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2" name="Ellipse 11"/>
          <p:cNvSpPr/>
          <p:nvPr/>
        </p:nvSpPr>
        <p:spPr>
          <a:xfrm>
            <a:off x="7985760" y="190997"/>
            <a:ext cx="326571" cy="331238"/>
          </a:xfrm>
          <a:prstGeom prst="ellipse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rgbClr val="0070C0"/>
                </a:solidFill>
              </a:rPr>
              <a:t>2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8358735" y="392923"/>
            <a:ext cx="267105" cy="129312"/>
          </a:xfrm>
          <a:prstGeom prst="straightConnector1">
            <a:avLst/>
          </a:prstGeom>
          <a:ln w="19050">
            <a:solidFill>
              <a:srgbClr val="FFFF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lèche droite 14"/>
          <p:cNvSpPr/>
          <p:nvPr/>
        </p:nvSpPr>
        <p:spPr>
          <a:xfrm>
            <a:off x="7948188" y="3822361"/>
            <a:ext cx="821094" cy="130630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Flèche droite 15"/>
          <p:cNvSpPr/>
          <p:nvPr/>
        </p:nvSpPr>
        <p:spPr>
          <a:xfrm>
            <a:off x="7948188" y="4686757"/>
            <a:ext cx="821094" cy="130630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/>
          <p:cNvSpPr/>
          <p:nvPr/>
        </p:nvSpPr>
        <p:spPr>
          <a:xfrm>
            <a:off x="6749032" y="142752"/>
            <a:ext cx="5324670" cy="467463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ectangle à coins arrondis 17"/>
          <p:cNvSpPr/>
          <p:nvPr/>
        </p:nvSpPr>
        <p:spPr>
          <a:xfrm>
            <a:off x="164592" y="3273552"/>
            <a:ext cx="6053327" cy="15656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ZoneTexte 18"/>
          <p:cNvSpPr txBox="1"/>
          <p:nvPr/>
        </p:nvSpPr>
        <p:spPr>
          <a:xfrm>
            <a:off x="389000" y="3386756"/>
            <a:ext cx="60330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Vous pouvez aussi lire cet article de l’OIIQ </a:t>
            </a:r>
            <a:r>
              <a:rPr lang="fr-CA" dirty="0" smtClean="0"/>
              <a:t>« </a:t>
            </a:r>
            <a:r>
              <a:rPr lang="fr-CA" b="1" i="1" dirty="0" smtClean="0"/>
              <a:t>À </a:t>
            </a:r>
            <a:r>
              <a:rPr lang="fr-CA" b="1" i="1" dirty="0"/>
              <a:t>propos des hémorragies digestives hautes : Vrai ou faux </a:t>
            </a:r>
            <a:r>
              <a:rPr lang="fr-CA" b="1" i="1" dirty="0" smtClean="0"/>
              <a:t>? »</a:t>
            </a:r>
          </a:p>
          <a:p>
            <a:r>
              <a:rPr lang="fr-CA" dirty="0" smtClean="0">
                <a:hlinkClick r:id="rId5"/>
              </a:rPr>
              <a:t>https</a:t>
            </a:r>
            <a:r>
              <a:rPr lang="fr-CA" dirty="0">
                <a:hlinkClick r:id="rId5"/>
              </a:rPr>
              <a:t>://www.oiiq.org/a-propos-des-hemorragies-digestives-hautes?inheritRedirect=true</a:t>
            </a:r>
            <a:r>
              <a:rPr lang="fr-CA" dirty="0"/>
              <a:t>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47177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42417" y="1183300"/>
            <a:ext cx="10107166" cy="1303867"/>
          </a:xfrm>
        </p:spPr>
        <p:txBody>
          <a:bodyPr>
            <a:normAutofit fontScale="90000"/>
          </a:bodyPr>
          <a:lstStyle/>
          <a:p>
            <a:r>
              <a:rPr lang="fr-CA" sz="4000" dirty="0"/>
              <a:t>Maintenant que vous avez de nouveaux outils en main sur le système digestif et rénal, il est temps de </a:t>
            </a:r>
            <a:r>
              <a:rPr lang="fr-CA" sz="4000" dirty="0">
                <a:solidFill>
                  <a:srgbClr val="D665D3"/>
                </a:solidFill>
              </a:rPr>
              <a:t>tester vos connaissances </a:t>
            </a:r>
            <a:r>
              <a:rPr lang="fr-CA" sz="4000" dirty="0"/>
              <a:t>avec deux quiz sur sujet.  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295402" y="2904404"/>
            <a:ext cx="9601196" cy="3318936"/>
          </a:xfrm>
        </p:spPr>
        <p:txBody>
          <a:bodyPr/>
          <a:lstStyle/>
          <a:p>
            <a:r>
              <a:rPr lang="fr-CA" dirty="0" smtClean="0"/>
              <a:t>Le </a:t>
            </a:r>
            <a:r>
              <a:rPr lang="fr-CA" dirty="0"/>
              <a:t>QUIZ STOMIE : </a:t>
            </a:r>
            <a:r>
              <a:rPr lang="fr-CA" u="sng" dirty="0">
                <a:hlinkClick r:id="rId2"/>
              </a:rPr>
              <a:t>https://forms.office.com/r/YFRTMzZKPe</a:t>
            </a:r>
            <a:endParaRPr lang="fr-CA" dirty="0" smtClean="0"/>
          </a:p>
          <a:p>
            <a:r>
              <a:rPr lang="fr-CA" dirty="0" smtClean="0"/>
              <a:t>Le </a:t>
            </a:r>
            <a:r>
              <a:rPr lang="fr-CA" dirty="0"/>
              <a:t>QUIZ GAVAGE </a:t>
            </a:r>
            <a:r>
              <a:rPr lang="fr-CA" dirty="0" smtClean="0"/>
              <a:t>: </a:t>
            </a:r>
            <a:r>
              <a:rPr lang="fr-CA" dirty="0" smtClean="0">
                <a:hlinkClick r:id="rId3"/>
              </a:rPr>
              <a:t>https</a:t>
            </a:r>
            <a:r>
              <a:rPr lang="fr-CA" dirty="0">
                <a:hlinkClick r:id="rId3"/>
              </a:rPr>
              <a:t>://</a:t>
            </a:r>
            <a:r>
              <a:rPr lang="fr-CA" dirty="0" smtClean="0">
                <a:hlinkClick r:id="rId3"/>
              </a:rPr>
              <a:t>forms.office.com/r/39TYSRcn3q</a:t>
            </a:r>
            <a:endParaRPr lang="fr-CA" dirty="0" smtClean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Étoile à 5 branches 3"/>
          <p:cNvSpPr/>
          <p:nvPr/>
        </p:nvSpPr>
        <p:spPr>
          <a:xfrm>
            <a:off x="9854438" y="2831252"/>
            <a:ext cx="1206500" cy="111506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fr-CA" sz="9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endParaRPr lang="fr-CA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5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14984" y="1011936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fr-CA" dirty="0"/>
              <a:t>Finalement, </a:t>
            </a:r>
            <a:r>
              <a:rPr lang="fr-CA" dirty="0" smtClean="0"/>
              <a:t>voici deux </a:t>
            </a:r>
            <a:r>
              <a:rPr lang="fr-CA" dirty="0"/>
              <a:t>autres QUIZ afin consolider vos apprentissages : </a:t>
            </a:r>
            <a:br>
              <a:rPr lang="fr-CA" dirty="0"/>
            </a:b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017633" y="2670048"/>
            <a:ext cx="9872871" cy="4038600"/>
          </a:xfrm>
        </p:spPr>
        <p:txBody>
          <a:bodyPr/>
          <a:lstStyle/>
          <a:p>
            <a:pPr lvl="0"/>
            <a:r>
              <a:rPr lang="fr-CA" b="1" dirty="0" smtClean="0"/>
              <a:t>« </a:t>
            </a:r>
            <a:r>
              <a:rPr lang="fr-CA" b="1" dirty="0" err="1"/>
              <a:t>Anticoagulothérapie</a:t>
            </a:r>
            <a:r>
              <a:rPr lang="fr-CA" b="1" dirty="0"/>
              <a:t> » :</a:t>
            </a:r>
            <a:r>
              <a:rPr lang="fr-CA" dirty="0"/>
              <a:t> </a:t>
            </a:r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forms.office.com/r/yAdPYNN8ar</a:t>
            </a:r>
            <a:endParaRPr lang="fr-CA" dirty="0" smtClean="0"/>
          </a:p>
          <a:p>
            <a:pPr lvl="0"/>
            <a:endParaRPr lang="fr-CA" dirty="0" smtClean="0"/>
          </a:p>
          <a:p>
            <a:pPr lvl="0"/>
            <a:endParaRPr lang="fr-CA" b="1" dirty="0"/>
          </a:p>
          <a:p>
            <a:pPr lvl="0"/>
            <a:r>
              <a:rPr lang="fr-CA" b="1" dirty="0" smtClean="0"/>
              <a:t>« </a:t>
            </a:r>
            <a:r>
              <a:rPr lang="fr-CA" b="1" dirty="0"/>
              <a:t>Transfusion »</a:t>
            </a:r>
            <a:r>
              <a:rPr lang="fr-CA" dirty="0"/>
              <a:t> </a:t>
            </a:r>
            <a:r>
              <a:rPr lang="fr-CA" dirty="0" smtClean="0"/>
              <a:t>: </a:t>
            </a:r>
            <a:r>
              <a:rPr lang="fr-CA" dirty="0" smtClean="0">
                <a:hlinkClick r:id="rId3"/>
              </a:rPr>
              <a:t>https</a:t>
            </a:r>
            <a:r>
              <a:rPr lang="fr-CA" dirty="0">
                <a:hlinkClick r:id="rId3"/>
              </a:rPr>
              <a:t>://</a:t>
            </a:r>
            <a:r>
              <a:rPr lang="fr-CA" dirty="0" smtClean="0">
                <a:hlinkClick r:id="rId3"/>
              </a:rPr>
              <a:t>forms.office.com/r/rUvuaVB24S</a:t>
            </a:r>
            <a:endParaRPr lang="fr-CA" dirty="0" smtClean="0"/>
          </a:p>
          <a:p>
            <a:pPr lvl="0"/>
            <a:endParaRPr lang="fr-CA" dirty="0" smtClean="0"/>
          </a:p>
          <a:p>
            <a:pPr lvl="0"/>
            <a:endParaRPr lang="fr-CA" dirty="0"/>
          </a:p>
          <a:p>
            <a:pPr lvl="0"/>
            <a:endParaRPr lang="fr-CA" dirty="0"/>
          </a:p>
          <a:p>
            <a:pPr lvl="0"/>
            <a:endParaRPr lang="fr-CA" dirty="0"/>
          </a:p>
        </p:txBody>
      </p:sp>
      <p:sp>
        <p:nvSpPr>
          <p:cNvPr id="4" name="Étoile à 5 branches 3"/>
          <p:cNvSpPr/>
          <p:nvPr/>
        </p:nvSpPr>
        <p:spPr>
          <a:xfrm>
            <a:off x="9373927" y="2784820"/>
            <a:ext cx="1206500" cy="111506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fr-CA" sz="9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endParaRPr lang="fr-CA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083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Violet 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Bas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271</TotalTime>
  <Words>276</Words>
  <Application>Microsoft Office PowerPoint</Application>
  <PresentationFormat>Grand écran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Corbel</vt:lpstr>
      <vt:lpstr>Times New Roman</vt:lpstr>
      <vt:lpstr>Tw Cen MT</vt:lpstr>
      <vt:lpstr>Tw Cen MT Condensed</vt:lpstr>
      <vt:lpstr>Wingdings 3</vt:lpstr>
      <vt:lpstr>Intégral</vt:lpstr>
      <vt:lpstr>Base</vt:lpstr>
      <vt:lpstr>Thème 10: système gastro-intestinal</vt:lpstr>
      <vt:lpstr>Saviez-vous que</vt:lpstr>
      <vt:lpstr>Liens à consulter</vt:lpstr>
      <vt:lpstr>Maintenant que vous avez de nouveaux outils en main sur le système digestif et rénal, il est temps de tester vos connaissances avec deux quiz sur sujet.   </vt:lpstr>
      <vt:lpstr>Finalement, voici deux autres QUIZ afin consolider vos apprentissages :  </vt:lpstr>
    </vt:vector>
  </TitlesOfParts>
  <Company>CISSS de Laval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 Dastous</dc:creator>
  <cp:lastModifiedBy>Laurette Aurélie Tonfack</cp:lastModifiedBy>
  <cp:revision>20</cp:revision>
  <dcterms:created xsi:type="dcterms:W3CDTF">2020-05-19T13:51:10Z</dcterms:created>
  <dcterms:modified xsi:type="dcterms:W3CDTF">2022-05-19T16:47:54Z</dcterms:modified>
</cp:coreProperties>
</file>