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82" r:id="rId3"/>
    <p:sldId id="259" r:id="rId4"/>
    <p:sldId id="260" r:id="rId5"/>
    <p:sldId id="261" r:id="rId6"/>
    <p:sldId id="265" r:id="rId7"/>
    <p:sldId id="266" r:id="rId8"/>
    <p:sldId id="267" r:id="rId9"/>
    <p:sldId id="268" r:id="rId10"/>
    <p:sldId id="269" r:id="rId11"/>
    <p:sldId id="270" r:id="rId12"/>
    <p:sldId id="272" r:id="rId13"/>
    <p:sldId id="273" r:id="rId14"/>
    <p:sldId id="275" r:id="rId15"/>
    <p:sldId id="276" r:id="rId16"/>
    <p:sldId id="277" r:id="rId17"/>
    <p:sldId id="278" r:id="rId18"/>
    <p:sldId id="279" r:id="rId19"/>
    <p:sldId id="280" r:id="rId20"/>
    <p:sldId id="28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con Jessy" initials="MJ" lastIdx="5" clrIdx="0">
    <p:extLst>
      <p:ext uri="{19B8F6BF-5375-455C-9EA6-DF929625EA0E}">
        <p15:presenceInfo xmlns:p15="http://schemas.microsoft.com/office/powerpoint/2012/main" userId="Melancon Jess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65200" autoAdjust="0"/>
  </p:normalViewPr>
  <p:slideViewPr>
    <p:cSldViewPr snapToGrid="0">
      <p:cViewPr varScale="1">
        <p:scale>
          <a:sx n="71" d="100"/>
          <a:sy n="71" d="100"/>
        </p:scale>
        <p:origin x="19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723AF-E34D-4A97-9998-F15D44149290}" type="datetimeFigureOut">
              <a:rPr lang="fr-CA" smtClean="0"/>
              <a:t>2022-04-22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92302-CE21-4168-BD8A-8FF0544DF1E5}" type="slidenum">
              <a:rPr lang="fr-CA" smtClean="0"/>
              <a:t>‹N°›</a:t>
            </a:fld>
            <a:endParaRPr lang="fr-CA"/>
          </a:p>
        </p:txBody>
      </p:sp>
    </p:spTree>
    <p:extLst>
      <p:ext uri="{BB962C8B-B14F-4D97-AF65-F5344CB8AC3E}">
        <p14:creationId xmlns:p14="http://schemas.microsoft.com/office/powerpoint/2010/main" val="1234566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BA816-80C9-524F-8550-0FF335748E8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015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4063" indent="-288925">
              <a:spcBef>
                <a:spcPct val="30000"/>
              </a:spcBef>
              <a:defRPr sz="1200">
                <a:solidFill>
                  <a:schemeClr val="tx1"/>
                </a:solidFill>
                <a:latin typeface="Arial" panose="020B0604020202020204" pitchFamily="34" charset="0"/>
              </a:defRPr>
            </a:lvl2pPr>
            <a:lvl3pPr marL="1162050" indent="-230188">
              <a:spcBef>
                <a:spcPct val="30000"/>
              </a:spcBef>
              <a:defRPr sz="1200">
                <a:solidFill>
                  <a:schemeClr val="tx1"/>
                </a:solidFill>
                <a:latin typeface="Arial" panose="020B0604020202020204" pitchFamily="34" charset="0"/>
              </a:defRPr>
            </a:lvl3pPr>
            <a:lvl4pPr marL="1627188" indent="-230188">
              <a:spcBef>
                <a:spcPct val="30000"/>
              </a:spcBef>
              <a:defRPr sz="1200">
                <a:solidFill>
                  <a:schemeClr val="tx1"/>
                </a:solidFill>
                <a:latin typeface="Arial" panose="020B0604020202020204" pitchFamily="34" charset="0"/>
              </a:defRPr>
            </a:lvl4pPr>
            <a:lvl5pPr marL="2090738" indent="-230188">
              <a:spcBef>
                <a:spcPct val="30000"/>
              </a:spcBef>
              <a:defRPr sz="1200">
                <a:solidFill>
                  <a:schemeClr val="tx1"/>
                </a:solidFill>
                <a:latin typeface="Arial" panose="020B0604020202020204" pitchFamily="34" charset="0"/>
              </a:defRPr>
            </a:lvl5pPr>
            <a:lvl6pPr marL="2547938" indent="-230188" eaLnBrk="0" fontAlgn="base" hangingPunct="0">
              <a:spcBef>
                <a:spcPct val="30000"/>
              </a:spcBef>
              <a:spcAft>
                <a:spcPct val="0"/>
              </a:spcAft>
              <a:defRPr sz="1200">
                <a:solidFill>
                  <a:schemeClr val="tx1"/>
                </a:solidFill>
                <a:latin typeface="Arial" panose="020B0604020202020204" pitchFamily="34" charset="0"/>
              </a:defRPr>
            </a:lvl6pPr>
            <a:lvl7pPr marL="3005138" indent="-230188" eaLnBrk="0" fontAlgn="base" hangingPunct="0">
              <a:spcBef>
                <a:spcPct val="30000"/>
              </a:spcBef>
              <a:spcAft>
                <a:spcPct val="0"/>
              </a:spcAft>
              <a:defRPr sz="1200">
                <a:solidFill>
                  <a:schemeClr val="tx1"/>
                </a:solidFill>
                <a:latin typeface="Arial" panose="020B0604020202020204" pitchFamily="34" charset="0"/>
              </a:defRPr>
            </a:lvl7pPr>
            <a:lvl8pPr marL="3462338" indent="-230188" eaLnBrk="0" fontAlgn="base" hangingPunct="0">
              <a:spcBef>
                <a:spcPct val="30000"/>
              </a:spcBef>
              <a:spcAft>
                <a:spcPct val="0"/>
              </a:spcAft>
              <a:defRPr sz="1200">
                <a:solidFill>
                  <a:schemeClr val="tx1"/>
                </a:solidFill>
                <a:latin typeface="Arial" panose="020B0604020202020204" pitchFamily="34" charset="0"/>
              </a:defRPr>
            </a:lvl8pPr>
            <a:lvl9pPr marL="3919538" indent="-2301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8B0BFE-FEB8-498F-A0AD-55AA30A72A37}" type="slidenum">
              <a:rPr kumimoji="0" lang="fr-CA"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fr-CA"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CA" altLang="fr-FR" dirty="0" smtClean="0">
              <a:latin typeface="Arial" panose="020B0604020202020204" pitchFamily="34" charset="0"/>
            </a:endParaRPr>
          </a:p>
        </p:txBody>
      </p:sp>
    </p:spTree>
    <p:extLst>
      <p:ext uri="{BB962C8B-B14F-4D97-AF65-F5344CB8AC3E}">
        <p14:creationId xmlns:p14="http://schemas.microsoft.com/office/powerpoint/2010/main" val="413030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27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CA" baseline="0" dirty="0" smtClean="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35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81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16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53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398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0A92302-CE21-4168-BD8A-8FF0544DF1E5}" type="slidenum">
              <a:rPr lang="fr-CA" smtClean="0"/>
              <a:t>20</a:t>
            </a:fld>
            <a:endParaRPr lang="fr-CA"/>
          </a:p>
        </p:txBody>
      </p:sp>
    </p:spTree>
    <p:extLst>
      <p:ext uri="{BB962C8B-B14F-4D97-AF65-F5344CB8AC3E}">
        <p14:creationId xmlns:p14="http://schemas.microsoft.com/office/powerpoint/2010/main" val="229491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BA816-80C9-524F-8550-0FF335748E8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8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16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37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TextEdit="1"/>
          </p:cNvSpPr>
          <p:nvPr>
            <p:ph type="sldImg"/>
          </p:nvPr>
        </p:nvSpPr>
        <p:spPr>
          <a:ln/>
        </p:spPr>
      </p:sp>
      <p:sp>
        <p:nvSpPr>
          <p:cNvPr id="11267" name="Espace réservé des commentaires 2"/>
          <p:cNvSpPr>
            <a:spLocks noGrp="1"/>
          </p:cNvSpPr>
          <p:nvPr>
            <p:ph type="body" idx="1"/>
          </p:nvPr>
        </p:nvSpPr>
        <p:spPr>
          <a:noFill/>
        </p:spPr>
        <p:txBody>
          <a:bodyPr/>
          <a:lstStyle/>
          <a:p>
            <a:endParaRPr lang="fr-CA" altLang="fr-FR" dirty="0" smtClean="0">
              <a:latin typeface="Arial" panose="020B0604020202020204" pitchFamily="34" charset="0"/>
            </a:endParaRPr>
          </a:p>
          <a:p>
            <a:endParaRPr lang="fr-CA" altLang="fr-FR" b="1" dirty="0" smtClean="0">
              <a:latin typeface="Arial" panose="020B0604020202020204" pitchFamily="34" charset="0"/>
            </a:endParaRPr>
          </a:p>
        </p:txBody>
      </p:sp>
      <p:sp>
        <p:nvSpPr>
          <p:cNvPr id="1126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020209-0A12-4074-A164-E47CD7393EF0}" type="slidenum">
              <a:rPr kumimoji="0" lang="fr-CA"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258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fr-CA" altLang="fr-FR" dirty="0" smtClean="0">
              <a:latin typeface="Arial" panose="020B0604020202020204" pitchFamily="34" charset="0"/>
            </a:endParaRPr>
          </a:p>
        </p:txBody>
      </p:sp>
    </p:spTree>
    <p:extLst>
      <p:ext uri="{BB962C8B-B14F-4D97-AF65-F5344CB8AC3E}">
        <p14:creationId xmlns:p14="http://schemas.microsoft.com/office/powerpoint/2010/main" val="254772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a:defRPr/>
            </a:pPr>
            <a:endParaRPr lang="fr-CA" altLang="fr-FR" dirty="0" smtClean="0">
              <a:latin typeface="Arial" panose="020B0604020202020204" pitchFamily="34" charset="0"/>
            </a:endParaRPr>
          </a:p>
          <a:p>
            <a:pPr>
              <a:defRPr/>
            </a:pPr>
            <a:endParaRPr lang="fr-CA" altLang="fr-FR" dirty="0" smtClean="0">
              <a:latin typeface="Arial" panose="020B0604020202020204" pitchFamily="34" charset="0"/>
            </a:endParaRPr>
          </a:p>
          <a:p>
            <a:pPr marL="171570" indent="-171570">
              <a:buFont typeface="Arial" panose="020B0604020202020204" pitchFamily="34" charset="0"/>
              <a:buChar char="•"/>
              <a:defRPr/>
            </a:pPr>
            <a:endParaRPr lang="fr-CA" altLang="fr-FR" dirty="0" smtClean="0">
              <a:latin typeface="Arial" panose="020B0604020202020204" pitchFamily="34" charset="0"/>
            </a:endParaRPr>
          </a:p>
          <a:p>
            <a:endParaRPr lang="fr-CA" altLang="fr-FR" dirty="0" smtClean="0">
              <a:latin typeface="Arial" panose="020B0604020202020204" pitchFamily="34" charset="0"/>
            </a:endParaRPr>
          </a:p>
        </p:txBody>
      </p:sp>
    </p:spTree>
    <p:extLst>
      <p:ext uri="{BB962C8B-B14F-4D97-AF65-F5344CB8AC3E}">
        <p14:creationId xmlns:p14="http://schemas.microsoft.com/office/powerpoint/2010/main" val="412949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44035" name="Espace réservé des commentaires 2"/>
          <p:cNvSpPr>
            <a:spLocks noGrp="1"/>
          </p:cNvSpPr>
          <p:nvPr>
            <p:ph type="body" idx="1"/>
          </p:nvPr>
        </p:nvSpPr>
        <p:spPr/>
        <p:txBody>
          <a:bodyPr/>
          <a:lstStyle/>
          <a:p>
            <a:pPr fontAlgn="auto">
              <a:spcAft>
                <a:spcPts val="0"/>
              </a:spcAft>
              <a:buClr>
                <a:schemeClr val="accent1">
                  <a:lumMod val="60000"/>
                  <a:lumOff val="40000"/>
                </a:schemeClr>
              </a:buClr>
              <a:defRPr/>
            </a:pPr>
            <a:endParaRPr lang="fr-CA" altLang="fr-FR" dirty="0">
              <a:latin typeface="Arial" panose="020B0604020202020204" pitchFamily="34" charset="0"/>
            </a:endParaRPr>
          </a:p>
        </p:txBody>
      </p:sp>
      <p:sp>
        <p:nvSpPr>
          <p:cNvPr id="3994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5F18D0-1765-43E5-B7C8-A692A29C1216}" type="slidenum">
              <a:rPr kumimoji="0" lang="fr-CA"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78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CA"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7F61E-5902-470F-AA57-61B7FC5F99A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360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 Avec Pastill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7" name="Grouper 36"/>
          <p:cNvGrpSpPr/>
          <p:nvPr userDrawn="1"/>
        </p:nvGrpSpPr>
        <p:grpSpPr>
          <a:xfrm>
            <a:off x="5" y="2820"/>
            <a:ext cx="12194828" cy="3362480"/>
            <a:chOff x="0" y="2115"/>
            <a:chExt cx="9146121" cy="2521860"/>
          </a:xfrm>
        </p:grpSpPr>
        <p:sp>
          <p:nvSpPr>
            <p:cNvPr id="3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36" name="Image 35" descr="Slogan_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pic>
        <p:nvPicPr>
          <p:cNvPr id="14" name="Image 13" descr="Spheres_PPT-01.png"/>
          <p:cNvPicPr>
            <a:picLocks noChangeAspect="1"/>
          </p:cNvPicPr>
          <p:nvPr userDrawn="1"/>
        </p:nvPicPr>
        <p:blipFill rotWithShape="1">
          <a:blip r:embed="rId4">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sp>
        <p:nvSpPr>
          <p:cNvPr id="11" name="Ellipse 10"/>
          <p:cNvSpPr/>
          <p:nvPr/>
        </p:nvSpPr>
        <p:spPr>
          <a:xfrm>
            <a:off x="306917" y="1874135"/>
            <a:ext cx="2889504" cy="2889504"/>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38" name="Image 37" descr="Quebec_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37115" y="6333315"/>
            <a:ext cx="1446699" cy="283184"/>
          </a:xfrm>
          <a:prstGeom prst="rect">
            <a:avLst/>
          </a:prstGeom>
        </p:spPr>
      </p:pic>
      <p:sp>
        <p:nvSpPr>
          <p:cNvPr id="16" name="Ellipse 15"/>
          <p:cNvSpPr>
            <a:spLocks noChangeAspect="1"/>
          </p:cNvSpPr>
          <p:nvPr/>
        </p:nvSpPr>
        <p:spPr>
          <a:xfrm>
            <a:off x="2225755" y="1670797"/>
            <a:ext cx="1153413" cy="1153413"/>
          </a:xfrm>
          <a:prstGeom prst="ellipse">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lnSpc>
                <a:spcPts val="1360"/>
              </a:lnSpc>
            </a:pPr>
            <a:endParaRPr sz="1300" cap="all" spc="-60" dirty="0" smtClean="0">
              <a:solidFill>
                <a:prstClr val="white"/>
              </a:solidFill>
            </a:endParaRPr>
          </a:p>
        </p:txBody>
      </p:sp>
      <p:sp>
        <p:nvSpPr>
          <p:cNvPr id="13" name="Espace réservé du texte 33"/>
          <p:cNvSpPr>
            <a:spLocks noGrp="1"/>
          </p:cNvSpPr>
          <p:nvPr>
            <p:ph type="body" sz="quarter" idx="14" hasCustomPrompt="1"/>
          </p:nvPr>
        </p:nvSpPr>
        <p:spPr>
          <a:xfrm>
            <a:off x="4986867" y="4560711"/>
            <a:ext cx="3996267" cy="1975556"/>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smtClean="0"/>
              <a:t>Texte secondaire</a:t>
            </a:r>
            <a:endParaRPr lang="fr-FR" dirty="0"/>
          </a:p>
        </p:txBody>
      </p:sp>
      <p:sp>
        <p:nvSpPr>
          <p:cNvPr id="15" name="Espace réservé du texte 33"/>
          <p:cNvSpPr>
            <a:spLocks noGrp="1"/>
          </p:cNvSpPr>
          <p:nvPr>
            <p:ph type="body" sz="quarter" idx="15" hasCustomPrompt="1"/>
          </p:nvPr>
        </p:nvSpPr>
        <p:spPr>
          <a:xfrm>
            <a:off x="4986867" y="3623737"/>
            <a:ext cx="3996267" cy="936977"/>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smtClean="0"/>
              <a:t>Titre de la </a:t>
            </a:r>
            <a:br>
              <a:rPr lang="fr-FR" dirty="0" smtClean="0"/>
            </a:br>
            <a:r>
              <a:rPr lang="fr-FR" dirty="0" smtClean="0"/>
              <a:t>présentation</a:t>
            </a:r>
          </a:p>
        </p:txBody>
      </p:sp>
      <p:sp>
        <p:nvSpPr>
          <p:cNvPr id="17" name="ZoneTexte 16"/>
          <p:cNvSpPr txBox="1"/>
          <p:nvPr userDrawn="1"/>
        </p:nvSpPr>
        <p:spPr>
          <a:xfrm>
            <a:off x="672683" y="2878667"/>
            <a:ext cx="2265255" cy="820738"/>
          </a:xfrm>
          <a:prstGeom prst="rect">
            <a:avLst/>
          </a:prstGeom>
          <a:noFill/>
        </p:spPr>
        <p:txBody>
          <a:bodyPr wrap="square" lIns="0" tIns="0" rIns="0" bIns="0" rtlCol="0">
            <a:spAutoFit/>
          </a:bodyPr>
          <a:lstStyle/>
          <a:p>
            <a:pPr defTabSz="457200">
              <a:lnSpc>
                <a:spcPts val="1600"/>
              </a:lnSpc>
            </a:pPr>
            <a:r>
              <a:rPr lang="fr-FR" sz="1700" dirty="0" smtClean="0">
                <a:solidFill>
                  <a:prstClr val="white"/>
                </a:solidFill>
              </a:rPr>
              <a:t>CENTRE INTÉGRÉ</a:t>
            </a:r>
          </a:p>
          <a:p>
            <a:pPr defTabSz="457200">
              <a:lnSpc>
                <a:spcPts val="1600"/>
              </a:lnSpc>
            </a:pPr>
            <a:r>
              <a:rPr lang="fr-FR" sz="1700" dirty="0" smtClean="0">
                <a:solidFill>
                  <a:prstClr val="white"/>
                </a:solidFill>
              </a:rPr>
              <a:t>DE SANTÉ ET DE</a:t>
            </a:r>
            <a:br>
              <a:rPr lang="fr-FR" sz="1700" dirty="0" smtClean="0">
                <a:solidFill>
                  <a:prstClr val="white"/>
                </a:solidFill>
              </a:rPr>
            </a:br>
            <a:r>
              <a:rPr lang="fr-FR" sz="1700" dirty="0" smtClean="0">
                <a:solidFill>
                  <a:prstClr val="white"/>
                </a:solidFill>
              </a:rPr>
              <a:t>SERVICES SOCIAUX DE LAVAL</a:t>
            </a:r>
            <a:endParaRPr lang="fr-FR" sz="1700" dirty="0">
              <a:solidFill>
                <a:prstClr val="white"/>
              </a:solidFill>
            </a:endParaRPr>
          </a:p>
        </p:txBody>
      </p:sp>
      <p:sp>
        <p:nvSpPr>
          <p:cNvPr id="4" name="Espace réservé du texte 3"/>
          <p:cNvSpPr>
            <a:spLocks noGrp="1"/>
          </p:cNvSpPr>
          <p:nvPr>
            <p:ph type="body" sz="quarter" idx="16" hasCustomPrompt="1"/>
          </p:nvPr>
        </p:nvSpPr>
        <p:spPr>
          <a:xfrm>
            <a:off x="2144894" y="1670797"/>
            <a:ext cx="1320799" cy="1153413"/>
          </a:xfrm>
          <a:prstGeom prst="rect">
            <a:avLst/>
          </a:prstGeom>
        </p:spPr>
        <p:txBody>
          <a:bodyPr vert="horz" anchor="ctr" anchorCtr="0"/>
          <a:lstStyle>
            <a:lvl1pPr marL="0" indent="0" algn="ctr">
              <a:lnSpc>
                <a:spcPts val="1360"/>
              </a:lnSpc>
              <a:spcBef>
                <a:spcPts val="0"/>
              </a:spcBef>
              <a:buNone/>
              <a:defRPr sz="1300" cap="all">
                <a:solidFill>
                  <a:schemeClr val="bg1"/>
                </a:solidFill>
              </a:defRPr>
            </a:lvl1pPr>
          </a:lstStyle>
          <a:p>
            <a:pPr lvl="0"/>
            <a:r>
              <a:rPr lang="fr-CA" dirty="0" smtClean="0"/>
              <a:t>date</a:t>
            </a:r>
            <a:endParaRPr lang="fr-FR" dirty="0"/>
          </a:p>
        </p:txBody>
      </p:sp>
    </p:spTree>
    <p:extLst>
      <p:ext uri="{BB962C8B-B14F-4D97-AF65-F5344CB8AC3E}">
        <p14:creationId xmlns:p14="http://schemas.microsoft.com/office/powerpoint/2010/main" val="201518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 - Avec date régulièr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Grouper 13"/>
          <p:cNvGrpSpPr/>
          <p:nvPr userDrawn="1"/>
        </p:nvGrpSpPr>
        <p:grpSpPr>
          <a:xfrm>
            <a:off x="1" y="-16933"/>
            <a:ext cx="12194828" cy="3362480"/>
            <a:chOff x="0" y="2115"/>
            <a:chExt cx="9146121" cy="2521860"/>
          </a:xfrm>
        </p:grpSpPr>
        <p:sp>
          <p:nvSpPr>
            <p:cNvPr id="1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6" name="Image 15" descr="Slogan_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sp>
        <p:nvSpPr>
          <p:cNvPr id="7" name="Ellipse 6"/>
          <p:cNvSpPr/>
          <p:nvPr userDrawn="1"/>
        </p:nvSpPr>
        <p:spPr>
          <a:xfrm>
            <a:off x="306917" y="1874135"/>
            <a:ext cx="2889504" cy="2889504"/>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3" name="Image 12" descr="Quebec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7115" y="6333315"/>
            <a:ext cx="1446699" cy="283184"/>
          </a:xfrm>
          <a:prstGeom prst="rect">
            <a:avLst/>
          </a:prstGeom>
        </p:spPr>
      </p:pic>
      <p:pic>
        <p:nvPicPr>
          <p:cNvPr id="17" name="Image 16" descr="Spheres_PPT-01.png"/>
          <p:cNvPicPr>
            <a:picLocks noChangeAspect="1"/>
          </p:cNvPicPr>
          <p:nvPr userDrawn="1"/>
        </p:nvPicPr>
        <p:blipFill rotWithShape="1">
          <a:blip r:embed="rId5">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sp>
        <p:nvSpPr>
          <p:cNvPr id="21" name="Espace réservé du texte 33"/>
          <p:cNvSpPr>
            <a:spLocks noGrp="1"/>
          </p:cNvSpPr>
          <p:nvPr>
            <p:ph type="body" sz="quarter" idx="14" hasCustomPrompt="1"/>
          </p:nvPr>
        </p:nvSpPr>
        <p:spPr>
          <a:xfrm>
            <a:off x="4986867" y="4560711"/>
            <a:ext cx="3996267" cy="1975556"/>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smtClean="0"/>
              <a:t>Texte secondaire</a:t>
            </a:r>
            <a:endParaRPr lang="fr-FR" dirty="0"/>
          </a:p>
        </p:txBody>
      </p:sp>
      <p:sp>
        <p:nvSpPr>
          <p:cNvPr id="22" name="Espace réservé du texte 33"/>
          <p:cNvSpPr>
            <a:spLocks noGrp="1"/>
          </p:cNvSpPr>
          <p:nvPr>
            <p:ph type="body" sz="quarter" idx="15" hasCustomPrompt="1"/>
          </p:nvPr>
        </p:nvSpPr>
        <p:spPr>
          <a:xfrm>
            <a:off x="4986867" y="3623737"/>
            <a:ext cx="3996267" cy="936977"/>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smtClean="0"/>
              <a:t>Titre de la </a:t>
            </a:r>
            <a:br>
              <a:rPr lang="fr-FR" dirty="0" smtClean="0"/>
            </a:br>
            <a:r>
              <a:rPr lang="fr-FR" dirty="0" smtClean="0"/>
              <a:t>présentation</a:t>
            </a:r>
          </a:p>
        </p:txBody>
      </p:sp>
      <p:sp>
        <p:nvSpPr>
          <p:cNvPr id="12" name="ZoneTexte 11"/>
          <p:cNvSpPr txBox="1"/>
          <p:nvPr userDrawn="1"/>
        </p:nvSpPr>
        <p:spPr>
          <a:xfrm>
            <a:off x="672683" y="2878667"/>
            <a:ext cx="2265255" cy="820738"/>
          </a:xfrm>
          <a:prstGeom prst="rect">
            <a:avLst/>
          </a:prstGeom>
          <a:noFill/>
        </p:spPr>
        <p:txBody>
          <a:bodyPr wrap="square" lIns="0" tIns="0" rIns="0" bIns="0" rtlCol="0">
            <a:spAutoFit/>
          </a:bodyPr>
          <a:lstStyle/>
          <a:p>
            <a:pPr defTabSz="457200">
              <a:lnSpc>
                <a:spcPts val="1600"/>
              </a:lnSpc>
            </a:pPr>
            <a:r>
              <a:rPr lang="fr-FR" sz="1700" dirty="0" smtClean="0">
                <a:solidFill>
                  <a:prstClr val="white"/>
                </a:solidFill>
              </a:rPr>
              <a:t>CENTRE INTÉGRÉ</a:t>
            </a:r>
          </a:p>
          <a:p>
            <a:pPr defTabSz="457200">
              <a:lnSpc>
                <a:spcPts val="1600"/>
              </a:lnSpc>
            </a:pPr>
            <a:r>
              <a:rPr lang="fr-FR" sz="1700" dirty="0" smtClean="0">
                <a:solidFill>
                  <a:prstClr val="white"/>
                </a:solidFill>
              </a:rPr>
              <a:t>DE SANTÉ ET DE</a:t>
            </a:r>
            <a:br>
              <a:rPr lang="fr-FR" sz="1700" dirty="0" smtClean="0">
                <a:solidFill>
                  <a:prstClr val="white"/>
                </a:solidFill>
              </a:rPr>
            </a:br>
            <a:r>
              <a:rPr lang="fr-FR" sz="1700" dirty="0" smtClean="0">
                <a:solidFill>
                  <a:prstClr val="white"/>
                </a:solidFill>
              </a:rPr>
              <a:t>SERVICES SOCIAUX DE LAVAL</a:t>
            </a:r>
            <a:endParaRPr lang="fr-FR" sz="1700" dirty="0">
              <a:solidFill>
                <a:prstClr val="white"/>
              </a:solidFill>
            </a:endParaRPr>
          </a:p>
        </p:txBody>
      </p:sp>
    </p:spTree>
    <p:extLst>
      <p:ext uri="{BB962C8B-B14F-4D97-AF65-F5344CB8AC3E}">
        <p14:creationId xmlns:p14="http://schemas.microsoft.com/office/powerpoint/2010/main" val="373652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unique">
    <p:spTree>
      <p:nvGrpSpPr>
        <p:cNvPr id="1" name=""/>
        <p:cNvGrpSpPr/>
        <p:nvPr/>
      </p:nvGrpSpPr>
      <p:grpSpPr>
        <a:xfrm>
          <a:off x="0" y="0"/>
          <a:ext cx="0" cy="0"/>
          <a:chOff x="0" y="0"/>
          <a:chExt cx="0" cy="0"/>
        </a:xfrm>
      </p:grpSpPr>
      <p:sp>
        <p:nvSpPr>
          <p:cNvPr id="2" name="Titre 1"/>
          <p:cNvSpPr>
            <a:spLocks noGrp="1"/>
          </p:cNvSpPr>
          <p:nvPr>
            <p:ph type="title"/>
          </p:nvPr>
        </p:nvSpPr>
        <p:spPr>
          <a:xfrm>
            <a:off x="756920" y="1357322"/>
            <a:ext cx="6592147" cy="513983"/>
          </a:xfrm>
        </p:spPr>
        <p:txBody>
          <a:bodyPr/>
          <a:lstStyle>
            <a:lvl1pPr>
              <a:defRPr sz="1600">
                <a:solidFill>
                  <a:srgbClr val="464646"/>
                </a:solidFill>
              </a:defRPr>
            </a:lvl1pPr>
          </a:lstStyle>
          <a:p>
            <a:r>
              <a:rPr lang="fr-FR" smtClean="0"/>
              <a:t>Modifiez le style du titre</a:t>
            </a:r>
            <a:endParaRPr lang="fr-FR" dirty="0"/>
          </a:p>
        </p:txBody>
      </p:sp>
      <p:sp>
        <p:nvSpPr>
          <p:cNvPr id="5" name="Espace réservé du texte 4"/>
          <p:cNvSpPr>
            <a:spLocks noGrp="1"/>
          </p:cNvSpPr>
          <p:nvPr>
            <p:ph type="body" sz="quarter" idx="11" hasCustomPrompt="1"/>
          </p:nvPr>
        </p:nvSpPr>
        <p:spPr>
          <a:xfrm>
            <a:off x="756923" y="1871135"/>
            <a:ext cx="6592148" cy="4315177"/>
          </a:xfrm>
          <a:prstGeom prst="rect">
            <a:avLst/>
          </a:prstGeom>
        </p:spPr>
        <p:txBody>
          <a:bodyPr vert="horz"/>
          <a:lstStyle>
            <a:lvl1pPr marL="246063" marR="0" indent="-246063" algn="l" defTabSz="271463" rtl="0" eaLnBrk="1" fontAlgn="auto" latinLnBrk="0" hangingPunct="1">
              <a:lnSpc>
                <a:spcPct val="100000"/>
              </a:lnSpc>
              <a:spcBef>
                <a:spcPts val="0"/>
              </a:spcBef>
              <a:spcAft>
                <a:spcPts val="0"/>
              </a:spcAft>
              <a:buClrTx/>
              <a:buSzTx/>
              <a:buFont typeface="Arial"/>
              <a:buChar char="•"/>
              <a:tabLst/>
              <a:defRPr sz="1400" baseline="0"/>
            </a:lvl1pPr>
          </a:lstStyle>
          <a:p>
            <a:pPr lvl="0"/>
            <a:r>
              <a:rPr lang="fr-CA" dirty="0" smtClean="0"/>
              <a:t>Élément 1</a:t>
            </a:r>
          </a:p>
          <a:p>
            <a:pPr lvl="0"/>
            <a:r>
              <a:rPr lang="fr-CA" dirty="0" smtClean="0"/>
              <a:t>Élément 2</a:t>
            </a:r>
          </a:p>
          <a:p>
            <a:pPr marL="164592" marR="0" lvl="0" indent="-164592" algn="l" defTabSz="457200" rtl="0" eaLnBrk="1" fontAlgn="auto" latinLnBrk="0" hangingPunct="1">
              <a:lnSpc>
                <a:spcPct val="100000"/>
              </a:lnSpc>
              <a:spcBef>
                <a:spcPts val="0"/>
              </a:spcBef>
              <a:spcAft>
                <a:spcPts val="0"/>
              </a:spcAft>
              <a:buClrTx/>
              <a:buSzTx/>
              <a:buFont typeface="Arial"/>
              <a:buChar char="•"/>
              <a:tabLst/>
              <a:defRPr/>
            </a:pPr>
            <a:r>
              <a:rPr lang="fr-CA" dirty="0" smtClean="0"/>
              <a:t>  Élément 3</a:t>
            </a:r>
          </a:p>
          <a:p>
            <a:pPr lvl="0"/>
            <a:endParaRPr lang="fr-CA" dirty="0" smtClean="0"/>
          </a:p>
          <a:p>
            <a:pPr lvl="0"/>
            <a:endParaRPr lang="fr-CA" dirty="0" smtClean="0"/>
          </a:p>
          <a:p>
            <a:pPr lvl="0"/>
            <a:endParaRPr lang="fr-FR" dirty="0" smtClean="0"/>
          </a:p>
          <a:p>
            <a:pPr lvl="0"/>
            <a:endParaRPr lang="fr-CA" dirty="0" smtClean="0"/>
          </a:p>
        </p:txBody>
      </p:sp>
    </p:spTree>
    <p:extLst>
      <p:ext uri="{BB962C8B-B14F-4D97-AF65-F5344CB8AC3E}">
        <p14:creationId xmlns:p14="http://schemas.microsoft.com/office/powerpoint/2010/main" val="314245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396437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s multiples">
    <p:spTree>
      <p:nvGrpSpPr>
        <p:cNvPr id="1" name=""/>
        <p:cNvGrpSpPr/>
        <p:nvPr/>
      </p:nvGrpSpPr>
      <p:grpSpPr>
        <a:xfrm>
          <a:off x="0" y="0"/>
          <a:ext cx="0" cy="0"/>
          <a:chOff x="0" y="0"/>
          <a:chExt cx="0" cy="0"/>
        </a:xfrm>
      </p:grpSpPr>
      <p:sp>
        <p:nvSpPr>
          <p:cNvPr id="2" name="Titre 1"/>
          <p:cNvSpPr>
            <a:spLocks noGrp="1"/>
          </p:cNvSpPr>
          <p:nvPr>
            <p:ph type="title"/>
          </p:nvPr>
        </p:nvSpPr>
        <p:spPr>
          <a:xfrm>
            <a:off x="731520" y="1100331"/>
            <a:ext cx="9157547" cy="513983"/>
          </a:xfrm>
        </p:spPr>
        <p:txBody>
          <a:bodyPr/>
          <a:lstStyle/>
          <a:p>
            <a:r>
              <a:rPr lang="fr-FR" smtClean="0"/>
              <a:t>Modifiez le style du titre</a:t>
            </a:r>
            <a:endParaRPr lang="fr-FR"/>
          </a:p>
        </p:txBody>
      </p:sp>
      <p:sp>
        <p:nvSpPr>
          <p:cNvPr id="3" name="Espace réservé du contenu 3"/>
          <p:cNvSpPr>
            <a:spLocks noGrp="1"/>
          </p:cNvSpPr>
          <p:nvPr>
            <p:ph sz="quarter" idx="10" hasCustomPrompt="1"/>
          </p:nvPr>
        </p:nvSpPr>
        <p:spPr>
          <a:xfrm>
            <a:off x="731520" y="1614311"/>
            <a:ext cx="6592147" cy="4673432"/>
          </a:xfrm>
          <a:prstGeom prst="rect">
            <a:avLst/>
          </a:prstGeom>
        </p:spPr>
        <p:txBody>
          <a:bodyPr vert="horz" lIns="0" tIns="0" rIns="0" bIns="0"/>
          <a:lstStyle>
            <a:lvl1pPr marL="0" indent="0">
              <a:spcBef>
                <a:spcPts val="0"/>
              </a:spcBef>
              <a:buNone/>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r>
              <a:rPr lang="fr-CA" dirty="0" smtClean="0"/>
              <a:t>Cliquez sur l'icône pour ajouter un contenu</a:t>
            </a:r>
            <a:endParaRPr lang="fr-FR" dirty="0"/>
          </a:p>
        </p:txBody>
      </p:sp>
      <p:sp>
        <p:nvSpPr>
          <p:cNvPr id="4" name="Espace réservé du contenu 3"/>
          <p:cNvSpPr>
            <a:spLocks noGrp="1"/>
          </p:cNvSpPr>
          <p:nvPr>
            <p:ph sz="quarter" idx="11" hasCustomPrompt="1"/>
          </p:nvPr>
        </p:nvSpPr>
        <p:spPr>
          <a:xfrm>
            <a:off x="7323667" y="1614314"/>
            <a:ext cx="2565400" cy="234808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smtClean="0"/>
              <a:t>Cliquez sur l'icône pour ajouter un contenu</a:t>
            </a:r>
            <a:endParaRPr lang="fr-FR" dirty="0" smtClean="0"/>
          </a:p>
        </p:txBody>
      </p:sp>
      <p:sp>
        <p:nvSpPr>
          <p:cNvPr id="5" name="Espace réservé du contenu 3"/>
          <p:cNvSpPr>
            <a:spLocks noGrp="1"/>
          </p:cNvSpPr>
          <p:nvPr>
            <p:ph sz="quarter" idx="12" hasCustomPrompt="1"/>
          </p:nvPr>
        </p:nvSpPr>
        <p:spPr>
          <a:xfrm>
            <a:off x="7323667" y="3962403"/>
            <a:ext cx="2565400" cy="2325343"/>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smtClean="0"/>
              <a:t>Cliquez sur l'icône pour ajouter un contenu</a:t>
            </a:r>
            <a:endParaRPr lang="fr-FR" dirty="0" smtClean="0"/>
          </a:p>
        </p:txBody>
      </p:sp>
    </p:spTree>
    <p:extLst>
      <p:ext uri="{BB962C8B-B14F-4D97-AF65-F5344CB8AC3E}">
        <p14:creationId xmlns:p14="http://schemas.microsoft.com/office/powerpoint/2010/main" val="396193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au simple">
    <p:spTree>
      <p:nvGrpSpPr>
        <p:cNvPr id="1" name=""/>
        <p:cNvGrpSpPr/>
        <p:nvPr/>
      </p:nvGrpSpPr>
      <p:grpSpPr>
        <a:xfrm>
          <a:off x="0" y="0"/>
          <a:ext cx="0" cy="0"/>
          <a:chOff x="0" y="0"/>
          <a:chExt cx="0" cy="0"/>
        </a:xfrm>
      </p:grpSpPr>
      <p:sp>
        <p:nvSpPr>
          <p:cNvPr id="2" name="Titre 1"/>
          <p:cNvSpPr>
            <a:spLocks noGrp="1"/>
          </p:cNvSpPr>
          <p:nvPr>
            <p:ph type="title"/>
          </p:nvPr>
        </p:nvSpPr>
        <p:spPr>
          <a:xfrm>
            <a:off x="731520" y="1100331"/>
            <a:ext cx="7286413" cy="513983"/>
          </a:xfrm>
        </p:spPr>
        <p:txBody>
          <a:bodyPr/>
          <a:lstStyle/>
          <a:p>
            <a:r>
              <a:rPr lang="fr-FR" smtClean="0"/>
              <a:t>Modifiez le style du titre</a:t>
            </a:r>
            <a:endParaRPr lang="fr-FR" dirty="0"/>
          </a:p>
        </p:txBody>
      </p:sp>
      <p:sp>
        <p:nvSpPr>
          <p:cNvPr id="4" name="Espace réservé du tableau 3"/>
          <p:cNvSpPr>
            <a:spLocks noGrp="1"/>
          </p:cNvSpPr>
          <p:nvPr>
            <p:ph type="tbl" sz="quarter" idx="10"/>
          </p:nvPr>
        </p:nvSpPr>
        <p:spPr>
          <a:xfrm>
            <a:off x="731525" y="1615019"/>
            <a:ext cx="7285567" cy="4912783"/>
          </a:xfrm>
          <a:prstGeom prst="rect">
            <a:avLst/>
          </a:prstGeom>
        </p:spPr>
        <p:txBody>
          <a:bodyPr vert="horz" lIns="0" tIns="0" rIns="0" bIns="0" anchor="t" anchorCtr="0"/>
          <a:lstStyle>
            <a:lvl1pPr marL="0" indent="0">
              <a:spcBef>
                <a:spcPts val="0"/>
              </a:spcBef>
              <a:buFontTx/>
              <a:buNone/>
              <a:defRPr sz="1400">
                <a:solidFill>
                  <a:srgbClr val="464646"/>
                </a:solidFill>
                <a:latin typeface="+mn-lt"/>
                <a:cs typeface="Open Sans"/>
              </a:defRPr>
            </a:lvl1pPr>
          </a:lstStyle>
          <a:p>
            <a:r>
              <a:rPr lang="fr-FR" smtClean="0"/>
              <a:t>Cliquez sur l'icône pour ajouter un tableau</a:t>
            </a:r>
            <a:endParaRPr lang="fr-FR" dirty="0"/>
          </a:p>
        </p:txBody>
      </p:sp>
    </p:spTree>
    <p:extLst>
      <p:ext uri="{BB962C8B-B14F-4D97-AF65-F5344CB8AC3E}">
        <p14:creationId xmlns:p14="http://schemas.microsoft.com/office/powerpoint/2010/main" val="42453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731D5C3-F42C-43C1-82C5-FC4324F7AA07}" type="datetimeFigureOut">
              <a:rPr lang="fr-FR"/>
              <a:pPr>
                <a:defRPr/>
              </a:pPr>
              <a:t>22/04/2022</a:t>
            </a:fld>
            <a:endParaRPr lang="fr-BE"/>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defRPr>
            </a:lvl1pPr>
          </a:lstStyle>
          <a:p>
            <a:pPr>
              <a:defRPr/>
            </a:pPr>
            <a:fld id="{CBA9AD2D-CC32-460A-A7BA-21CF4EA32CCA}" type="slidenum">
              <a:rPr lang="fr-BE" altLang="fr-FR"/>
              <a:pPr>
                <a:defRPr/>
              </a:pPr>
              <a:t>‹N°›</a:t>
            </a:fld>
            <a:endParaRPr lang="fr-BE" altLang="fr-FR"/>
          </a:p>
        </p:txBody>
      </p:sp>
    </p:spTree>
    <p:extLst>
      <p:ext uri="{BB962C8B-B14F-4D97-AF65-F5344CB8AC3E}">
        <p14:creationId xmlns:p14="http://schemas.microsoft.com/office/powerpoint/2010/main" val="91511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EB9500-A846-4492-B9D6-272D4AE09A64}" type="datetimeFigureOut">
              <a:rPr lang="fr-FR"/>
              <a:pPr>
                <a:defRPr/>
              </a:pPr>
              <a:t>22/04/2022</a:t>
            </a:fld>
            <a:endParaRPr lang="fr-BE"/>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atin typeface="Arial" panose="020B0604020202020204" pitchFamily="34" charset="0"/>
              </a:defRPr>
            </a:lvl1pPr>
          </a:lstStyle>
          <a:p>
            <a:pPr>
              <a:defRPr/>
            </a:pPr>
            <a:fld id="{4A9B815D-3260-430D-93AB-02A0D1241A12}" type="slidenum">
              <a:rPr lang="fr-BE" altLang="fr-FR"/>
              <a:pPr>
                <a:defRPr/>
              </a:pPr>
              <a:t>‹N°›</a:t>
            </a:fld>
            <a:endParaRPr lang="fr-BE" altLang="fr-FR"/>
          </a:p>
        </p:txBody>
      </p:sp>
    </p:spTree>
    <p:extLst>
      <p:ext uri="{BB962C8B-B14F-4D97-AF65-F5344CB8AC3E}">
        <p14:creationId xmlns:p14="http://schemas.microsoft.com/office/powerpoint/2010/main" val="27954704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3" name="Date Placeholder 3"/>
          <p:cNvSpPr>
            <a:spLocks noGrp="1"/>
          </p:cNvSpPr>
          <p:nvPr>
            <p:ph type="dt" sz="half" idx="10"/>
          </p:nvPr>
        </p:nvSpPr>
        <p:spPr>
          <a:xfrm>
            <a:off x="7298267" y="5757864"/>
            <a:ext cx="3784600" cy="498475"/>
          </a:xfrm>
          <a:prstGeom prst="rect">
            <a:avLst/>
          </a:prstGeom>
        </p:spPr>
        <p:txBody>
          <a:bodyPr/>
          <a:lstStyle>
            <a:lvl1pPr>
              <a:defRPr/>
            </a:lvl1pPr>
          </a:lstStyle>
          <a:p>
            <a:pPr>
              <a:defRPr/>
            </a:pPr>
            <a:endParaRPr lang="fr-CA"/>
          </a:p>
        </p:txBody>
      </p:sp>
      <p:sp>
        <p:nvSpPr>
          <p:cNvPr id="4" name="Footer Placeholder 4"/>
          <p:cNvSpPr>
            <a:spLocks noGrp="1"/>
          </p:cNvSpPr>
          <p:nvPr>
            <p:ph type="ftr" sz="quarter" idx="11"/>
          </p:nvPr>
        </p:nvSpPr>
        <p:spPr>
          <a:xfrm>
            <a:off x="685801" y="5757864"/>
            <a:ext cx="5499100" cy="498475"/>
          </a:xfrm>
          <a:prstGeom prst="rect">
            <a:avLst/>
          </a:prstGeom>
        </p:spPr>
        <p:txBody>
          <a:bodyPr/>
          <a:lstStyle>
            <a:lvl1pPr>
              <a:defRPr/>
            </a:lvl1pPr>
          </a:lstStyle>
          <a:p>
            <a:pPr>
              <a:defRPr/>
            </a:pPr>
            <a:endParaRPr lang="fr-CA"/>
          </a:p>
        </p:txBody>
      </p:sp>
      <p:sp>
        <p:nvSpPr>
          <p:cNvPr id="5" name="Slide Number Placeholder 5"/>
          <p:cNvSpPr>
            <a:spLocks noGrp="1"/>
          </p:cNvSpPr>
          <p:nvPr>
            <p:ph type="sldNum" sz="quarter" idx="12"/>
          </p:nvPr>
        </p:nvSpPr>
        <p:spPr>
          <a:xfrm>
            <a:off x="6286500" y="5757864"/>
            <a:ext cx="908051" cy="498475"/>
          </a:xfrm>
          <a:prstGeom prst="rect">
            <a:avLst/>
          </a:prstGeom>
        </p:spPr>
        <p:txBody>
          <a:bodyPr/>
          <a:lstStyle>
            <a:lvl1pPr>
              <a:defRPr/>
            </a:lvl1pPr>
          </a:lstStyle>
          <a:p>
            <a:pPr>
              <a:defRPr/>
            </a:pPr>
            <a:fld id="{A48E0608-82D3-45A6-9A6C-BFCB8B4001B9}" type="slidenum">
              <a:rPr lang="fr-CA" altLang="fr-FR"/>
              <a:pPr>
                <a:defRPr/>
              </a:pPr>
              <a:t>‹N°›</a:t>
            </a:fld>
            <a:endParaRPr lang="fr-CA" altLang="fr-FR"/>
          </a:p>
        </p:txBody>
      </p:sp>
    </p:spTree>
    <p:extLst>
      <p:ext uri="{BB962C8B-B14F-4D97-AF65-F5344CB8AC3E}">
        <p14:creationId xmlns:p14="http://schemas.microsoft.com/office/powerpoint/2010/main" val="142747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2DF">
            <a:alpha val="60000"/>
          </a:srgbClr>
        </a:solidFill>
        <a:effectLst/>
      </p:bgPr>
    </p:bg>
    <p:spTree>
      <p:nvGrpSpPr>
        <p:cNvPr id="1" name=""/>
        <p:cNvGrpSpPr/>
        <p:nvPr/>
      </p:nvGrpSpPr>
      <p:grpSpPr>
        <a:xfrm>
          <a:off x="0" y="0"/>
          <a:ext cx="0" cy="0"/>
          <a:chOff x="0" y="0"/>
          <a:chExt cx="0" cy="0"/>
        </a:xfrm>
      </p:grpSpPr>
      <p:sp>
        <p:nvSpPr>
          <p:cNvPr id="5" name="Rogner un rectangle à un seul coin 20"/>
          <p:cNvSpPr/>
          <p:nvPr/>
        </p:nvSpPr>
        <p:spPr>
          <a:xfrm>
            <a:off x="5" y="2820"/>
            <a:ext cx="12194828" cy="336248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defTabSz="457200"/>
            <a:endParaRPr sz="2200" b="1" kern="1800" spc="-120" dirty="0">
              <a:solidFill>
                <a:prstClr val="white"/>
              </a:solidFill>
              <a:latin typeface="Open Sans"/>
              <a:cs typeface="Open Sans"/>
            </a:endParaRPr>
          </a:p>
        </p:txBody>
      </p:sp>
      <p:pic>
        <p:nvPicPr>
          <p:cNvPr id="10" name="Image 9" descr="Spheres_PPT-01.png"/>
          <p:cNvPicPr>
            <a:picLocks noChangeAspect="1"/>
          </p:cNvPicPr>
          <p:nvPr/>
        </p:nvPicPr>
        <p:blipFill rotWithShape="1">
          <a:blip r:embed="rId11">
            <a:extLst>
              <a:ext uri="{28A0092B-C50C-407E-A947-70E740481C1C}">
                <a14:useLocalDpi xmlns:a14="http://schemas.microsoft.com/office/drawing/2010/main" val="0"/>
              </a:ext>
            </a:extLst>
          </a:blip>
          <a:srcRect r="11174"/>
          <a:stretch/>
        </p:blipFill>
        <p:spPr>
          <a:xfrm>
            <a:off x="10267781" y="740279"/>
            <a:ext cx="1938528" cy="2072640"/>
          </a:xfrm>
          <a:prstGeom prst="rect">
            <a:avLst/>
          </a:prstGeom>
        </p:spPr>
      </p:pic>
      <p:pic>
        <p:nvPicPr>
          <p:cNvPr id="11" name="Image 10" descr="Slogan_PP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899" y="440247"/>
            <a:ext cx="1487424" cy="286993"/>
          </a:xfrm>
          <a:prstGeom prst="rect">
            <a:avLst/>
          </a:prstGeom>
        </p:spPr>
      </p:pic>
      <p:sp>
        <p:nvSpPr>
          <p:cNvPr id="2" name="Espace réservé du titre 1"/>
          <p:cNvSpPr>
            <a:spLocks noGrp="1"/>
          </p:cNvSpPr>
          <p:nvPr>
            <p:ph type="title"/>
          </p:nvPr>
        </p:nvSpPr>
        <p:spPr>
          <a:xfrm>
            <a:off x="731520" y="1100331"/>
            <a:ext cx="7286413" cy="513983"/>
          </a:xfrm>
          <a:prstGeom prst="rect">
            <a:avLst/>
          </a:prstGeom>
        </p:spPr>
        <p:txBody>
          <a:bodyPr vert="horz" lIns="0" tIns="0" rIns="0" bIns="0" rtlCol="0" anchor="t" anchorCtr="0">
            <a:noAutofit/>
          </a:bodyPr>
          <a:lstStyle/>
          <a:p>
            <a:r>
              <a:rPr lang="fr-CA" dirty="0" smtClean="0"/>
              <a:t>Cliquez et modifiez le titre</a:t>
            </a:r>
            <a:endParaRPr lang="fr-FR" dirty="0"/>
          </a:p>
        </p:txBody>
      </p:sp>
      <p:pic>
        <p:nvPicPr>
          <p:cNvPr id="4" name="Image 3" descr="QUEB_CISSSdeLaval_i4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66181" y="5846425"/>
            <a:ext cx="1938528" cy="921877"/>
          </a:xfrm>
          <a:prstGeom prst="rect">
            <a:avLst/>
          </a:prstGeom>
        </p:spPr>
      </p:pic>
    </p:spTree>
    <p:extLst>
      <p:ext uri="{BB962C8B-B14F-4D97-AF65-F5344CB8AC3E}">
        <p14:creationId xmlns:p14="http://schemas.microsoft.com/office/powerpoint/2010/main" val="3847918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audio" Target="../media/media1.m4a"/><Relationship Id="rId7" Type="http://schemas.openxmlformats.org/officeDocument/2006/relationships/image" Target="../media/image7.jpeg"/><Relationship Id="rId12" Type="http://schemas.openxmlformats.org/officeDocument/2006/relationships/image" Target="../media/image12.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notesSlide" Target="../notesSlides/notesSlide1.xml"/><Relationship Id="rId10"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6.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custDataLst>
              <p:tags r:id="rId1"/>
            </p:custDataLst>
          </p:nvPr>
        </p:nvGrpSpPr>
        <p:grpSpPr>
          <a:xfrm>
            <a:off x="5735960" y="287358"/>
            <a:ext cx="4601156" cy="3312368"/>
            <a:chOff x="3980868" y="911610"/>
            <a:chExt cx="5114204" cy="3428326"/>
          </a:xfrm>
        </p:grpSpPr>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0869" y="921094"/>
              <a:ext cx="1710065" cy="1122119"/>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140" y="916721"/>
              <a:ext cx="1716626" cy="1144063"/>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5541" y="2038779"/>
              <a:ext cx="1739531" cy="1161468"/>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2139" y="3210842"/>
              <a:ext cx="1726307" cy="1124659"/>
            </a:xfrm>
            <a:prstGeom prst="rect">
              <a:avLst/>
            </a:prstGeom>
            <a:ln>
              <a:noFill/>
            </a:ln>
            <a:effectLst>
              <a:outerShdw blurRad="292100" dist="139700" dir="2700000" algn="tl" rotWithShape="0">
                <a:srgbClr val="333333">
                  <a:alpha val="65000"/>
                </a:srgbClr>
              </a:outerShdw>
            </a:effectLst>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5541" y="911610"/>
              <a:ext cx="1737179" cy="1131603"/>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0868" y="3200246"/>
              <a:ext cx="1671271" cy="1139690"/>
            </a:xfrm>
            <a:prstGeom prst="rect">
              <a:avLst/>
            </a:prstGeom>
            <a:ln>
              <a:noFill/>
            </a:ln>
            <a:effectLst>
              <a:outerShdw blurRad="292100" dist="139700" dir="2700000" algn="tl" rotWithShape="0">
                <a:srgbClr val="333333">
                  <a:alpha val="65000"/>
                </a:srgbClr>
              </a:outerShdw>
            </a:effectLst>
          </p:spPr>
        </p:pic>
        <p:pic>
          <p:nvPicPr>
            <p:cNvPr id="15" name="Imag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0869" y="2038780"/>
              <a:ext cx="1719744" cy="1167918"/>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58983" y="3200246"/>
              <a:ext cx="1710065" cy="1139690"/>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5652140" y="2043213"/>
              <a:ext cx="1706843" cy="1163484"/>
            </a:xfrm>
            <a:prstGeom prst="rect">
              <a:avLst/>
            </a:prstGeom>
            <a:solidFill>
              <a:schemeClr val="accent1">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r>
                <a:rPr lang="fr-FR" sz="16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Bienvenue au  </a:t>
              </a:r>
            </a:p>
            <a:p>
              <a:pPr algn="ctr"/>
              <a:r>
                <a:rPr lang="fr-FR" sz="16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CISSS de Laval</a:t>
              </a:r>
            </a:p>
          </p:txBody>
        </p:sp>
      </p:grpSp>
      <p:sp>
        <p:nvSpPr>
          <p:cNvPr id="16" name="Espace réservé du texte 2"/>
          <p:cNvSpPr>
            <a:spLocks noGrp="1"/>
          </p:cNvSpPr>
          <p:nvPr>
            <p:ph type="body" sz="quarter" idx="15"/>
          </p:nvPr>
        </p:nvSpPr>
        <p:spPr>
          <a:xfrm>
            <a:off x="5159896" y="4511554"/>
            <a:ext cx="5400600" cy="1584176"/>
          </a:xfrm>
        </p:spPr>
        <p:txBody>
          <a:bodyPr/>
          <a:lstStyle/>
          <a:p>
            <a:pPr>
              <a:lnSpc>
                <a:spcPct val="100000"/>
              </a:lnSpc>
            </a:pPr>
            <a:r>
              <a:rPr lang="fr-FR" sz="2400" dirty="0">
                <a:solidFill>
                  <a:schemeClr val="accent2"/>
                </a:solidFill>
                <a:effectLst>
                  <a:outerShdw blurRad="38100" dist="38100" dir="2700000" algn="tl">
                    <a:srgbClr val="000000">
                      <a:alpha val="43137"/>
                    </a:srgbClr>
                  </a:outerShdw>
                </a:effectLst>
                <a:latin typeface="Bell MT" panose="02020503060305020303" pitchFamily="18" charset="0"/>
                <a:cs typeface="Aharoni" panose="02010803020104030203" pitchFamily="2" charset="-79"/>
              </a:rPr>
              <a:t>Direction des soins infirmiers CISSS de Laval</a:t>
            </a:r>
          </a:p>
          <a:p>
            <a:pPr>
              <a:lnSpc>
                <a:spcPct val="100000"/>
              </a:lnSpc>
            </a:pPr>
            <a:r>
              <a:rPr lang="fr-FR" sz="2400" dirty="0">
                <a:solidFill>
                  <a:schemeClr val="accent2"/>
                </a:solidFill>
                <a:effectLst>
                  <a:outerShdw blurRad="38100" dist="38100" dir="2700000" algn="tl">
                    <a:srgbClr val="000000">
                      <a:alpha val="43137"/>
                    </a:srgbClr>
                  </a:outerShdw>
                </a:effectLst>
                <a:latin typeface="Bell MT" panose="02020503060305020303" pitchFamily="18" charset="0"/>
                <a:cs typeface="Aharoni" panose="02010803020104030203" pitchFamily="2" charset="-79"/>
              </a:rPr>
              <a:t>Embauche infirmières et infirmières auxiliaires </a:t>
            </a:r>
          </a:p>
          <a:p>
            <a:endPar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endPar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endPar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r>
              <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p>
          <a:p>
            <a:endPar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r>
              <a:rPr lang="fr-FR" sz="2800" dirty="0">
                <a:solidFill>
                  <a:schemeClr val="accent6">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p>
        </p:txBody>
      </p:sp>
      <p:sp>
        <p:nvSpPr>
          <p:cNvPr id="17" name="TextBox 16"/>
          <p:cNvSpPr txBox="1"/>
          <p:nvPr/>
        </p:nvSpPr>
        <p:spPr>
          <a:xfrm>
            <a:off x="1783632" y="5303642"/>
            <a:ext cx="2686458" cy="1477328"/>
          </a:xfrm>
          <a:prstGeom prst="rect">
            <a:avLst/>
          </a:prstGeom>
          <a:solidFill>
            <a:schemeClr val="accent3">
              <a:lumMod val="40000"/>
              <a:lumOff val="60000"/>
            </a:schemeClr>
          </a:solidFill>
          <a:ln w="57150">
            <a:solidFill>
              <a:schemeClr val="accent6">
                <a:lumMod val="75000"/>
              </a:schemeClr>
            </a:solidFill>
            <a:prstDash val="lgDashDotDot"/>
          </a:ln>
        </p:spPr>
        <p:txBody>
          <a:bodyPr wrap="square" rtlCol="0">
            <a:spAutoFit/>
          </a:bodyPr>
          <a:lstStyle/>
          <a:p>
            <a:r>
              <a:rPr lang="en-CA" dirty="0">
                <a:solidFill>
                  <a:srgbClr val="45423F"/>
                </a:solidFill>
                <a:latin typeface="Calibri"/>
              </a:rPr>
              <a:t>Tout au long de la formation,  </a:t>
            </a:r>
            <a:r>
              <a:rPr lang="en-CA" dirty="0" err="1">
                <a:solidFill>
                  <a:srgbClr val="45423F"/>
                </a:solidFill>
                <a:latin typeface="Calibri"/>
              </a:rPr>
              <a:t>vous</a:t>
            </a:r>
            <a:r>
              <a:rPr lang="en-CA" dirty="0">
                <a:solidFill>
                  <a:srgbClr val="45423F"/>
                </a:solidFill>
                <a:latin typeface="Calibri"/>
              </a:rPr>
              <a:t> </a:t>
            </a:r>
            <a:r>
              <a:rPr lang="en-CA" dirty="0" err="1">
                <a:solidFill>
                  <a:srgbClr val="45423F"/>
                </a:solidFill>
                <a:latin typeface="Calibri"/>
              </a:rPr>
              <a:t>devez</a:t>
            </a:r>
            <a:r>
              <a:rPr lang="en-CA" dirty="0">
                <a:solidFill>
                  <a:srgbClr val="45423F"/>
                </a:solidFill>
                <a:latin typeface="Calibri"/>
              </a:rPr>
              <a:t> </a:t>
            </a:r>
            <a:r>
              <a:rPr lang="en-CA" dirty="0" err="1">
                <a:solidFill>
                  <a:srgbClr val="45423F"/>
                </a:solidFill>
                <a:latin typeface="Calibri"/>
              </a:rPr>
              <a:t>cliquer</a:t>
            </a:r>
            <a:r>
              <a:rPr lang="en-CA" dirty="0">
                <a:solidFill>
                  <a:srgbClr val="45423F"/>
                </a:solidFill>
                <a:latin typeface="Calibri"/>
              </a:rPr>
              <a:t> sur </a:t>
            </a:r>
            <a:r>
              <a:rPr lang="en-CA" dirty="0" err="1">
                <a:solidFill>
                  <a:srgbClr val="45423F"/>
                </a:solidFill>
                <a:latin typeface="Calibri"/>
              </a:rPr>
              <a:t>l’icône</a:t>
            </a:r>
            <a:r>
              <a:rPr lang="en-CA" dirty="0">
                <a:solidFill>
                  <a:srgbClr val="45423F"/>
                </a:solidFill>
                <a:latin typeface="Calibri"/>
              </a:rPr>
              <a:t>  </a:t>
            </a:r>
            <a:r>
              <a:rPr lang="en-CA" dirty="0" err="1">
                <a:solidFill>
                  <a:srgbClr val="45423F"/>
                </a:solidFill>
                <a:latin typeface="Calibri"/>
              </a:rPr>
              <a:t>en</a:t>
            </a:r>
            <a:r>
              <a:rPr lang="en-CA" dirty="0">
                <a:solidFill>
                  <a:srgbClr val="45423F"/>
                </a:solidFill>
                <a:latin typeface="Calibri"/>
              </a:rPr>
              <a:t> bas de la </a:t>
            </a:r>
            <a:r>
              <a:rPr lang="en-CA" dirty="0" err="1">
                <a:solidFill>
                  <a:srgbClr val="45423F"/>
                </a:solidFill>
                <a:latin typeface="Calibri"/>
              </a:rPr>
              <a:t>diapositive</a:t>
            </a:r>
            <a:r>
              <a:rPr lang="en-CA" dirty="0">
                <a:solidFill>
                  <a:srgbClr val="45423F"/>
                </a:solidFill>
                <a:latin typeface="Calibri"/>
              </a:rPr>
              <a:t> pour </a:t>
            </a:r>
            <a:r>
              <a:rPr lang="en-CA" dirty="0" err="1">
                <a:solidFill>
                  <a:srgbClr val="45423F"/>
                </a:solidFill>
                <a:latin typeface="Calibri"/>
              </a:rPr>
              <a:t>activer</a:t>
            </a:r>
            <a:r>
              <a:rPr lang="en-CA" dirty="0">
                <a:solidFill>
                  <a:srgbClr val="45423F"/>
                </a:solidFill>
                <a:latin typeface="Calibri"/>
              </a:rPr>
              <a:t> le son </a:t>
            </a:r>
          </a:p>
        </p:txBody>
      </p:sp>
      <p:pic>
        <p:nvPicPr>
          <p:cNvPr id="1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7104112" y="5981785"/>
            <a:ext cx="609600" cy="609600"/>
          </a:xfrm>
          <a:prstGeom prst="rect">
            <a:avLst/>
          </a:prstGeom>
        </p:spPr>
      </p:pic>
    </p:spTree>
    <p:extLst>
      <p:ext uri="{BB962C8B-B14F-4D97-AF65-F5344CB8AC3E}">
        <p14:creationId xmlns:p14="http://schemas.microsoft.com/office/powerpoint/2010/main" val="3495469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9"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847528" y="1124745"/>
            <a:ext cx="6528286" cy="513983"/>
          </a:xfrm>
        </p:spPr>
        <p:txBody>
          <a:bodyPr/>
          <a:lstStyle/>
          <a:p>
            <a:pPr algn="ctr"/>
            <a:r>
              <a:rPr lang="fr-CA" sz="3600" dirty="0">
                <a:solidFill>
                  <a:schemeClr val="accent2"/>
                </a:solidFill>
              </a:rPr>
              <a:t>Le travail en dyade : Qui fait quoi? </a:t>
            </a:r>
          </a:p>
        </p:txBody>
      </p:sp>
      <p:sp>
        <p:nvSpPr>
          <p:cNvPr id="5" name="Espace réservé du texte 4"/>
          <p:cNvSpPr>
            <a:spLocks noGrp="1"/>
          </p:cNvSpPr>
          <p:nvPr>
            <p:ph type="body" sz="quarter" idx="11"/>
          </p:nvPr>
        </p:nvSpPr>
        <p:spPr>
          <a:xfrm>
            <a:off x="1991544" y="1638727"/>
            <a:ext cx="8180772" cy="5219272"/>
          </a:xfrm>
        </p:spPr>
        <p:txBody>
          <a:bodyPr/>
          <a:lstStyle/>
          <a:p>
            <a:r>
              <a:rPr lang="fr-CA" sz="2000" dirty="0"/>
              <a:t>La dyade prend les notes </a:t>
            </a:r>
            <a:r>
              <a:rPr lang="fr-CA" sz="2000" b="1" dirty="0"/>
              <a:t>de tous les usagers</a:t>
            </a:r>
            <a:r>
              <a:rPr lang="fr-CA" sz="2000" dirty="0"/>
              <a:t> de leur section;</a:t>
            </a:r>
          </a:p>
          <a:p>
            <a:r>
              <a:rPr lang="fr-CA" sz="2000" dirty="0"/>
              <a:t>La dyade révise les dossiers (derniers laboratoires, ordonnances et conduites médicales)</a:t>
            </a:r>
          </a:p>
          <a:p>
            <a:r>
              <a:rPr lang="fr-CA" sz="2000" dirty="0"/>
              <a:t>La dyade </a:t>
            </a:r>
            <a:r>
              <a:rPr lang="fr-FR" sz="2000" dirty="0"/>
              <a:t>discute des cas prioritaires (conditions instables, troubles du comportement, agitation, admission, congé, transfert, </a:t>
            </a:r>
            <a:r>
              <a:rPr lang="fr-FR" sz="2000" dirty="0" err="1"/>
              <a:t>etc</a:t>
            </a:r>
            <a:r>
              <a:rPr lang="fr-FR" sz="2000" dirty="0"/>
              <a:t>);</a:t>
            </a:r>
          </a:p>
          <a:p>
            <a:r>
              <a:rPr lang="fr-CA" sz="2000" dirty="0"/>
              <a:t>La dyade se </a:t>
            </a:r>
            <a:r>
              <a:rPr lang="fr-FR" sz="2000" dirty="0"/>
              <a:t>réparti les tâches: distribution des </a:t>
            </a:r>
            <a:r>
              <a:rPr lang="fr-FR" sz="2000" dirty="0" err="1"/>
              <a:t>Rx</a:t>
            </a:r>
            <a:r>
              <a:rPr lang="fr-FR" sz="2000" dirty="0"/>
              <a:t>, prise des S.V., glycémie capillaire, pansements, etc.</a:t>
            </a:r>
          </a:p>
          <a:p>
            <a:pPr lvl="1"/>
            <a:r>
              <a:rPr lang="fr-FR" sz="1600" dirty="0"/>
              <a:t>Par exemple: en début de quart de travail l’infirmière effectue la prise des SV de tous les usagers pendant que l’infirmière auxiliaire administre la médication. </a:t>
            </a:r>
          </a:p>
          <a:p>
            <a:pPr>
              <a:buFont typeface="Arial" panose="020B0604020202020204" pitchFamily="34" charset="0"/>
              <a:buChar char="•"/>
            </a:pPr>
            <a:r>
              <a:rPr lang="fr-FR" sz="2000" dirty="0"/>
              <a:t>La dyade complète les dossiers et s’assure de la mise à jour des </a:t>
            </a:r>
            <a:r>
              <a:rPr lang="fr-FR" sz="2000" dirty="0" err="1"/>
              <a:t>Kardex</a:t>
            </a:r>
            <a:endParaRPr lang="fr-FR" sz="2000" dirty="0"/>
          </a:p>
          <a:p>
            <a:pPr>
              <a:buFont typeface="Arial" panose="020B0604020202020204" pitchFamily="34" charset="0"/>
              <a:buChar char="•"/>
            </a:pPr>
            <a:endParaRPr lang="fr-FR" sz="2000" dirty="0"/>
          </a:p>
          <a:p>
            <a:pPr>
              <a:buFont typeface="Arial" panose="020B0604020202020204" pitchFamily="34" charset="0"/>
              <a:buChar char="•"/>
            </a:pPr>
            <a:r>
              <a:rPr lang="fr-FR" sz="2000" dirty="0"/>
              <a:t>Le succès du travail en dyade = Communication: </a:t>
            </a:r>
          </a:p>
          <a:p>
            <a:pPr lvl="1">
              <a:buFont typeface="Arial" panose="020B0604020202020204" pitchFamily="34" charset="0"/>
              <a:buChar char="•"/>
            </a:pPr>
            <a:r>
              <a:rPr lang="fr-FR" sz="1600" b="1" dirty="0"/>
              <a:t>Quand ?</a:t>
            </a:r>
            <a:r>
              <a:rPr lang="fr-FR" sz="1600" dirty="0"/>
              <a:t>: </a:t>
            </a:r>
          </a:p>
          <a:p>
            <a:pPr lvl="2">
              <a:buFont typeface="Arial" panose="020B0604020202020204" pitchFamily="34" charset="0"/>
              <a:buChar char="•"/>
            </a:pPr>
            <a:r>
              <a:rPr lang="fr-FR" sz="1600" dirty="0"/>
              <a:t>Avant les pauses la dyade se réunie pour se donner un rapport</a:t>
            </a:r>
          </a:p>
          <a:p>
            <a:pPr lvl="2">
              <a:buFont typeface="Arial" panose="020B0604020202020204" pitchFamily="34" charset="0"/>
              <a:buChar char="•"/>
            </a:pPr>
            <a:r>
              <a:rPr lang="fr-FR" sz="1600" dirty="0"/>
              <a:t>Après les retours des pauses la dyade se réunie pour se faire un briefing :                  Qui fait quoi pour la deuxième partie du quart de travail?</a:t>
            </a:r>
          </a:p>
          <a:p>
            <a:pPr lvl="1">
              <a:buFont typeface="Arial" panose="020B0604020202020204" pitchFamily="34" charset="0"/>
              <a:buChar char="•"/>
            </a:pPr>
            <a:r>
              <a:rPr lang="fr-FR" sz="1600" b="1" dirty="0"/>
              <a:t>Quoi ?</a:t>
            </a:r>
            <a:r>
              <a:rPr lang="fr-FR" sz="1600" dirty="0"/>
              <a:t> Les priorités </a:t>
            </a:r>
            <a:r>
              <a:rPr lang="fr-FR" sz="1600" b="1" dirty="0"/>
              <a:t>qui évoluent </a:t>
            </a:r>
            <a:r>
              <a:rPr lang="fr-FR" sz="1600" dirty="0"/>
              <a:t>tous au long du quart de travail</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8288" y="4941168"/>
            <a:ext cx="908844" cy="908844"/>
          </a:xfrm>
          <a:prstGeom prst="rect">
            <a:avLst/>
          </a:prstGeom>
        </p:spPr>
      </p:pic>
    </p:spTree>
    <p:extLst>
      <p:ext uri="{BB962C8B-B14F-4D97-AF65-F5344CB8AC3E}">
        <p14:creationId xmlns:p14="http://schemas.microsoft.com/office/powerpoint/2010/main" val="3606663937"/>
      </p:ext>
    </p:extLst>
  </p:cSld>
  <p:clrMapOvr>
    <a:masterClrMapping/>
  </p:clrMapOvr>
  <mc:AlternateContent xmlns:mc="http://schemas.openxmlformats.org/markup-compatibility/2006" xmlns:p14="http://schemas.microsoft.com/office/powerpoint/2010/main">
    <mc:Choice Requires="p14">
      <p:transition spd="slow" p14:dur="2000" advTm="92109"/>
    </mc:Choice>
    <mc:Fallback xmlns="">
      <p:transition spd="slow" advTm="9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2711450" y="1628775"/>
            <a:ext cx="6769100" cy="44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itchFamily="2" charset="2"/>
              <a:buChar char="n"/>
              <a:defRPr sz="3200">
                <a:solidFill>
                  <a:schemeClr val="tx1"/>
                </a:solidFill>
                <a:effectLst>
                  <a:outerShdw blurRad="38100" dist="38100" dir="2700000" algn="tl">
                    <a:srgbClr val="FFFFFF"/>
                  </a:outerShdw>
                </a:effectLst>
                <a:latin typeface="Arial" charset="0"/>
              </a:defRPr>
            </a:lvl1pPr>
            <a:lvl2pPr>
              <a:spcBef>
                <a:spcPct val="20000"/>
              </a:spcBef>
              <a:buClr>
                <a:schemeClr val="folHlink"/>
              </a:buClr>
              <a:buSzPct val="70000"/>
              <a:buFont typeface="Wingdings" pitchFamily="2" charset="2"/>
              <a:buChar char="l"/>
              <a:defRPr sz="2800">
                <a:solidFill>
                  <a:schemeClr val="tx1"/>
                </a:solidFill>
                <a:effectLst>
                  <a:outerShdw blurRad="38100" dist="38100" dir="2700000" algn="tl">
                    <a:srgbClr val="FFFFFF"/>
                  </a:outerShdw>
                </a:effectLst>
                <a:latin typeface="Arial" charset="0"/>
              </a:defRPr>
            </a:lvl2pPr>
            <a:lvl3pPr>
              <a:spcBef>
                <a:spcPct val="20000"/>
              </a:spcBef>
              <a:buClr>
                <a:schemeClr val="hlink"/>
              </a:buClr>
              <a:buSzPct val="70000"/>
              <a:buFont typeface="Wingdings" pitchFamily="2" charset="2"/>
              <a:buChar char="n"/>
              <a:defRPr sz="2400">
                <a:solidFill>
                  <a:schemeClr val="tx1"/>
                </a:solidFill>
                <a:effectLst>
                  <a:outerShdw blurRad="38100" dist="38100" dir="2700000" algn="tl">
                    <a:srgbClr val="FFFFFF"/>
                  </a:outerShdw>
                </a:effectLst>
                <a:latin typeface="Arial" charset="0"/>
              </a:defRPr>
            </a:lvl3pPr>
            <a:lvl4pPr>
              <a:spcBef>
                <a:spcPct val="20000"/>
              </a:spcBef>
              <a:buClr>
                <a:schemeClr val="folHlink"/>
              </a:buClr>
              <a:buSzPct val="70000"/>
              <a:buFont typeface="Wingdings" pitchFamily="2" charset="2"/>
              <a:buChar char="l"/>
              <a:defRPr sz="2000">
                <a:solidFill>
                  <a:schemeClr val="tx1"/>
                </a:solidFill>
                <a:effectLst>
                  <a:outerShdw blurRad="38100" dist="38100" dir="2700000" algn="tl">
                    <a:srgbClr val="FFFFFF"/>
                  </a:outerShdw>
                </a:effectLst>
                <a:latin typeface="Arial" charset="0"/>
              </a:defRPr>
            </a:lvl4pPr>
            <a:lvl5pPr>
              <a:spcBef>
                <a:spcPct val="20000"/>
              </a:spcBef>
              <a:buClr>
                <a:schemeClr val="hlink"/>
              </a:buClr>
              <a:buSzPct val="70000"/>
              <a:buFont typeface="Wingdings" pitchFamily="2" charset="2"/>
              <a:buChar char="n"/>
              <a:defRPr sz="2000">
                <a:solidFill>
                  <a:schemeClr val="tx1"/>
                </a:solidFill>
                <a:effectLst>
                  <a:outerShdw blurRad="38100" dist="38100" dir="2700000" algn="tl">
                    <a:srgbClr val="FFFFFF"/>
                  </a:outerShdw>
                </a:effectLst>
                <a:latin typeface="Arial" charset="0"/>
              </a:defRPr>
            </a:lvl5pPr>
            <a:lvl6pPr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FFFFFF"/>
                  </a:outerShdw>
                </a:effectLst>
                <a:latin typeface="Arial" charset="0"/>
              </a:defRPr>
            </a:lvl6pPr>
            <a:lvl7pPr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FFFFFF"/>
                  </a:outerShdw>
                </a:effectLst>
                <a:latin typeface="Arial" charset="0"/>
              </a:defRPr>
            </a:lvl7pPr>
            <a:lvl8pPr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FFFFFF"/>
                  </a:outerShdw>
                </a:effectLst>
                <a:latin typeface="Arial" charset="0"/>
              </a:defRPr>
            </a:lvl8pPr>
            <a:lvl9pPr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FFFFFF"/>
                  </a:outerShdw>
                </a:effectLst>
                <a:latin typeface="Arial" charset="0"/>
              </a:defRPr>
            </a:lvl9pPr>
          </a:lstStyle>
          <a:p>
            <a:pPr algn="just">
              <a:spcBef>
                <a:spcPct val="75000"/>
              </a:spcBef>
              <a:buClr>
                <a:srgbClr val="00859E"/>
              </a:buClr>
              <a:buFont typeface="Wingdings" pitchFamily="2" charset="2"/>
              <a:buChar char="ü"/>
              <a:defRPr/>
            </a:pPr>
            <a:endParaRPr lang="fr-CA" altLang="fr-FR" sz="2400">
              <a:solidFill>
                <a:srgbClr val="336699"/>
              </a:solidFill>
              <a:effectLst>
                <a:outerShdw blurRad="38100" dist="38100" dir="2700000" algn="tl">
                  <a:srgbClr val="000000"/>
                </a:outerShdw>
              </a:effectLst>
            </a:endParaRPr>
          </a:p>
          <a:p>
            <a:pPr algn="just">
              <a:spcBef>
                <a:spcPct val="75000"/>
              </a:spcBef>
              <a:buClr>
                <a:srgbClr val="00859E"/>
              </a:buClr>
              <a:buFont typeface="Wingdings" pitchFamily="2" charset="2"/>
              <a:buChar char="ü"/>
              <a:defRPr/>
            </a:pPr>
            <a:endParaRPr lang="fr-CA" altLang="fr-FR" sz="2400">
              <a:solidFill>
                <a:srgbClr val="336699"/>
              </a:solidFill>
              <a:effectLst>
                <a:outerShdw blurRad="38100" dist="38100" dir="2700000" algn="tl">
                  <a:srgbClr val="000000"/>
                </a:outerShdw>
              </a:effectLst>
            </a:endParaRPr>
          </a:p>
          <a:p>
            <a:pPr algn="just">
              <a:spcBef>
                <a:spcPct val="75000"/>
              </a:spcBef>
              <a:buClr>
                <a:srgbClr val="00859E"/>
              </a:buClr>
              <a:buFont typeface="Wingdings" pitchFamily="2" charset="2"/>
              <a:buChar char="ü"/>
              <a:defRPr/>
            </a:pPr>
            <a:endParaRPr lang="fr-CA" altLang="fr-FR" sz="2400">
              <a:solidFill>
                <a:srgbClr val="336699"/>
              </a:solidFill>
              <a:effectLst>
                <a:outerShdw blurRad="38100" dist="38100" dir="2700000" algn="tl">
                  <a:srgbClr val="000000"/>
                </a:outerShdw>
              </a:effectLst>
            </a:endParaRPr>
          </a:p>
          <a:p>
            <a:pPr algn="just">
              <a:spcBef>
                <a:spcPct val="75000"/>
              </a:spcBef>
              <a:buClr>
                <a:srgbClr val="00859E"/>
              </a:buClr>
              <a:buFont typeface="Wingdings" pitchFamily="2" charset="2"/>
              <a:buChar char="ü"/>
              <a:defRPr/>
            </a:pPr>
            <a:endParaRPr lang="fr-CA" altLang="fr-FR" sz="2400">
              <a:solidFill>
                <a:srgbClr val="336699"/>
              </a:solidFill>
              <a:effectLst>
                <a:outerShdw blurRad="38100" dist="38100" dir="2700000" algn="tl">
                  <a:srgbClr val="000000"/>
                </a:outerShdw>
              </a:effectLst>
            </a:endParaRPr>
          </a:p>
        </p:txBody>
      </p:sp>
      <p:sp>
        <p:nvSpPr>
          <p:cNvPr id="290819" name="Rectangle 3"/>
          <p:cNvSpPr>
            <a:spLocks noChangeArrowheads="1"/>
          </p:cNvSpPr>
          <p:nvPr/>
        </p:nvSpPr>
        <p:spPr bwMode="auto">
          <a:xfrm>
            <a:off x="2855913" y="765175"/>
            <a:ext cx="67691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2"/>
                </a:solidFill>
                <a:effectLst>
                  <a:outerShdw blurRad="38100" dist="38100" dir="2700000" algn="tl">
                    <a:srgbClr val="000000"/>
                  </a:outerShdw>
                </a:effectLst>
                <a:latin typeface="Arial" charset="0"/>
              </a:defRPr>
            </a:lvl1pPr>
            <a:lvl2pPr>
              <a:defRPr sz="3600">
                <a:solidFill>
                  <a:schemeClr val="tx2"/>
                </a:solidFill>
                <a:effectLst>
                  <a:outerShdw blurRad="38100" dist="38100" dir="2700000" algn="tl">
                    <a:srgbClr val="000000"/>
                  </a:outerShdw>
                </a:effectLst>
                <a:latin typeface="Arial" charset="0"/>
              </a:defRPr>
            </a:lvl2pPr>
            <a:lvl3pPr>
              <a:defRPr sz="3600">
                <a:solidFill>
                  <a:schemeClr val="tx2"/>
                </a:solidFill>
                <a:effectLst>
                  <a:outerShdw blurRad="38100" dist="38100" dir="2700000" algn="tl">
                    <a:srgbClr val="000000"/>
                  </a:outerShdw>
                </a:effectLst>
                <a:latin typeface="Arial" charset="0"/>
              </a:defRPr>
            </a:lvl3pPr>
            <a:lvl4pPr>
              <a:defRPr sz="3600">
                <a:solidFill>
                  <a:schemeClr val="tx2"/>
                </a:solidFill>
                <a:effectLst>
                  <a:outerShdw blurRad="38100" dist="38100" dir="2700000" algn="tl">
                    <a:srgbClr val="000000"/>
                  </a:outerShdw>
                </a:effectLst>
                <a:latin typeface="Arial" charset="0"/>
              </a:defRPr>
            </a:lvl4pPr>
            <a:lvl5pPr>
              <a:defRPr sz="3600">
                <a:solidFill>
                  <a:schemeClr val="tx2"/>
                </a:solidFill>
                <a:effectLst>
                  <a:outerShdw blurRad="38100" dist="38100" dir="2700000" algn="tl">
                    <a:srgbClr val="000000"/>
                  </a:outerShdw>
                </a:effectLst>
                <a:latin typeface="Arial" charset="0"/>
              </a:defRPr>
            </a:lvl5pPr>
            <a:lvl6pPr marL="457200" fontAlgn="base">
              <a:spcBef>
                <a:spcPct val="0"/>
              </a:spcBef>
              <a:spcAft>
                <a:spcPct val="0"/>
              </a:spcAft>
              <a:defRPr sz="3600">
                <a:solidFill>
                  <a:schemeClr val="tx2"/>
                </a:solidFill>
                <a:effectLst>
                  <a:outerShdw blurRad="38100" dist="38100" dir="2700000" algn="tl">
                    <a:srgbClr val="000000"/>
                  </a:outerShdw>
                </a:effectLst>
                <a:latin typeface="Arial" charset="0"/>
              </a:defRPr>
            </a:lvl6pPr>
            <a:lvl7pPr marL="914400" fontAlgn="base">
              <a:spcBef>
                <a:spcPct val="0"/>
              </a:spcBef>
              <a:spcAft>
                <a:spcPct val="0"/>
              </a:spcAft>
              <a:defRPr sz="3600">
                <a:solidFill>
                  <a:schemeClr val="tx2"/>
                </a:solidFill>
                <a:effectLst>
                  <a:outerShdw blurRad="38100" dist="38100" dir="2700000" algn="tl">
                    <a:srgbClr val="000000"/>
                  </a:outerShdw>
                </a:effectLst>
                <a:latin typeface="Arial" charset="0"/>
              </a:defRPr>
            </a:lvl7pPr>
            <a:lvl8pPr marL="1371600" fontAlgn="base">
              <a:spcBef>
                <a:spcPct val="0"/>
              </a:spcBef>
              <a:spcAft>
                <a:spcPct val="0"/>
              </a:spcAft>
              <a:defRPr sz="3600">
                <a:solidFill>
                  <a:schemeClr val="tx2"/>
                </a:solidFill>
                <a:effectLst>
                  <a:outerShdw blurRad="38100" dist="38100" dir="2700000" algn="tl">
                    <a:srgbClr val="000000"/>
                  </a:outerShdw>
                </a:effectLst>
                <a:latin typeface="Arial" charset="0"/>
              </a:defRPr>
            </a:lvl8pPr>
            <a:lvl9pPr marL="1828800" fontAlgn="base">
              <a:spcBef>
                <a:spcPct val="0"/>
              </a:spcBef>
              <a:spcAft>
                <a:spcPct val="0"/>
              </a:spcAft>
              <a:defRPr sz="3600">
                <a:solidFill>
                  <a:schemeClr val="tx2"/>
                </a:solidFill>
                <a:effectLst>
                  <a:outerShdw blurRad="38100" dist="38100" dir="2700000" algn="tl">
                    <a:srgbClr val="000000"/>
                  </a:outerShdw>
                </a:effectLst>
                <a:latin typeface="Arial" charset="0"/>
              </a:defRPr>
            </a:lvl9pPr>
          </a:lstStyle>
          <a:p>
            <a:pPr>
              <a:defRPr/>
            </a:pPr>
            <a:endParaRPr lang="fr-FR" altLang="fr-FR" sz="1600" b="1">
              <a:solidFill>
                <a:srgbClr val="336699"/>
              </a:solidFill>
            </a:endParaRPr>
          </a:p>
        </p:txBody>
      </p:sp>
      <p:sp>
        <p:nvSpPr>
          <p:cNvPr id="50181" name="Rectangle 5"/>
          <p:cNvSpPr>
            <a:spLocks noGrp="1" noChangeArrowheads="1"/>
          </p:cNvSpPr>
          <p:nvPr>
            <p:ph idx="1"/>
          </p:nvPr>
        </p:nvSpPr>
        <p:spPr>
          <a:xfrm>
            <a:off x="2291716" y="2492897"/>
            <a:ext cx="5761335" cy="3689569"/>
          </a:xfrm>
        </p:spPr>
        <p:txBody>
          <a:bodyPr rtlCol="0">
            <a:normAutofit/>
          </a:bodyPr>
          <a:lstStyle/>
          <a:p>
            <a:pPr marL="444500" indent="-444500" algn="just">
              <a:spcBef>
                <a:spcPct val="75000"/>
              </a:spcBef>
              <a:buClr>
                <a:schemeClr val="accent2"/>
              </a:buClr>
              <a:buSzPct val="80000"/>
              <a:buFont typeface="Wingdings 3" panose="05040102010807070707" pitchFamily="18" charset="2"/>
              <a:buChar char="´"/>
              <a:defRPr/>
            </a:pPr>
            <a:r>
              <a:rPr lang="fr-CA" altLang="fr-FR" sz="2400" dirty="0"/>
              <a:t>Usager avec un état instable </a:t>
            </a:r>
          </a:p>
          <a:p>
            <a:pPr marL="444500" indent="-444500" algn="just">
              <a:spcBef>
                <a:spcPct val="75000"/>
              </a:spcBef>
              <a:buClr>
                <a:schemeClr val="accent2"/>
              </a:buClr>
              <a:buSzPct val="80000"/>
              <a:buFont typeface="Wingdings 3" panose="05040102010807070707" pitchFamily="18" charset="2"/>
              <a:buChar char="´"/>
              <a:defRPr/>
            </a:pPr>
            <a:r>
              <a:rPr lang="fr-CA" altLang="fr-FR" sz="2400" dirty="0"/>
              <a:t>Retour de salle d’opération </a:t>
            </a:r>
          </a:p>
          <a:p>
            <a:pPr marL="444500" indent="-444500" algn="just">
              <a:spcBef>
                <a:spcPct val="75000"/>
              </a:spcBef>
              <a:buClr>
                <a:schemeClr val="accent2"/>
              </a:buClr>
              <a:buSzPct val="80000"/>
              <a:buFont typeface="Wingdings 3" panose="05040102010807070707" pitchFamily="18" charset="2"/>
              <a:buChar char="´"/>
              <a:defRPr/>
            </a:pPr>
            <a:r>
              <a:rPr lang="fr-CA" altLang="fr-FR" sz="2400" dirty="0"/>
              <a:t>Suivi d’une intervention</a:t>
            </a:r>
          </a:p>
          <a:p>
            <a:pPr marL="444500" indent="-444500" algn="just">
              <a:spcBef>
                <a:spcPct val="75000"/>
              </a:spcBef>
              <a:buClr>
                <a:schemeClr val="accent2"/>
              </a:buClr>
              <a:buSzPct val="80000"/>
              <a:buFont typeface="Wingdings 3" panose="05040102010807070707" pitchFamily="18" charset="2"/>
              <a:buChar char="´"/>
              <a:defRPr/>
            </a:pPr>
            <a:r>
              <a:rPr lang="fr-CA" altLang="fr-FR" sz="2400" dirty="0"/>
              <a:t>Soins prescrits à une heure précise</a:t>
            </a:r>
          </a:p>
          <a:p>
            <a:pPr marL="444500" indent="-444500" algn="just">
              <a:spcBef>
                <a:spcPct val="75000"/>
              </a:spcBef>
              <a:buClr>
                <a:schemeClr val="accent2"/>
              </a:buClr>
              <a:buSzPct val="80000"/>
              <a:buFont typeface="Wingdings 3" panose="05040102010807070707" pitchFamily="18" charset="2"/>
              <a:buChar char="´"/>
              <a:defRPr/>
            </a:pPr>
            <a:r>
              <a:rPr lang="fr-CA" altLang="fr-FR" sz="2400" dirty="0"/>
              <a:t>Douleur/suivi de douleur</a:t>
            </a:r>
          </a:p>
        </p:txBody>
      </p:sp>
      <p:sp>
        <p:nvSpPr>
          <p:cNvPr id="69637" name="Rectangle 4"/>
          <p:cNvSpPr>
            <a:spLocks noGrp="1" noChangeArrowheads="1"/>
          </p:cNvSpPr>
          <p:nvPr>
            <p:ph type="title"/>
          </p:nvPr>
        </p:nvSpPr>
        <p:spPr>
          <a:xfrm>
            <a:off x="2087404" y="1139812"/>
            <a:ext cx="7552373" cy="689992"/>
          </a:xfrm>
        </p:spPr>
        <p:txBody>
          <a:bodyPr/>
          <a:lstStyle/>
          <a:p>
            <a:pPr algn="ctr" eaLnBrk="1" hangingPunct="1">
              <a:lnSpc>
                <a:spcPct val="100000"/>
              </a:lnSpc>
            </a:pPr>
            <a:r>
              <a:rPr lang="fr-CA" altLang="fr-FR" sz="4800" dirty="0">
                <a:solidFill>
                  <a:schemeClr val="accent2"/>
                </a:solidFill>
              </a:rPr>
              <a:t>Les situations prioritaires</a:t>
            </a:r>
          </a:p>
        </p:txBody>
      </p:sp>
      <p:sp>
        <p:nvSpPr>
          <p:cNvPr id="290822" name="Rectangle 6"/>
          <p:cNvSpPr>
            <a:spLocks noChangeArrowheads="1"/>
          </p:cNvSpPr>
          <p:nvPr/>
        </p:nvSpPr>
        <p:spPr bwMode="auto">
          <a:xfrm>
            <a:off x="2855913" y="1628776"/>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fr-FR" altLang="fr-FR">
              <a:solidFill>
                <a:srgbClr val="336699"/>
              </a:solidFill>
              <a:effectLst>
                <a:outerShdw blurRad="38100" dist="38100" dir="2700000" algn="tl">
                  <a:srgbClr val="000000"/>
                </a:outerShdw>
              </a:effectLst>
              <a:latin typeface="Arial" charset="0"/>
            </a:endParaRPr>
          </a:p>
        </p:txBody>
      </p:sp>
      <p:sp>
        <p:nvSpPr>
          <p:cNvPr id="290823" name="Rectangle 7"/>
          <p:cNvSpPr>
            <a:spLocks noChangeArrowheads="1"/>
          </p:cNvSpPr>
          <p:nvPr/>
        </p:nvSpPr>
        <p:spPr bwMode="auto">
          <a:xfrm rot="10800000" flipV="1">
            <a:off x="2636839" y="1341438"/>
            <a:ext cx="6916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fr-FR" altLang="fr-FR" sz="2400">
              <a:solidFill>
                <a:srgbClr val="336699"/>
              </a:solidFill>
              <a:effectLst>
                <a:outerShdw blurRad="38100" dist="38100" dir="2700000" algn="tl">
                  <a:srgbClr val="000000"/>
                </a:outerShdw>
              </a:effectLst>
              <a:latin typeface="Arial" charset="0"/>
            </a:endParaRPr>
          </a:p>
        </p:txBody>
      </p:sp>
      <p:pic>
        <p:nvPicPr>
          <p:cNvPr id="2" name="Image 1"/>
          <p:cNvPicPr>
            <a:picLocks noChangeAspect="1"/>
          </p:cNvPicPr>
          <p:nvPr/>
        </p:nvPicPr>
        <p:blipFill>
          <a:blip r:embed="rId5"/>
          <a:stretch>
            <a:fillRect/>
          </a:stretch>
        </p:blipFill>
        <p:spPr>
          <a:xfrm>
            <a:off x="7176121" y="3356992"/>
            <a:ext cx="3357551" cy="2276872"/>
          </a:xfrm>
          <a:prstGeom prst="rect">
            <a:avLst/>
          </a:prstGeom>
          <a:ln>
            <a:noFill/>
          </a:ln>
          <a:effectLst>
            <a:softEdge rad="1125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43872" y="5749752"/>
            <a:ext cx="940386" cy="940386"/>
          </a:xfrm>
          <a:prstGeom prst="rect">
            <a:avLst/>
          </a:prstGeom>
        </p:spPr>
      </p:pic>
    </p:spTree>
    <p:extLst>
      <p:ext uri="{BB962C8B-B14F-4D97-AF65-F5344CB8AC3E}">
        <p14:creationId xmlns:p14="http://schemas.microsoft.com/office/powerpoint/2010/main" val="2328364258"/>
      </p:ext>
    </p:extLst>
  </p:cSld>
  <p:clrMapOvr>
    <a:masterClrMapping/>
  </p:clrMapOvr>
  <p:transition spd="slow" advTm="60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775520" y="1124744"/>
            <a:ext cx="8579296" cy="6178698"/>
          </a:xfrm>
        </p:spPr>
        <p:txBody>
          <a:bodyPr/>
          <a:lstStyle/>
          <a:p>
            <a:pPr marL="0" indent="0">
              <a:buNone/>
            </a:pPr>
            <a:r>
              <a:rPr lang="fr-CA" sz="2400" dirty="0"/>
              <a:t>L’infirmière auxiliaire </a:t>
            </a:r>
            <a:r>
              <a:rPr lang="fr-CA" sz="2400" b="1" dirty="0"/>
              <a:t>et</a:t>
            </a:r>
            <a:r>
              <a:rPr lang="fr-CA" sz="2400" dirty="0"/>
              <a:t> l’infirmière peuvent compléter les formulaires suivants :  </a:t>
            </a:r>
          </a:p>
          <a:p>
            <a:pPr lvl="1">
              <a:buFont typeface="Wingdings" panose="05000000000000000000" pitchFamily="2" charset="2"/>
              <a:buChar char="Ø"/>
            </a:pPr>
            <a:r>
              <a:rPr lang="fr-CA" sz="2000" dirty="0"/>
              <a:t>Échelle de </a:t>
            </a:r>
            <a:r>
              <a:rPr lang="fr-CA" sz="2000" dirty="0" err="1"/>
              <a:t>Braden</a:t>
            </a:r>
            <a:r>
              <a:rPr lang="fr-CA" sz="2000" dirty="0"/>
              <a:t> </a:t>
            </a:r>
          </a:p>
          <a:p>
            <a:pPr lvl="1">
              <a:buFont typeface="Wingdings" panose="05000000000000000000" pitchFamily="2" charset="2"/>
              <a:buChar char="Ø"/>
            </a:pPr>
            <a:r>
              <a:rPr lang="fr-CA" sz="2000" dirty="0"/>
              <a:t>Identification du risque de chute et suivi post chute (sauf l’évaluation initiale pour l’inf. auxiliaire) </a:t>
            </a:r>
          </a:p>
          <a:p>
            <a:pPr lvl="1">
              <a:buFont typeface="Wingdings" panose="05000000000000000000" pitchFamily="2" charset="2"/>
              <a:buChar char="Ø"/>
            </a:pPr>
            <a:r>
              <a:rPr lang="fr-CA" sz="2000" dirty="0"/>
              <a:t>Profil d’autonomie fonctionnelle (PAF)</a:t>
            </a:r>
          </a:p>
          <a:p>
            <a:pPr lvl="1">
              <a:buFont typeface="Wingdings" panose="05000000000000000000" pitchFamily="2" charset="2"/>
              <a:buChar char="Ø"/>
            </a:pPr>
            <a:r>
              <a:rPr lang="fr-CA" sz="2000" dirty="0"/>
              <a:t>RADAR </a:t>
            </a:r>
          </a:p>
          <a:p>
            <a:pPr lvl="1">
              <a:buFont typeface="Wingdings" panose="05000000000000000000" pitchFamily="2" charset="2"/>
              <a:buChar char="Ø"/>
            </a:pPr>
            <a:r>
              <a:rPr lang="fr-CA" sz="2000" dirty="0"/>
              <a:t>Formulaire de surveillance des contentions</a:t>
            </a:r>
          </a:p>
          <a:p>
            <a:pPr marL="0" indent="0">
              <a:buNone/>
            </a:pPr>
            <a:endParaRPr lang="fr-CA" sz="2400" dirty="0"/>
          </a:p>
          <a:p>
            <a:pPr marL="0" indent="0">
              <a:buNone/>
            </a:pPr>
            <a:r>
              <a:rPr lang="fr-CA" sz="2400" u="sng" dirty="0">
                <a:solidFill>
                  <a:srgbClr val="FF0000"/>
                </a:solidFill>
                <a:effectLst>
                  <a:outerShdw blurRad="38100" dist="38100" dir="2700000" algn="tl">
                    <a:srgbClr val="000000">
                      <a:alpha val="43137"/>
                    </a:srgbClr>
                  </a:outerShdw>
                </a:effectLst>
              </a:rPr>
              <a:t>Par contre </a:t>
            </a:r>
            <a:endParaRPr lang="fr-CA" sz="2400" dirty="0"/>
          </a:p>
          <a:p>
            <a:pPr marL="0" indent="0">
              <a:buNone/>
            </a:pPr>
            <a:r>
              <a:rPr lang="fr-CA" sz="2400" dirty="0"/>
              <a:t>Cela revient à l’infirmière d’évaluer les risques potentiels ou présents et d’initier un plan d’intervention dans PTI </a:t>
            </a:r>
          </a:p>
          <a:p>
            <a:pPr>
              <a:buFont typeface="Wingdings" panose="05000000000000000000" pitchFamily="2" charset="2"/>
              <a:buChar char="Ø"/>
            </a:pPr>
            <a:endParaRPr lang="fr-CA" sz="2400" dirty="0"/>
          </a:p>
          <a:p>
            <a:pPr>
              <a:buFont typeface="Wingdings" panose="05000000000000000000" pitchFamily="2" charset="2"/>
              <a:buChar char="Ø"/>
            </a:pPr>
            <a:endParaRPr lang="fr-CA"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0016" y="5877272"/>
            <a:ext cx="792088" cy="792088"/>
          </a:xfrm>
          <a:prstGeom prst="rect">
            <a:avLst/>
          </a:prstGeom>
        </p:spPr>
      </p:pic>
    </p:spTree>
    <p:extLst>
      <p:ext uri="{BB962C8B-B14F-4D97-AF65-F5344CB8AC3E}">
        <p14:creationId xmlns:p14="http://schemas.microsoft.com/office/powerpoint/2010/main" val="1052203103"/>
      </p:ext>
    </p:extLst>
  </p:cSld>
  <p:clrMapOvr>
    <a:masterClrMapping/>
  </p:clrMapOvr>
  <mc:AlternateContent xmlns:mc="http://schemas.openxmlformats.org/markup-compatibility/2006" xmlns:p14="http://schemas.microsoft.com/office/powerpoint/2010/main">
    <mc:Choice Requires="p14">
      <p:transition spd="slow" p14:dur="2000" advTm="20055"/>
    </mc:Choice>
    <mc:Fallback xmlns="">
      <p:transition spd="slow" advTm="2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3512" y="1114818"/>
            <a:ext cx="7920880" cy="585991"/>
          </a:xfrm>
        </p:spPr>
        <p:txBody>
          <a:bodyPr/>
          <a:lstStyle/>
          <a:p>
            <a:r>
              <a:rPr lang="fr-CA" sz="2800" dirty="0">
                <a:solidFill>
                  <a:schemeClr val="accent2"/>
                </a:solidFill>
              </a:rPr>
              <a:t>Le travail en dyade : Activités réservées à l’infirmière</a:t>
            </a:r>
          </a:p>
        </p:txBody>
      </p:sp>
      <p:sp>
        <p:nvSpPr>
          <p:cNvPr id="4" name="Espace réservé du texte 3"/>
          <p:cNvSpPr>
            <a:spLocks noGrp="1"/>
          </p:cNvSpPr>
          <p:nvPr>
            <p:ph type="body" sz="quarter" idx="11"/>
          </p:nvPr>
        </p:nvSpPr>
        <p:spPr>
          <a:xfrm>
            <a:off x="1991544" y="1700808"/>
            <a:ext cx="7892740" cy="4798226"/>
          </a:xfrm>
        </p:spPr>
        <p:txBody>
          <a:bodyPr/>
          <a:lstStyle/>
          <a:p>
            <a:r>
              <a:rPr lang="fr-CA" sz="1600" dirty="0"/>
              <a:t>Évaluations et suivi clinique: </a:t>
            </a:r>
          </a:p>
          <a:p>
            <a:pPr lvl="1"/>
            <a:r>
              <a:rPr lang="fr-FR" sz="1400" dirty="0"/>
              <a:t>Admission</a:t>
            </a:r>
          </a:p>
          <a:p>
            <a:pPr lvl="1"/>
            <a:r>
              <a:rPr lang="fr-FR" sz="1400" dirty="0"/>
              <a:t>Retour d’un examen invasif</a:t>
            </a:r>
          </a:p>
          <a:p>
            <a:pPr lvl="1"/>
            <a:r>
              <a:rPr lang="fr-FR" sz="1400" dirty="0"/>
              <a:t>Changement dans la condition de santé (comportements, changements hémodynamiques, etc.)</a:t>
            </a:r>
          </a:p>
          <a:p>
            <a:pPr lvl="1"/>
            <a:r>
              <a:rPr lang="fr-FR" sz="1400" dirty="0"/>
              <a:t>Situations d’urgence</a:t>
            </a:r>
          </a:p>
          <a:p>
            <a:pPr marL="0" indent="0">
              <a:buNone/>
            </a:pPr>
            <a:endParaRPr lang="fr-FR" sz="1600" dirty="0"/>
          </a:p>
          <a:p>
            <a:r>
              <a:rPr lang="fr-FR" sz="1600" dirty="0"/>
              <a:t>Planification du congé ou de la relocalisation ainsi que l’autorisation à l’usager de quitter selon sa condition et les critères médicaux</a:t>
            </a:r>
          </a:p>
          <a:p>
            <a:pPr>
              <a:buFontTx/>
              <a:buChar char="-"/>
            </a:pPr>
            <a:endParaRPr lang="fr-FR" sz="1600" dirty="0"/>
          </a:p>
          <a:p>
            <a:r>
              <a:rPr lang="fr-FR" sz="1600" dirty="0"/>
              <a:t>Initier les ordonnances collectives</a:t>
            </a:r>
          </a:p>
          <a:p>
            <a:endParaRPr lang="fr-FR" sz="1600" dirty="0"/>
          </a:p>
          <a:p>
            <a:r>
              <a:rPr lang="fr-FR" sz="1600" dirty="0"/>
              <a:t>Initier un traitement pour une plaie</a:t>
            </a:r>
          </a:p>
          <a:p>
            <a:endParaRPr lang="fr-FR" sz="1600" dirty="0"/>
          </a:p>
          <a:p>
            <a:r>
              <a:rPr lang="fr-FR" sz="1600" dirty="0"/>
              <a:t>Initier une mesure de contrôle (contention) </a:t>
            </a:r>
          </a:p>
          <a:p>
            <a:endParaRPr lang="fr-FR" sz="1600" dirty="0"/>
          </a:p>
          <a:p>
            <a:r>
              <a:rPr lang="fr-FR" sz="1600" dirty="0"/>
              <a:t>Initier l’administration d’un nouveau PRN</a:t>
            </a:r>
          </a:p>
          <a:p>
            <a:endParaRPr lang="fr-FR" sz="1600" dirty="0"/>
          </a:p>
          <a:p>
            <a:r>
              <a:rPr lang="fr-FR" sz="1600" dirty="0"/>
              <a:t>Rédaction du PTI</a:t>
            </a:r>
          </a:p>
          <a:p>
            <a:endParaRPr lang="fr-FR" sz="1600" dirty="0"/>
          </a:p>
          <a:p>
            <a:r>
              <a:rPr lang="fr-FR" sz="1600" dirty="0"/>
              <a:t>Initier des mesures de prévention et contrôle des infections (ex: iso gastro)</a:t>
            </a:r>
            <a:endParaRPr lang="fr-FR" dirty="0" smtClean="0"/>
          </a:p>
          <a:p>
            <a:pPr marL="0" indent="0">
              <a:buNone/>
            </a:pPr>
            <a:endParaRPr lang="fr-FR" dirty="0"/>
          </a:p>
          <a:p>
            <a:pPr marL="0" indent="0">
              <a:buNone/>
            </a:pPr>
            <a:endParaRPr lang="fr-FR" dirty="0"/>
          </a:p>
          <a:p>
            <a:pPr marL="0" indent="0">
              <a:buNone/>
            </a:pPr>
            <a:endParaRPr lang="fr-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192" y="5406752"/>
            <a:ext cx="720080" cy="720080"/>
          </a:xfrm>
          <a:prstGeom prst="rect">
            <a:avLst/>
          </a:prstGeom>
        </p:spPr>
      </p:pic>
    </p:spTree>
    <p:extLst>
      <p:ext uri="{BB962C8B-B14F-4D97-AF65-F5344CB8AC3E}">
        <p14:creationId xmlns:p14="http://schemas.microsoft.com/office/powerpoint/2010/main" val="3551553092"/>
      </p:ext>
    </p:extLst>
  </p:cSld>
  <p:clrMapOvr>
    <a:masterClrMapping/>
  </p:clrMapOvr>
  <mc:AlternateContent xmlns:mc="http://schemas.openxmlformats.org/markup-compatibility/2006" xmlns:p14="http://schemas.microsoft.com/office/powerpoint/2010/main">
    <mc:Choice Requires="p14">
      <p:transition spd="slow" p14:dur="2000" advTm="7540"/>
    </mc:Choice>
    <mc:Fallback xmlns="">
      <p:transition spd="slow" advTm="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24000" y="1268760"/>
            <a:ext cx="4788024" cy="3384376"/>
          </a:xfrm>
          <a:prstGeom prst="rect">
            <a:avLst/>
          </a:prstGeom>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lIns="0" tIns="0" rIns="0" bIns="0" rtlCol="0" anchor="t" anchorCtr="0">
            <a:noAutofit/>
          </a:bodyPr>
          <a:lstStyle>
            <a:lvl1pPr algn="l" defTabSz="457200" rtl="0" eaLnBrk="1" latinLnBrk="0" hangingPunct="1">
              <a:lnSpc>
                <a:spcPts val="1600"/>
              </a:lnSpc>
              <a:spcBef>
                <a:spcPct val="0"/>
              </a:spcBef>
              <a:buNone/>
              <a:defRPr sz="1600" b="1" i="0" kern="1200">
                <a:solidFill>
                  <a:schemeClr val="accent2"/>
                </a:solidFill>
                <a:latin typeface="+mn-lt"/>
                <a:ea typeface="+mn-ea"/>
                <a:cs typeface="+mn-cs"/>
              </a:defRPr>
            </a:lvl1pPr>
            <a:lvl2pPr>
              <a:defRPr>
                <a:solidFill>
                  <a:schemeClr val="accent2"/>
                </a:solidFill>
                <a:latin typeface="+mn-lt"/>
                <a:ea typeface="+mn-ea"/>
                <a:cs typeface="+mn-cs"/>
              </a:defRPr>
            </a:lvl2pPr>
            <a:lvl3pPr>
              <a:defRPr>
                <a:solidFill>
                  <a:schemeClr val="accent2"/>
                </a:solidFill>
                <a:latin typeface="+mn-lt"/>
                <a:ea typeface="+mn-ea"/>
                <a:cs typeface="+mn-cs"/>
              </a:defRPr>
            </a:lvl3pPr>
            <a:lvl4pPr>
              <a:defRPr>
                <a:solidFill>
                  <a:schemeClr val="accent2"/>
                </a:solidFill>
                <a:latin typeface="+mn-lt"/>
                <a:ea typeface="+mn-ea"/>
                <a:cs typeface="+mn-cs"/>
              </a:defRPr>
            </a:lvl4pPr>
            <a:lvl5pPr>
              <a:defRPr>
                <a:solidFill>
                  <a:schemeClr val="accent2"/>
                </a:solidFill>
                <a:latin typeface="+mn-lt"/>
                <a:ea typeface="+mn-ea"/>
                <a:cs typeface="+mn-cs"/>
              </a:defRPr>
            </a:lvl5pPr>
            <a:lvl6pPr>
              <a:defRPr>
                <a:solidFill>
                  <a:schemeClr val="accent2"/>
                </a:solidFill>
                <a:latin typeface="+mn-lt"/>
                <a:ea typeface="+mn-ea"/>
                <a:cs typeface="+mn-cs"/>
              </a:defRPr>
            </a:lvl6pPr>
            <a:lvl7pPr>
              <a:defRPr>
                <a:solidFill>
                  <a:schemeClr val="accent2"/>
                </a:solidFill>
                <a:latin typeface="+mn-lt"/>
                <a:ea typeface="+mn-ea"/>
                <a:cs typeface="+mn-cs"/>
              </a:defRPr>
            </a:lvl7pPr>
            <a:lvl8pPr>
              <a:defRPr>
                <a:solidFill>
                  <a:schemeClr val="accent2"/>
                </a:solidFill>
                <a:latin typeface="+mn-lt"/>
                <a:ea typeface="+mn-ea"/>
                <a:cs typeface="+mn-cs"/>
              </a:defRPr>
            </a:lvl8pPr>
            <a:lvl9pPr>
              <a:defRPr>
                <a:solidFill>
                  <a:schemeClr val="accent2"/>
                </a:solidFill>
                <a:latin typeface="+mn-lt"/>
                <a:ea typeface="+mn-ea"/>
                <a:cs typeface="+mn-cs"/>
              </a:defRPr>
            </a:lvl9pPr>
          </a:lstStyle>
          <a:p>
            <a:pPr algn="ctr">
              <a:lnSpc>
                <a:spcPct val="100000"/>
              </a:lnSpc>
            </a:pPr>
            <a:r>
              <a:rPr lang="fr-CA" sz="3200" dirty="0">
                <a:solidFill>
                  <a:srgbClr val="008991"/>
                </a:solidFill>
                <a:latin typeface="Calibri"/>
              </a:rPr>
              <a:t>N’oublions pas </a:t>
            </a:r>
            <a:br>
              <a:rPr lang="fr-CA" sz="3200" dirty="0">
                <a:solidFill>
                  <a:srgbClr val="008991"/>
                </a:solidFill>
                <a:latin typeface="Calibri"/>
              </a:rPr>
            </a:br>
            <a:r>
              <a:rPr lang="fr-CA" sz="3200" dirty="0">
                <a:solidFill>
                  <a:srgbClr val="008991"/>
                </a:solidFill>
                <a:latin typeface="Calibri"/>
              </a:rPr>
              <a:t>qu’au CISSSL </a:t>
            </a:r>
            <a:br>
              <a:rPr lang="fr-CA" sz="3200" dirty="0">
                <a:solidFill>
                  <a:srgbClr val="008991"/>
                </a:solidFill>
                <a:latin typeface="Calibri"/>
              </a:rPr>
            </a:br>
            <a:r>
              <a:rPr lang="fr-CA" sz="3200" dirty="0">
                <a:solidFill>
                  <a:srgbClr val="008991"/>
                </a:solidFill>
                <a:latin typeface="Calibri"/>
              </a:rPr>
              <a:t>on fait la double identification des usagers  </a:t>
            </a:r>
            <a:br>
              <a:rPr lang="fr-CA" sz="3200" dirty="0">
                <a:solidFill>
                  <a:srgbClr val="008991"/>
                </a:solidFill>
                <a:latin typeface="Calibri"/>
              </a:rPr>
            </a:br>
            <a:r>
              <a:rPr lang="fr-CA" sz="3200" dirty="0">
                <a:solidFill>
                  <a:srgbClr val="008991"/>
                </a:solidFill>
                <a:latin typeface="Calibri"/>
              </a:rPr>
              <a:t>avant chaque</a:t>
            </a:r>
            <a:br>
              <a:rPr lang="fr-CA" sz="3200" dirty="0">
                <a:solidFill>
                  <a:srgbClr val="008991"/>
                </a:solidFill>
                <a:latin typeface="Calibri"/>
              </a:rPr>
            </a:br>
            <a:r>
              <a:rPr lang="fr-CA" sz="3200" dirty="0">
                <a:solidFill>
                  <a:srgbClr val="008991"/>
                </a:solidFill>
                <a:latin typeface="Calibri"/>
              </a:rPr>
              <a:t>soins </a:t>
            </a:r>
          </a:p>
        </p:txBody>
      </p:sp>
      <p:pic>
        <p:nvPicPr>
          <p:cNvPr id="5" name="Image 4"/>
          <p:cNvPicPr>
            <a:picLocks noChangeAspect="1"/>
          </p:cNvPicPr>
          <p:nvPr/>
        </p:nvPicPr>
        <p:blipFill rotWithShape="1">
          <a:blip r:embed="rId4"/>
          <a:srcRect l="-1502" t="11957" r="56615" b="9769"/>
          <a:stretch/>
        </p:blipFill>
        <p:spPr>
          <a:xfrm>
            <a:off x="6203504" y="548680"/>
            <a:ext cx="4284984" cy="5345364"/>
          </a:xfrm>
          <a:prstGeom prst="rect">
            <a:avLst/>
          </a:prstGeom>
          <a:ln>
            <a:noFill/>
          </a:ln>
          <a:effectLst>
            <a:outerShdw blurRad="292100" dist="139700" dir="2700000" algn="tl" rotWithShape="0">
              <a:srgbClr val="333333">
                <a:alpha val="65000"/>
              </a:srgb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9816" y="5949280"/>
            <a:ext cx="609600" cy="609600"/>
          </a:xfrm>
          <a:prstGeom prst="rect">
            <a:avLst/>
          </a:prstGeom>
        </p:spPr>
      </p:pic>
    </p:spTree>
    <p:extLst>
      <p:ext uri="{BB962C8B-B14F-4D97-AF65-F5344CB8AC3E}">
        <p14:creationId xmlns:p14="http://schemas.microsoft.com/office/powerpoint/2010/main" val="344739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0" y="1054713"/>
            <a:ext cx="6768752" cy="674382"/>
          </a:xfrm>
        </p:spPr>
        <p:txBody>
          <a:bodyPr/>
          <a:lstStyle/>
          <a:p>
            <a:pPr algn="ctr">
              <a:lnSpc>
                <a:spcPct val="100000"/>
              </a:lnSpc>
            </a:pPr>
            <a:r>
              <a:rPr lang="fr-CA" sz="3600" dirty="0">
                <a:solidFill>
                  <a:schemeClr val="accent2"/>
                </a:solidFill>
              </a:rPr>
              <a:t>LA DOCUMENTATION</a:t>
            </a:r>
          </a:p>
        </p:txBody>
      </p:sp>
      <p:sp>
        <p:nvSpPr>
          <p:cNvPr id="3" name="Espace réservé du texte 2"/>
          <p:cNvSpPr>
            <a:spLocks noGrp="1"/>
          </p:cNvSpPr>
          <p:nvPr>
            <p:ph type="body" sz="quarter" idx="11"/>
          </p:nvPr>
        </p:nvSpPr>
        <p:spPr>
          <a:xfrm>
            <a:off x="2503917" y="2246539"/>
            <a:ext cx="6912768" cy="3024336"/>
          </a:xfrm>
        </p:spPr>
        <p:txBody>
          <a:bodyPr/>
          <a:lstStyle/>
          <a:p>
            <a:pPr marL="0" indent="0" algn="ctr">
              <a:buClr>
                <a:schemeClr val="accent2"/>
              </a:buClr>
              <a:buNone/>
            </a:pPr>
            <a:r>
              <a:rPr lang="fr-CA" sz="3200" dirty="0"/>
              <a:t>Selon la méthode PQRSTU pour un usager symptomatique</a:t>
            </a:r>
          </a:p>
          <a:p>
            <a:pPr marL="0" indent="0">
              <a:buClr>
                <a:schemeClr val="accent2"/>
              </a:buClr>
              <a:buNone/>
            </a:pPr>
            <a:endParaRPr lang="fr-CA" sz="3200" dirty="0"/>
          </a:p>
        </p:txBody>
      </p:sp>
      <p:pic>
        <p:nvPicPr>
          <p:cNvPr id="4" name="Image 3"/>
          <p:cNvPicPr>
            <a:picLocks noChangeAspect="1"/>
          </p:cNvPicPr>
          <p:nvPr/>
        </p:nvPicPr>
        <p:blipFill>
          <a:blip r:embed="rId5"/>
          <a:stretch>
            <a:fillRect/>
          </a:stretch>
        </p:blipFill>
        <p:spPr>
          <a:xfrm>
            <a:off x="4583832" y="4701129"/>
            <a:ext cx="3275856" cy="2183904"/>
          </a:xfrm>
          <a:prstGeom prst="rect">
            <a:avLst/>
          </a:prstGeom>
          <a:ln>
            <a:noFill/>
          </a:ln>
          <a:effectLst>
            <a:softEdge rad="1125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14936" y="5788320"/>
            <a:ext cx="609600" cy="609600"/>
          </a:xfrm>
          <a:prstGeom prst="rect">
            <a:avLst/>
          </a:prstGeom>
        </p:spPr>
      </p:pic>
    </p:spTree>
    <p:extLst>
      <p:ext uri="{BB962C8B-B14F-4D97-AF65-F5344CB8AC3E}">
        <p14:creationId xmlns:p14="http://schemas.microsoft.com/office/powerpoint/2010/main" val="558162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8326" y="764704"/>
            <a:ext cx="3024336" cy="792088"/>
          </a:xfrm>
        </p:spPr>
        <p:txBody>
          <a:bodyPr/>
          <a:lstStyle/>
          <a:p>
            <a:pPr>
              <a:lnSpc>
                <a:spcPct val="100000"/>
              </a:lnSpc>
              <a:spcAft>
                <a:spcPts val="600"/>
              </a:spcAft>
            </a:pPr>
            <a:r>
              <a:rPr lang="fr-CA" sz="2400" dirty="0">
                <a:solidFill>
                  <a:schemeClr val="accent2"/>
                </a:solidFill>
              </a:rPr>
              <a:t>DOCUMENTATION </a:t>
            </a:r>
            <a:br>
              <a:rPr lang="fr-CA" sz="2400" dirty="0">
                <a:solidFill>
                  <a:schemeClr val="accent2"/>
                </a:solidFill>
              </a:rPr>
            </a:br>
            <a:r>
              <a:rPr lang="fr-CA" sz="1800" dirty="0">
                <a:solidFill>
                  <a:schemeClr val="accent2"/>
                </a:solidFill>
              </a:rPr>
              <a:t>Malaise dominant :</a:t>
            </a:r>
          </a:p>
        </p:txBody>
      </p:sp>
      <p:graphicFrame>
        <p:nvGraphicFramePr>
          <p:cNvPr id="4" name="Tableau 3"/>
          <p:cNvGraphicFramePr>
            <a:graphicFrameLocks noGrp="1"/>
          </p:cNvGraphicFramePr>
          <p:nvPr>
            <p:extLst/>
          </p:nvPr>
        </p:nvGraphicFramePr>
        <p:xfrm>
          <a:off x="1847528" y="1484787"/>
          <a:ext cx="4176464" cy="5184571"/>
        </p:xfrm>
        <a:graphic>
          <a:graphicData uri="http://schemas.openxmlformats.org/drawingml/2006/table">
            <a:tbl>
              <a:tblPr firstRow="1" bandRow="1">
                <a:tableStyleId>{5C22544A-7EE6-4342-B048-85BDC9FD1C3A}</a:tableStyleId>
              </a:tblPr>
              <a:tblGrid>
                <a:gridCol w="937342">
                  <a:extLst>
                    <a:ext uri="{9D8B030D-6E8A-4147-A177-3AD203B41FA5}">
                      <a16:colId xmlns:a16="http://schemas.microsoft.com/office/drawing/2014/main" val="20000"/>
                    </a:ext>
                  </a:extLst>
                </a:gridCol>
                <a:gridCol w="3239122">
                  <a:extLst>
                    <a:ext uri="{9D8B030D-6E8A-4147-A177-3AD203B41FA5}">
                      <a16:colId xmlns:a16="http://schemas.microsoft.com/office/drawing/2014/main" val="20001"/>
                    </a:ext>
                  </a:extLst>
                </a:gridCol>
              </a:tblGrid>
              <a:tr h="500491">
                <a:tc gridSpan="2">
                  <a:txBody>
                    <a:bodyPr/>
                    <a:lstStyle/>
                    <a:p>
                      <a:pPr algn="ctr"/>
                      <a:r>
                        <a:rPr lang="fr-CA" sz="2000" dirty="0" smtClean="0"/>
                        <a:t>Anamnèse</a:t>
                      </a:r>
                      <a:endParaRPr lang="fr-CA" sz="2000" dirty="0"/>
                    </a:p>
                  </a:txBody>
                  <a:tcPr anchor="ctr">
                    <a:solidFill>
                      <a:schemeClr val="accent2"/>
                    </a:solidFill>
                  </a:tcPr>
                </a:tc>
                <a:tc hMerge="1">
                  <a:txBody>
                    <a:bodyPr/>
                    <a:lstStyle/>
                    <a:p>
                      <a:endParaRPr lang="fr-CA" dirty="0"/>
                    </a:p>
                  </a:txBody>
                  <a:tcPr/>
                </a:tc>
                <a:extLst>
                  <a:ext uri="{0D108BD9-81ED-4DB2-BD59-A6C34878D82A}">
                    <a16:rowId xmlns:a16="http://schemas.microsoft.com/office/drawing/2014/main" val="10000"/>
                  </a:ext>
                </a:extLst>
              </a:tr>
              <a:tr h="468408">
                <a:tc rowSpan="2">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P</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Provoquer</a:t>
                      </a:r>
                    </a:p>
                  </a:txBody>
                  <a:tcPr marL="68580" marR="68580" marT="34290" marB="34290" anchor="ctr"/>
                </a:tc>
                <a:extLst>
                  <a:ext uri="{0D108BD9-81ED-4DB2-BD59-A6C34878D82A}">
                    <a16:rowId xmlns:a16="http://schemas.microsoft.com/office/drawing/2014/main" val="10001"/>
                  </a:ext>
                </a:extLst>
              </a:tr>
              <a:tr h="468408">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Pallier</a:t>
                      </a:r>
                    </a:p>
                  </a:txBody>
                  <a:tcPr marL="68580" marR="68580" marT="34290" marB="34290" anchor="ctr"/>
                </a:tc>
                <a:extLst>
                  <a:ext uri="{0D108BD9-81ED-4DB2-BD59-A6C34878D82A}">
                    <a16:rowId xmlns:a16="http://schemas.microsoft.com/office/drawing/2014/main" val="10002"/>
                  </a:ext>
                </a:extLst>
              </a:tr>
              <a:tr h="468408">
                <a:tc rowSpan="2">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Q</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Qualité</a:t>
                      </a:r>
                    </a:p>
                  </a:txBody>
                  <a:tcPr marL="68580" marR="68580" marT="34290" marB="34290" anchor="ctr"/>
                </a:tc>
                <a:extLst>
                  <a:ext uri="{0D108BD9-81ED-4DB2-BD59-A6C34878D82A}">
                    <a16:rowId xmlns:a16="http://schemas.microsoft.com/office/drawing/2014/main" val="10003"/>
                  </a:ext>
                </a:extLst>
              </a:tr>
              <a:tr h="468408">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Quantité</a:t>
                      </a:r>
                    </a:p>
                  </a:txBody>
                  <a:tcPr marL="68580" marR="68580" marT="34290" marB="34290" anchor="ctr"/>
                </a:tc>
                <a:extLst>
                  <a:ext uri="{0D108BD9-81ED-4DB2-BD59-A6C34878D82A}">
                    <a16:rowId xmlns:a16="http://schemas.microsoft.com/office/drawing/2014/main" val="10004"/>
                  </a:ext>
                </a:extLst>
              </a:tr>
              <a:tr h="468408">
                <a:tc rowSpan="2">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R</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Région</a:t>
                      </a:r>
                    </a:p>
                  </a:txBody>
                  <a:tcPr marL="68580" marR="68580" marT="34290" marB="34290" anchor="ctr"/>
                </a:tc>
                <a:extLst>
                  <a:ext uri="{0D108BD9-81ED-4DB2-BD59-A6C34878D82A}">
                    <a16:rowId xmlns:a16="http://schemas.microsoft.com/office/drawing/2014/main" val="10005"/>
                  </a:ext>
                </a:extLst>
              </a:tr>
              <a:tr h="468408">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Irradiation</a:t>
                      </a:r>
                    </a:p>
                  </a:txBody>
                  <a:tcPr marL="68580" marR="68580" marT="34290" marB="34290" anchor="ctr"/>
                </a:tc>
                <a:extLst>
                  <a:ext uri="{0D108BD9-81ED-4DB2-BD59-A6C34878D82A}">
                    <a16:rowId xmlns:a16="http://schemas.microsoft.com/office/drawing/2014/main" val="10006"/>
                  </a:ext>
                </a:extLst>
              </a:tr>
              <a:tr h="468408">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S</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smtClean="0">
                          <a:latin typeface="+mn-lt"/>
                        </a:rPr>
                        <a:t>Signes</a:t>
                      </a:r>
                      <a:r>
                        <a:rPr lang="fr-CA" sz="2400" baseline="0" dirty="0" smtClean="0">
                          <a:latin typeface="+mn-lt"/>
                        </a:rPr>
                        <a:t> et symptômes</a:t>
                      </a:r>
                      <a:endParaRPr lang="fr-CA" sz="2400" dirty="0">
                        <a:latin typeface="+mn-lt"/>
                      </a:endParaRPr>
                    </a:p>
                  </a:txBody>
                  <a:tcPr marL="68580" marR="68580" marT="34290" marB="34290" anchor="ctr"/>
                </a:tc>
                <a:extLst>
                  <a:ext uri="{0D108BD9-81ED-4DB2-BD59-A6C34878D82A}">
                    <a16:rowId xmlns:a16="http://schemas.microsoft.com/office/drawing/2014/main" val="10007"/>
                  </a:ext>
                </a:extLst>
              </a:tr>
              <a:tr h="468408">
                <a:tc rowSpan="2">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T</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Temps</a:t>
                      </a:r>
                    </a:p>
                  </a:txBody>
                  <a:tcPr marL="68580" marR="68580" marT="34290" marB="34290" anchor="ctr"/>
                </a:tc>
                <a:extLst>
                  <a:ext uri="{0D108BD9-81ED-4DB2-BD59-A6C34878D82A}">
                    <a16:rowId xmlns:a16="http://schemas.microsoft.com/office/drawing/2014/main" val="10008"/>
                  </a:ext>
                </a:extLst>
              </a:tr>
              <a:tr h="468408">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Intermittence</a:t>
                      </a:r>
                    </a:p>
                  </a:txBody>
                  <a:tcPr marL="68580" marR="68580" marT="34290" marB="34290" anchor="ctr"/>
                </a:tc>
                <a:extLst>
                  <a:ext uri="{0D108BD9-81ED-4DB2-BD59-A6C34878D82A}">
                    <a16:rowId xmlns:a16="http://schemas.microsoft.com/office/drawing/2014/main" val="10009"/>
                  </a:ext>
                </a:extLst>
              </a:tr>
              <a:tr h="468408">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r>
                        <a:rPr lang="fr-CA" sz="2400" b="1" dirty="0">
                          <a:solidFill>
                            <a:schemeClr val="accent2"/>
                          </a:solidFill>
                          <a:effectLst>
                            <a:outerShdw blurRad="38100" dist="38100" dir="2700000" algn="tl">
                              <a:srgbClr val="000000">
                                <a:alpha val="43137"/>
                              </a:srgbClr>
                            </a:outerShdw>
                          </a:effectLst>
                          <a:latin typeface="+mn-lt"/>
                        </a:rPr>
                        <a:t>U</a:t>
                      </a:r>
                    </a:p>
                  </a:txBody>
                  <a:tcPr marL="68580" marR="68580" marT="34290" marB="34290" anchor="ctr">
                    <a:noFill/>
                  </a:tcPr>
                </a:tc>
                <a:tc>
                  <a:txBody>
                    <a:bodyPr/>
                    <a:lstStyle>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r>
                        <a:rPr lang="fr-CA" sz="2400" dirty="0">
                          <a:latin typeface="+mn-lt"/>
                        </a:rPr>
                        <a:t>Signification</a:t>
                      </a:r>
                    </a:p>
                  </a:txBody>
                  <a:tcPr marL="68580" marR="68580" marT="34290" marB="34290" anchor="ctr"/>
                </a:tc>
                <a:extLst>
                  <a:ext uri="{0D108BD9-81ED-4DB2-BD59-A6C34878D82A}">
                    <a16:rowId xmlns:a16="http://schemas.microsoft.com/office/drawing/2014/main" val="10010"/>
                  </a:ext>
                </a:extLst>
              </a:tr>
            </a:tbl>
          </a:graphicData>
        </a:graphic>
      </p:graphicFrame>
      <p:pic>
        <p:nvPicPr>
          <p:cNvPr id="5" name="Image 4"/>
          <p:cNvPicPr>
            <a:picLocks noChangeAspect="1"/>
          </p:cNvPicPr>
          <p:nvPr/>
        </p:nvPicPr>
        <p:blipFill>
          <a:blip r:embed="rId5"/>
          <a:stretch>
            <a:fillRect/>
          </a:stretch>
        </p:blipFill>
        <p:spPr>
          <a:xfrm>
            <a:off x="6312025" y="3861048"/>
            <a:ext cx="3776799" cy="2121592"/>
          </a:xfrm>
          <a:prstGeom prst="rect">
            <a:avLst/>
          </a:prstGeom>
        </p:spPr>
      </p:pic>
      <p:graphicFrame>
        <p:nvGraphicFramePr>
          <p:cNvPr id="7" name="Tableau 6"/>
          <p:cNvGraphicFramePr>
            <a:graphicFrameLocks noGrp="1"/>
          </p:cNvGraphicFramePr>
          <p:nvPr>
            <p:extLst/>
          </p:nvPr>
        </p:nvGraphicFramePr>
        <p:xfrm>
          <a:off x="6672064" y="1916833"/>
          <a:ext cx="2880320" cy="1800199"/>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tblGrid>
              <a:tr h="472780">
                <a:tc>
                  <a:txBody>
                    <a:bodyPr/>
                    <a:lstStyle/>
                    <a:p>
                      <a:pPr algn="ctr"/>
                      <a:r>
                        <a:rPr lang="fr-CA" sz="2400" dirty="0" smtClean="0"/>
                        <a:t>Examen physique</a:t>
                      </a:r>
                      <a:endParaRPr lang="fr-CA" sz="2400" dirty="0"/>
                    </a:p>
                  </a:txBody>
                  <a:tcPr anchor="ctr">
                    <a:solidFill>
                      <a:schemeClr val="accent2"/>
                    </a:solidFill>
                  </a:tcPr>
                </a:tc>
                <a:extLst>
                  <a:ext uri="{0D108BD9-81ED-4DB2-BD59-A6C34878D82A}">
                    <a16:rowId xmlns:a16="http://schemas.microsoft.com/office/drawing/2014/main" val="10000"/>
                  </a:ext>
                </a:extLst>
              </a:tr>
              <a:tr h="442473">
                <a:tc>
                  <a:txBody>
                    <a:bodyPr/>
                    <a:lstStyle/>
                    <a:p>
                      <a:pPr marL="285750" indent="-285750">
                        <a:buClr>
                          <a:schemeClr val="accent2"/>
                        </a:buClr>
                        <a:buSzPct val="90000"/>
                        <a:buFont typeface="Wingdings 3" panose="05040102010807070707" pitchFamily="18" charset="2"/>
                        <a:buChar char=""/>
                      </a:pPr>
                      <a:r>
                        <a:rPr lang="fr-CA" sz="2000" dirty="0" smtClean="0"/>
                        <a:t>Inspection</a:t>
                      </a:r>
                    </a:p>
                  </a:txBody>
                  <a:tcPr/>
                </a:tc>
                <a:extLst>
                  <a:ext uri="{0D108BD9-81ED-4DB2-BD59-A6C34878D82A}">
                    <a16:rowId xmlns:a16="http://schemas.microsoft.com/office/drawing/2014/main" val="10001"/>
                  </a:ext>
                </a:extLst>
              </a:tr>
              <a:tr h="442473">
                <a:tc>
                  <a:txBody>
                    <a:bodyPr/>
                    <a:lstStyle/>
                    <a:p>
                      <a:pPr marL="285750" marR="0" lvl="0" indent="-285750" algn="l" defTabSz="457200" rtl="0" eaLnBrk="1" fontAlgn="auto" latinLnBrk="0" hangingPunct="1">
                        <a:lnSpc>
                          <a:spcPct val="100000"/>
                        </a:lnSpc>
                        <a:spcBef>
                          <a:spcPts val="0"/>
                        </a:spcBef>
                        <a:spcAft>
                          <a:spcPts val="0"/>
                        </a:spcAft>
                        <a:buClr>
                          <a:schemeClr val="accent2"/>
                        </a:buClr>
                        <a:buSzPct val="90000"/>
                        <a:buFont typeface="Wingdings 3" panose="05040102010807070707" pitchFamily="18" charset="2"/>
                        <a:buChar char=""/>
                        <a:tabLst/>
                        <a:defRPr/>
                      </a:pPr>
                      <a:r>
                        <a:rPr lang="fr-CA" sz="2000" dirty="0" smtClean="0"/>
                        <a:t>Auscultation</a:t>
                      </a:r>
                    </a:p>
                  </a:txBody>
                  <a:tcPr/>
                </a:tc>
                <a:extLst>
                  <a:ext uri="{0D108BD9-81ED-4DB2-BD59-A6C34878D82A}">
                    <a16:rowId xmlns:a16="http://schemas.microsoft.com/office/drawing/2014/main" val="10002"/>
                  </a:ext>
                </a:extLst>
              </a:tr>
              <a:tr h="442473">
                <a:tc>
                  <a:txBody>
                    <a:bodyPr/>
                    <a:lstStyle/>
                    <a:p>
                      <a:pPr marL="285750" marR="0" lvl="0" indent="-285750" algn="l" defTabSz="457200" rtl="0" eaLnBrk="1" fontAlgn="auto" latinLnBrk="0" hangingPunct="1">
                        <a:lnSpc>
                          <a:spcPct val="100000"/>
                        </a:lnSpc>
                        <a:spcBef>
                          <a:spcPts val="0"/>
                        </a:spcBef>
                        <a:spcAft>
                          <a:spcPts val="0"/>
                        </a:spcAft>
                        <a:buClr>
                          <a:schemeClr val="accent2"/>
                        </a:buClr>
                        <a:buSzPct val="90000"/>
                        <a:buFont typeface="Wingdings 3" panose="05040102010807070707" pitchFamily="18" charset="2"/>
                        <a:buChar char="´"/>
                        <a:tabLst/>
                        <a:defRPr/>
                      </a:pPr>
                      <a:r>
                        <a:rPr lang="fr-CA" sz="2000" dirty="0" smtClean="0"/>
                        <a:t>Palpation</a:t>
                      </a:r>
                    </a:p>
                  </a:txBody>
                  <a:tcPr/>
                </a:tc>
                <a:extLst>
                  <a:ext uri="{0D108BD9-81ED-4DB2-BD59-A6C34878D82A}">
                    <a16:rowId xmlns:a16="http://schemas.microsoft.com/office/drawing/2014/main" val="10003"/>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2024" y="6059757"/>
            <a:ext cx="609600" cy="609600"/>
          </a:xfrm>
          <a:prstGeom prst="rect">
            <a:avLst/>
          </a:prstGeom>
        </p:spPr>
      </p:pic>
    </p:spTree>
    <p:extLst>
      <p:ext uri="{BB962C8B-B14F-4D97-AF65-F5344CB8AC3E}">
        <p14:creationId xmlns:p14="http://schemas.microsoft.com/office/powerpoint/2010/main" val="638164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9689" y="1124744"/>
            <a:ext cx="6740614" cy="432048"/>
          </a:xfrm>
        </p:spPr>
        <p:txBody>
          <a:bodyPr/>
          <a:lstStyle/>
          <a:p>
            <a:pPr algn="ctr">
              <a:lnSpc>
                <a:spcPct val="100000"/>
              </a:lnSpc>
            </a:pPr>
            <a:r>
              <a:rPr lang="fr-CA" altLang="fr-FR" sz="3600" dirty="0">
                <a:solidFill>
                  <a:schemeClr val="accent2"/>
                </a:solidFill>
                <a:latin typeface="+mn-lt"/>
              </a:rPr>
              <a:t>Mise en situation</a:t>
            </a:r>
            <a:endParaRPr lang="fr-CA" sz="3600" dirty="0">
              <a:latin typeface="+mn-lt"/>
            </a:endParaRPr>
          </a:p>
        </p:txBody>
      </p:sp>
      <p:sp>
        <p:nvSpPr>
          <p:cNvPr id="3" name="Espace réservé du texte 2"/>
          <p:cNvSpPr>
            <a:spLocks noGrp="1"/>
          </p:cNvSpPr>
          <p:nvPr>
            <p:ph type="body" sz="quarter" idx="11"/>
          </p:nvPr>
        </p:nvSpPr>
        <p:spPr>
          <a:xfrm>
            <a:off x="1991544" y="1916833"/>
            <a:ext cx="7956884" cy="4413495"/>
          </a:xfrm>
        </p:spPr>
        <p:txBody>
          <a:bodyPr/>
          <a:lstStyle/>
          <a:p>
            <a:pPr marL="444500" indent="-352425" algn="just">
              <a:buClr>
                <a:schemeClr val="accent2"/>
              </a:buClr>
              <a:buFont typeface="Wingdings 3" panose="05040102010807070707" pitchFamily="18" charset="2"/>
              <a:buChar char="´"/>
              <a:defRPr/>
            </a:pPr>
            <a:r>
              <a:rPr lang="fr-CA" sz="2400" dirty="0"/>
              <a:t>Monsieur Bouchard 76 ans est admis à votre unité un peu avant l’heure du dîner, pour une pneumonie</a:t>
            </a:r>
          </a:p>
          <a:p>
            <a:pPr marL="444500" indent="-352425" algn="just">
              <a:buClr>
                <a:schemeClr val="accent2"/>
              </a:buClr>
              <a:buNone/>
              <a:defRPr/>
            </a:pPr>
            <a:r>
              <a:rPr lang="fr-CA" sz="2400" dirty="0"/>
              <a:t> </a:t>
            </a:r>
          </a:p>
          <a:p>
            <a:pPr marL="444500" indent="-352425" algn="just">
              <a:buClr>
                <a:schemeClr val="accent2"/>
              </a:buClr>
              <a:buFont typeface="Wingdings 3" panose="05040102010807070707" pitchFamily="18" charset="2"/>
              <a:buChar char="´"/>
              <a:defRPr/>
            </a:pPr>
            <a:r>
              <a:rPr lang="fr-CA" sz="2400" dirty="0"/>
              <a:t>ATCD : Fa, </a:t>
            </a:r>
            <a:r>
              <a:rPr lang="fr-CA" sz="2400" dirty="0" err="1"/>
              <a:t>Db</a:t>
            </a:r>
            <a:r>
              <a:rPr lang="fr-CA" sz="2400" dirty="0"/>
              <a:t>, HTA, DLP, HBP, MPOC</a:t>
            </a:r>
          </a:p>
          <a:p>
            <a:pPr marL="82296" indent="0" algn="just">
              <a:buClr>
                <a:schemeClr val="accent3"/>
              </a:buClr>
              <a:buNone/>
              <a:defRPr/>
            </a:pPr>
            <a:endParaRPr lang="fr-CA" sz="2400" dirty="0"/>
          </a:p>
          <a:p>
            <a:pPr marL="0" indent="0" algn="just">
              <a:buClr>
                <a:srgbClr val="94C600"/>
              </a:buClr>
              <a:buNone/>
            </a:pPr>
            <a:r>
              <a:rPr lang="fr-CA" sz="2400" b="1" dirty="0"/>
              <a:t>Au rapport de l’urgence </a:t>
            </a:r>
            <a:r>
              <a:rPr lang="fr-CA" sz="2400" dirty="0"/>
              <a:t>: Monsieur est </a:t>
            </a:r>
            <a:r>
              <a:rPr lang="fr-CA" altLang="fr-FR" sz="2400" dirty="0">
                <a:solidFill>
                  <a:srgbClr val="3E3D2D"/>
                </a:solidFill>
              </a:rPr>
              <a:t>orienté dans les trois sphères, mais passe la majorité de ses journées au lit et est très dyspnéique, même à la parole, il présente des expectorations spumeuses. Si son état le permet, on utilise parfois la chaise d’aisance, mais de l’aide x2 est requise pour le déplacement. Il a peu d’appétit et il faut le stimuler à manger.</a:t>
            </a:r>
            <a:endParaRPr lang="fr-CA" altLang="fr-FR" sz="2400" i="1" dirty="0">
              <a:solidFill>
                <a:srgbClr val="3E3D2D"/>
              </a:solidFill>
            </a:endParaRPr>
          </a:p>
          <a:p>
            <a:pPr algn="just"/>
            <a:endParaRPr lang="fr-CA" sz="2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5755196" y="6247816"/>
            <a:ext cx="609600" cy="597070"/>
          </a:xfrm>
          <a:prstGeom prst="rect">
            <a:avLst/>
          </a:prstGeom>
        </p:spPr>
      </p:pic>
    </p:spTree>
    <p:extLst>
      <p:ext uri="{BB962C8B-B14F-4D97-AF65-F5344CB8AC3E}">
        <p14:creationId xmlns:p14="http://schemas.microsoft.com/office/powerpoint/2010/main" val="23685097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1584" y="269607"/>
            <a:ext cx="7604710" cy="648071"/>
          </a:xfrm>
        </p:spPr>
        <p:txBody>
          <a:bodyPr/>
          <a:lstStyle/>
          <a:p>
            <a:pPr algn="ctr"/>
            <a:r>
              <a:rPr lang="fr-CA" sz="3200" dirty="0">
                <a:solidFill>
                  <a:schemeClr val="accent2"/>
                </a:solidFill>
                <a:latin typeface="Bookman Old Style" panose="02050604050505020204" pitchFamily="18" charset="0"/>
              </a:rPr>
              <a:t/>
            </a:r>
            <a:br>
              <a:rPr lang="fr-CA" sz="3200" dirty="0">
                <a:solidFill>
                  <a:schemeClr val="accent2"/>
                </a:solidFill>
                <a:latin typeface="Bookman Old Style" panose="02050604050505020204" pitchFamily="18" charset="0"/>
              </a:rPr>
            </a:br>
            <a:r>
              <a:rPr lang="fr-CA" sz="3200" dirty="0">
                <a:solidFill>
                  <a:schemeClr val="accent2"/>
                </a:solidFill>
                <a:latin typeface="Calibri" panose="020F0502020204030204" pitchFamily="34" charset="0"/>
              </a:rPr>
              <a:t>Éléments de l’évaluation clinique?</a:t>
            </a:r>
          </a:p>
        </p:txBody>
      </p:sp>
      <p:graphicFrame>
        <p:nvGraphicFramePr>
          <p:cNvPr id="5" name="Tableau 4"/>
          <p:cNvGraphicFramePr>
            <a:graphicFrameLocks noGrp="1"/>
          </p:cNvGraphicFramePr>
          <p:nvPr>
            <p:extLst>
              <p:ext uri="{D42A27DB-BD31-4B8C-83A1-F6EECF244321}">
                <p14:modId xmlns:p14="http://schemas.microsoft.com/office/powerpoint/2010/main" val="631503269"/>
              </p:ext>
            </p:extLst>
          </p:nvPr>
        </p:nvGraphicFramePr>
        <p:xfrm>
          <a:off x="2589276" y="1338125"/>
          <a:ext cx="7129326" cy="4845774"/>
        </p:xfrm>
        <a:graphic>
          <a:graphicData uri="http://schemas.openxmlformats.org/drawingml/2006/table">
            <a:tbl>
              <a:tblPr bandRow="1">
                <a:tableStyleId>{8A107856-5554-42FB-B03E-39F5DBC370BA}</a:tableStyleId>
              </a:tblPr>
              <a:tblGrid>
                <a:gridCol w="537607">
                  <a:extLst>
                    <a:ext uri="{9D8B030D-6E8A-4147-A177-3AD203B41FA5}">
                      <a16:colId xmlns:a16="http://schemas.microsoft.com/office/drawing/2014/main" val="20000"/>
                    </a:ext>
                  </a:extLst>
                </a:gridCol>
                <a:gridCol w="1939568">
                  <a:extLst>
                    <a:ext uri="{9D8B030D-6E8A-4147-A177-3AD203B41FA5}">
                      <a16:colId xmlns:a16="http://schemas.microsoft.com/office/drawing/2014/main" val="20001"/>
                    </a:ext>
                  </a:extLst>
                </a:gridCol>
                <a:gridCol w="4652151">
                  <a:extLst>
                    <a:ext uri="{9D8B030D-6E8A-4147-A177-3AD203B41FA5}">
                      <a16:colId xmlns:a16="http://schemas.microsoft.com/office/drawing/2014/main" val="20002"/>
                    </a:ext>
                  </a:extLst>
                </a:gridCol>
              </a:tblGrid>
              <a:tr h="620228">
                <a:tc rowSpan="2">
                  <a:txBody>
                    <a:bodyPr/>
                    <a:lstStyle/>
                    <a:p>
                      <a:pPr algn="ctr"/>
                      <a:r>
                        <a:rPr lang="fr-CA" sz="2000" dirty="0">
                          <a:effectLst>
                            <a:outerShdw blurRad="38100" dist="38100" dir="2700000" algn="tl">
                              <a:srgbClr val="000000">
                                <a:alpha val="43137"/>
                              </a:srgbClr>
                            </a:outerShdw>
                          </a:effectLst>
                        </a:rPr>
                        <a:t>P</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a:t>Provoquer</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Aucun élément identifié .</a:t>
                      </a:r>
                      <a:endParaRPr lang="fr-CA" sz="1600" dirty="0" smtClean="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366654">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p>
                      <a:r>
                        <a:rPr lang="fr-CA" sz="1800" dirty="0"/>
                        <a:t>Pallier</a:t>
                      </a:r>
                      <a:endParaRPr lang="fr-CA" sz="1800" b="1"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600" dirty="0" smtClean="0"/>
                        <a:t>Mesure</a:t>
                      </a:r>
                      <a:r>
                        <a:rPr lang="fr-CA" sz="1600" baseline="0" dirty="0" smtClean="0"/>
                        <a:t> palliative : respiration lèvre pincée non efficace.</a:t>
                      </a:r>
                      <a:endParaRPr lang="fr-CA" sz="1600" dirty="0" smtClean="0">
                        <a:latin typeface="Calibri" panose="020F0502020204030204" pitchFamily="34" charset="0"/>
                      </a:endParaRPr>
                    </a:p>
                  </a:txBody>
                  <a:tcPr marL="68580" marR="68580" marT="34290" marB="34290" anchor="ctr"/>
                </a:tc>
                <a:extLst>
                  <a:ext uri="{0D108BD9-81ED-4DB2-BD59-A6C34878D82A}">
                    <a16:rowId xmlns:a16="http://schemas.microsoft.com/office/drawing/2014/main" val="10001"/>
                  </a:ext>
                </a:extLst>
              </a:tr>
              <a:tr h="544405">
                <a:tc rowSpan="2">
                  <a:txBody>
                    <a:bodyPr/>
                    <a:lstStyle/>
                    <a:p>
                      <a:pPr algn="ctr"/>
                      <a:r>
                        <a:rPr lang="fr-CA" sz="2000" dirty="0">
                          <a:effectLst>
                            <a:outerShdw blurRad="38100" dist="38100" dir="2700000" algn="tl">
                              <a:srgbClr val="000000">
                                <a:alpha val="43137"/>
                              </a:srgbClr>
                            </a:outerShdw>
                          </a:effectLst>
                        </a:rPr>
                        <a:t>Q</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a:t>Qualité</a:t>
                      </a:r>
                      <a:endParaRPr lang="fr-CA" sz="1800" b="1"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600" dirty="0" smtClean="0"/>
                        <a:t>Essoufflement</a:t>
                      </a:r>
                      <a:r>
                        <a:rPr lang="fr-CA" sz="1600" baseline="0" dirty="0" smtClean="0"/>
                        <a:t> à la parole, doit prendre des pauses.</a:t>
                      </a:r>
                      <a:endParaRPr lang="fr-CA" sz="1600" dirty="0" smtClean="0">
                        <a:latin typeface="Calibri" panose="020F0502020204030204" pitchFamily="34" charset="0"/>
                      </a:endParaRPr>
                    </a:p>
                  </a:txBody>
                  <a:tcPr marL="68580" marR="68580" marT="34290" marB="34290" anchor="ctr"/>
                </a:tc>
                <a:extLst>
                  <a:ext uri="{0D108BD9-81ED-4DB2-BD59-A6C34878D82A}">
                    <a16:rowId xmlns:a16="http://schemas.microsoft.com/office/drawing/2014/main" val="10002"/>
                  </a:ext>
                </a:extLst>
              </a:tr>
              <a:tr h="514933">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p>
                      <a:r>
                        <a:rPr lang="fr-CA" sz="1800" dirty="0"/>
                        <a:t>Quantité</a:t>
                      </a:r>
                      <a:endParaRPr lang="fr-CA" sz="1800" b="1" dirty="0">
                        <a:latin typeface="Calibri" panose="020F050202020403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600" dirty="0" smtClean="0"/>
                        <a:t>Impact fonctionnel : incapable de se rendre à sa</a:t>
                      </a:r>
                      <a:r>
                        <a:rPr lang="fr-CA" sz="1600" baseline="0" dirty="0" smtClean="0"/>
                        <a:t> salle de bain</a:t>
                      </a:r>
                      <a:endParaRPr lang="fr-CA" sz="1600" dirty="0" smtClean="0">
                        <a:latin typeface="Calibri" panose="020F0502020204030204" pitchFamily="34" charset="0"/>
                      </a:endParaRPr>
                    </a:p>
                  </a:txBody>
                  <a:tcPr marL="68580" marR="68580" marT="34290" marB="34290" anchor="ctr"/>
                </a:tc>
                <a:extLst>
                  <a:ext uri="{0D108BD9-81ED-4DB2-BD59-A6C34878D82A}">
                    <a16:rowId xmlns:a16="http://schemas.microsoft.com/office/drawing/2014/main" val="10003"/>
                  </a:ext>
                </a:extLst>
              </a:tr>
              <a:tr h="366654">
                <a:tc rowSpan="2">
                  <a:txBody>
                    <a:bodyPr/>
                    <a:lstStyle/>
                    <a:p>
                      <a:pPr algn="ctr"/>
                      <a:r>
                        <a:rPr lang="fr-CA" sz="2000" dirty="0">
                          <a:effectLst>
                            <a:outerShdw blurRad="38100" dist="38100" dir="2700000" algn="tl">
                              <a:srgbClr val="000000">
                                <a:alpha val="43137"/>
                              </a:srgbClr>
                            </a:outerShdw>
                          </a:effectLst>
                        </a:rPr>
                        <a:t>R</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a:t>Région</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Non applicable</a:t>
                      </a:r>
                      <a:endParaRPr lang="fr-CA" sz="1600" dirty="0">
                        <a:latin typeface="Calibri" panose="020F0502020204030204" pitchFamily="34" charset="0"/>
                      </a:endParaRPr>
                    </a:p>
                  </a:txBody>
                  <a:tcPr marL="68580" marR="68580" marT="34290" marB="34290" anchor="ctr"/>
                </a:tc>
                <a:extLst>
                  <a:ext uri="{0D108BD9-81ED-4DB2-BD59-A6C34878D82A}">
                    <a16:rowId xmlns:a16="http://schemas.microsoft.com/office/drawing/2014/main" val="10004"/>
                  </a:ext>
                </a:extLst>
              </a:tr>
              <a:tr h="366654">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p>
                      <a:r>
                        <a:rPr lang="fr-CA" sz="1800" dirty="0"/>
                        <a:t>Irradiation</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Non applicable</a:t>
                      </a:r>
                      <a:endParaRPr lang="fr-CA" sz="1600" dirty="0">
                        <a:latin typeface="Calibri" panose="020F0502020204030204" pitchFamily="34" charset="0"/>
                      </a:endParaRPr>
                    </a:p>
                  </a:txBody>
                  <a:tcPr marL="68580" marR="68580" marT="34290" marB="34290" anchor="ctr"/>
                </a:tc>
                <a:extLst>
                  <a:ext uri="{0D108BD9-81ED-4DB2-BD59-A6C34878D82A}">
                    <a16:rowId xmlns:a16="http://schemas.microsoft.com/office/drawing/2014/main" val="10005"/>
                  </a:ext>
                </a:extLst>
              </a:tr>
              <a:tr h="644118">
                <a:tc>
                  <a:txBody>
                    <a:bodyPr/>
                    <a:lstStyle/>
                    <a:p>
                      <a:pPr algn="ctr"/>
                      <a:r>
                        <a:rPr lang="fr-CA" sz="2000" dirty="0">
                          <a:effectLst>
                            <a:outerShdw blurRad="38100" dist="38100" dir="2700000" algn="tl">
                              <a:srgbClr val="000000">
                                <a:alpha val="43137"/>
                              </a:srgbClr>
                            </a:outerShdw>
                          </a:effectLst>
                        </a:rPr>
                        <a:t>S</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smtClean="0"/>
                        <a:t>Signes</a:t>
                      </a:r>
                      <a:r>
                        <a:rPr lang="fr-CA" sz="1800" baseline="0" dirty="0" smtClean="0"/>
                        <a:t> et symptômes</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Fatigue, diaphorèse,</a:t>
                      </a:r>
                      <a:r>
                        <a:rPr lang="fr-CA" sz="1600" baseline="0" dirty="0" smtClean="0"/>
                        <a:t> toux grasse avec expectorations </a:t>
                      </a:r>
                      <a:r>
                        <a:rPr lang="fr-CA" sz="1600" u="none" baseline="0" dirty="0" smtClean="0"/>
                        <a:t>spumeuses, perte d’appétit</a:t>
                      </a:r>
                      <a:endParaRPr lang="fr-CA" sz="1600" u="none" dirty="0">
                        <a:solidFill>
                          <a:srgbClr val="FF0000"/>
                        </a:solidFill>
                        <a:latin typeface="Calibri" panose="020F0502020204030204" pitchFamily="34" charset="0"/>
                      </a:endParaRPr>
                    </a:p>
                  </a:txBody>
                  <a:tcPr marL="68580" marR="68580" marT="34290" marB="34290" anchor="ctr"/>
                </a:tc>
                <a:extLst>
                  <a:ext uri="{0D108BD9-81ED-4DB2-BD59-A6C34878D82A}">
                    <a16:rowId xmlns:a16="http://schemas.microsoft.com/office/drawing/2014/main" val="10006"/>
                  </a:ext>
                </a:extLst>
              </a:tr>
              <a:tr h="366654">
                <a:tc rowSpan="2">
                  <a:txBody>
                    <a:bodyPr/>
                    <a:lstStyle/>
                    <a:p>
                      <a:pPr algn="ctr"/>
                      <a:r>
                        <a:rPr lang="fr-CA" sz="2000" dirty="0">
                          <a:effectLst>
                            <a:outerShdw blurRad="38100" dist="38100" dir="2700000" algn="tl">
                              <a:srgbClr val="000000">
                                <a:alpha val="43137"/>
                              </a:srgbClr>
                            </a:outerShdw>
                          </a:effectLst>
                        </a:rPr>
                        <a:t>T</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a:t>Temps</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Depuis hier</a:t>
                      </a:r>
                      <a:endParaRPr lang="fr-CA" sz="1600" dirty="0">
                        <a:latin typeface="Calibri" panose="020F0502020204030204" pitchFamily="34" charset="0"/>
                      </a:endParaRPr>
                    </a:p>
                  </a:txBody>
                  <a:tcPr marL="68580" marR="68580" marT="34290" marB="34290" anchor="ctr"/>
                </a:tc>
                <a:extLst>
                  <a:ext uri="{0D108BD9-81ED-4DB2-BD59-A6C34878D82A}">
                    <a16:rowId xmlns:a16="http://schemas.microsoft.com/office/drawing/2014/main" val="10007"/>
                  </a:ext>
                </a:extLst>
              </a:tr>
              <a:tr h="434739">
                <a:tc vMerge="1">
                  <a:txBody>
                    <a:bodyPr/>
                    <a:lstStyle/>
                    <a:p>
                      <a:pPr algn="l"/>
                      <a:endParaRPr lang="fr-CA" sz="2000" b="1" dirty="0">
                        <a:effectLst>
                          <a:outerShdw blurRad="38100" dist="38100" dir="2700000" algn="tl">
                            <a:srgbClr val="000000">
                              <a:alpha val="43137"/>
                            </a:srgbClr>
                          </a:outerShdw>
                        </a:effectLst>
                        <a:latin typeface="Bookman Old Style" panose="02050604050505020204" pitchFamily="18" charset="0"/>
                      </a:endParaRPr>
                    </a:p>
                  </a:txBody>
                  <a:tcPr/>
                </a:tc>
                <a:tc>
                  <a:txBody>
                    <a:bodyPr/>
                    <a:lstStyle/>
                    <a:p>
                      <a:r>
                        <a:rPr lang="fr-CA" sz="1800" dirty="0" smtClean="0"/>
                        <a:t>Intermittence</a:t>
                      </a:r>
                      <a:endParaRPr lang="fr-CA" sz="1800" dirty="0">
                        <a:solidFill>
                          <a:srgbClr val="FF0000"/>
                        </a:solidFill>
                        <a:latin typeface="Calibri" panose="020F0502020204030204" pitchFamily="34" charset="0"/>
                      </a:endParaRPr>
                    </a:p>
                  </a:txBody>
                  <a:tcPr marL="68580" marR="68580" marT="34290" marB="34290" anchor="ctr"/>
                </a:tc>
                <a:tc>
                  <a:txBody>
                    <a:bodyPr/>
                    <a:lstStyle/>
                    <a:p>
                      <a:pPr algn="l"/>
                      <a:r>
                        <a:rPr lang="fr-CA" sz="1600" dirty="0" smtClean="0"/>
                        <a:t>Constant</a:t>
                      </a:r>
                      <a:endParaRPr lang="fr-CA" sz="1600" dirty="0">
                        <a:latin typeface="Calibri" panose="020F0502020204030204" pitchFamily="34" charset="0"/>
                      </a:endParaRPr>
                    </a:p>
                  </a:txBody>
                  <a:tcPr marL="68580" marR="68580" marT="34290" marB="34290" anchor="ctr"/>
                </a:tc>
                <a:extLst>
                  <a:ext uri="{0D108BD9-81ED-4DB2-BD59-A6C34878D82A}">
                    <a16:rowId xmlns:a16="http://schemas.microsoft.com/office/drawing/2014/main" val="10008"/>
                  </a:ext>
                </a:extLst>
              </a:tr>
              <a:tr h="389802">
                <a:tc>
                  <a:txBody>
                    <a:bodyPr/>
                    <a:lstStyle/>
                    <a:p>
                      <a:pPr algn="ctr"/>
                      <a:r>
                        <a:rPr lang="fr-CA" sz="2000" dirty="0">
                          <a:effectLst>
                            <a:outerShdw blurRad="38100" dist="38100" dir="2700000" algn="tl">
                              <a:srgbClr val="000000">
                                <a:alpha val="43137"/>
                              </a:srgbClr>
                            </a:outerShdw>
                          </a:effectLst>
                        </a:rPr>
                        <a:t>U</a:t>
                      </a:r>
                      <a:endParaRPr lang="fr-CA" sz="2000" b="1" dirty="0">
                        <a:solidFill>
                          <a:schemeClr val="accent2"/>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a:tc>
                <a:tc>
                  <a:txBody>
                    <a:bodyPr/>
                    <a:lstStyle/>
                    <a:p>
                      <a:r>
                        <a:rPr lang="fr-CA" sz="1800" dirty="0"/>
                        <a:t>Signification</a:t>
                      </a:r>
                      <a:endParaRPr lang="fr-CA" sz="1800" b="1" dirty="0">
                        <a:latin typeface="Calibri" panose="020F0502020204030204" pitchFamily="34" charset="0"/>
                      </a:endParaRPr>
                    </a:p>
                  </a:txBody>
                  <a:tcPr marL="68580" marR="68580" marT="34290" marB="34290" anchor="ctr"/>
                </a:tc>
                <a:tc>
                  <a:txBody>
                    <a:bodyPr/>
                    <a:lstStyle/>
                    <a:p>
                      <a:pPr algn="l"/>
                      <a:r>
                        <a:rPr lang="fr-CA" sz="1600" dirty="0" smtClean="0"/>
                        <a:t>Relie son état à sa pneumonie</a:t>
                      </a:r>
                      <a:endParaRPr lang="fr-CA" sz="1600" dirty="0">
                        <a:latin typeface="Calibri" panose="020F0502020204030204" pitchFamily="34" charset="0"/>
                      </a:endParaRPr>
                    </a:p>
                  </a:txBody>
                  <a:tcPr marL="68580" marR="68580" marT="34290" marB="34290" anchor="ctr"/>
                </a:tc>
                <a:extLst>
                  <a:ext uri="{0D108BD9-81ED-4DB2-BD59-A6C34878D82A}">
                    <a16:rowId xmlns:a16="http://schemas.microsoft.com/office/drawing/2014/main" val="10009"/>
                  </a:ext>
                </a:extLst>
              </a:tr>
            </a:tbl>
          </a:graphicData>
        </a:graphic>
      </p:graphicFrame>
      <p:sp>
        <p:nvSpPr>
          <p:cNvPr id="6" name="Rectangle 5">
            <a:extLst>
              <a:ext uri="{FF2B5EF4-FFF2-40B4-BE49-F238E27FC236}">
                <a16:creationId xmlns:a16="http://schemas.microsoft.com/office/drawing/2014/main" id="{591CA526-B746-4789-855E-E92DFAB5FBE9}"/>
              </a:ext>
            </a:extLst>
          </p:cNvPr>
          <p:cNvSpPr/>
          <p:nvPr/>
        </p:nvSpPr>
        <p:spPr>
          <a:xfrm>
            <a:off x="2567608" y="917677"/>
            <a:ext cx="7388686" cy="400110"/>
          </a:xfrm>
          <a:prstGeom prst="rect">
            <a:avLst/>
          </a:prstGeom>
        </p:spPr>
        <p:txBody>
          <a:bodyPr wrap="square">
            <a:spAutoFit/>
          </a:bodyPr>
          <a:lstStyle/>
          <a:p>
            <a:pPr marL="385763" indent="-385763">
              <a:buFontTx/>
              <a:buAutoNum type="arabicPeriod"/>
            </a:pPr>
            <a:r>
              <a:rPr lang="fr-CA" sz="2000" b="1" dirty="0">
                <a:solidFill>
                  <a:srgbClr val="45423F"/>
                </a:solidFill>
                <a:latin typeface="Calibri" panose="020F0502020204030204" pitchFamily="34" charset="0"/>
              </a:rPr>
              <a:t>Anamnèse du malaise dominant (essoufflement/dyspnée)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1951" y="6201492"/>
            <a:ext cx="609600" cy="609600"/>
          </a:xfrm>
          <a:prstGeom prst="rect">
            <a:avLst/>
          </a:prstGeom>
        </p:spPr>
      </p:pic>
    </p:spTree>
    <p:extLst>
      <p:ext uri="{BB962C8B-B14F-4D97-AF65-F5344CB8AC3E}">
        <p14:creationId xmlns:p14="http://schemas.microsoft.com/office/powerpoint/2010/main" val="2454120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06155" y="836713"/>
            <a:ext cx="7604710" cy="648071"/>
          </a:xfrm>
        </p:spPr>
        <p:txBody>
          <a:bodyPr/>
          <a:lstStyle/>
          <a:p>
            <a:pPr algn="ctr"/>
            <a:r>
              <a:rPr lang="fr-CA" sz="3200" dirty="0">
                <a:solidFill>
                  <a:schemeClr val="accent2"/>
                </a:solidFill>
                <a:latin typeface="Calibri" panose="020F0502020204030204" pitchFamily="34" charset="0"/>
              </a:rPr>
              <a:t/>
            </a:r>
            <a:br>
              <a:rPr lang="fr-CA" sz="3200" dirty="0">
                <a:solidFill>
                  <a:schemeClr val="accent2"/>
                </a:solidFill>
                <a:latin typeface="Calibri" panose="020F0502020204030204" pitchFamily="34" charset="0"/>
              </a:rPr>
            </a:br>
            <a:r>
              <a:rPr lang="fr-CA" sz="3200" dirty="0">
                <a:solidFill>
                  <a:schemeClr val="accent2"/>
                </a:solidFill>
                <a:latin typeface="Calibri" panose="020F0502020204030204" pitchFamily="34" charset="0"/>
              </a:rPr>
              <a:t>Éléments de l’évaluation clinique ? (suite)</a:t>
            </a:r>
          </a:p>
        </p:txBody>
      </p:sp>
      <p:sp>
        <p:nvSpPr>
          <p:cNvPr id="6" name="Rectangle 5">
            <a:extLst>
              <a:ext uri="{FF2B5EF4-FFF2-40B4-BE49-F238E27FC236}">
                <a16:creationId xmlns:a16="http://schemas.microsoft.com/office/drawing/2014/main" id="{591CA526-B746-4789-855E-E92DFAB5FBE9}"/>
              </a:ext>
            </a:extLst>
          </p:cNvPr>
          <p:cNvSpPr/>
          <p:nvPr/>
        </p:nvSpPr>
        <p:spPr>
          <a:xfrm>
            <a:off x="2135561" y="1611673"/>
            <a:ext cx="5647459" cy="400110"/>
          </a:xfrm>
          <a:prstGeom prst="rect">
            <a:avLst/>
          </a:prstGeom>
        </p:spPr>
        <p:txBody>
          <a:bodyPr wrap="square">
            <a:spAutoFit/>
          </a:bodyPr>
          <a:lstStyle/>
          <a:p>
            <a:pPr marL="457200" indent="-457200">
              <a:buFont typeface="+mj-lt"/>
              <a:buAutoNum type="arabicPeriod" startAt="2"/>
            </a:pPr>
            <a:r>
              <a:rPr lang="fr-CA" sz="2000" b="1" dirty="0">
                <a:solidFill>
                  <a:srgbClr val="45423F"/>
                </a:solidFill>
                <a:latin typeface="Calibri"/>
              </a:rPr>
              <a:t>Examen physique</a:t>
            </a:r>
          </a:p>
        </p:txBody>
      </p:sp>
      <p:sp>
        <p:nvSpPr>
          <p:cNvPr id="7" name="Espace réservé du texte 2"/>
          <p:cNvSpPr>
            <a:spLocks noGrp="1"/>
          </p:cNvSpPr>
          <p:nvPr>
            <p:ph type="body" sz="quarter" idx="11"/>
          </p:nvPr>
        </p:nvSpPr>
        <p:spPr>
          <a:xfrm>
            <a:off x="2423592" y="2111794"/>
            <a:ext cx="6119474" cy="4320480"/>
          </a:xfrm>
        </p:spPr>
        <p:txBody>
          <a:bodyPr/>
          <a:lstStyle/>
          <a:p>
            <a:pPr marL="379158" indent="-285750" algn="just">
              <a:buClr>
                <a:schemeClr val="accent2"/>
              </a:buClr>
              <a:buFont typeface="Wingdings 3" panose="05040102010807070707" pitchFamily="18" charset="2"/>
              <a:buChar char="´"/>
              <a:defRPr/>
            </a:pPr>
            <a:r>
              <a:rPr lang="fr-CA" sz="2000" b="1" dirty="0"/>
              <a:t>Inspection</a:t>
            </a:r>
            <a:r>
              <a:rPr lang="fr-CA" sz="1800" dirty="0"/>
              <a:t> </a:t>
            </a:r>
          </a:p>
          <a:p>
            <a:pPr lvl="1" algn="just">
              <a:spcBef>
                <a:spcPts val="0"/>
              </a:spcBef>
              <a:buFont typeface="Wingdings" panose="05000000000000000000" pitchFamily="2" charset="2"/>
              <a:buChar char="§"/>
            </a:pPr>
            <a:r>
              <a:rPr lang="fr-CA" sz="1800" dirty="0"/>
              <a:t>État mental*</a:t>
            </a:r>
          </a:p>
          <a:p>
            <a:pPr lvl="1" algn="just">
              <a:spcBef>
                <a:spcPts val="0"/>
              </a:spcBef>
              <a:buFont typeface="Wingdings" panose="05000000000000000000" pitchFamily="2" charset="2"/>
              <a:buChar char="§"/>
            </a:pPr>
            <a:r>
              <a:rPr lang="fr-CA" sz="1800" dirty="0"/>
              <a:t>Autonomie*</a:t>
            </a:r>
          </a:p>
          <a:p>
            <a:pPr lvl="1" algn="just">
              <a:spcBef>
                <a:spcPts val="0"/>
              </a:spcBef>
              <a:buFont typeface="Wingdings" panose="05000000000000000000" pitchFamily="2" charset="2"/>
              <a:buChar char="§"/>
            </a:pPr>
            <a:r>
              <a:rPr lang="fr-CA" sz="1800" dirty="0"/>
              <a:t>Comportement*</a:t>
            </a:r>
          </a:p>
          <a:p>
            <a:pPr lvl="1" algn="just">
              <a:spcBef>
                <a:spcPts val="0"/>
              </a:spcBef>
              <a:buFont typeface="Wingdings" panose="05000000000000000000" pitchFamily="2" charset="2"/>
              <a:buChar char="§"/>
            </a:pPr>
            <a:r>
              <a:rPr lang="fr-CA" sz="1800" dirty="0"/>
              <a:t>État respiratoire*</a:t>
            </a:r>
          </a:p>
          <a:p>
            <a:pPr lvl="2" algn="just">
              <a:spcBef>
                <a:spcPts val="0"/>
              </a:spcBef>
              <a:buFont typeface="Wingdings" panose="05000000000000000000" pitchFamily="2" charset="2"/>
              <a:buChar char="ü"/>
            </a:pPr>
            <a:r>
              <a:rPr lang="fr-CA" sz="1400" dirty="0"/>
              <a:t>fréquence</a:t>
            </a:r>
          </a:p>
          <a:p>
            <a:pPr lvl="2" algn="just">
              <a:spcBef>
                <a:spcPts val="0"/>
              </a:spcBef>
              <a:buFont typeface="Wingdings" panose="05000000000000000000" pitchFamily="2" charset="2"/>
              <a:buChar char="ü"/>
            </a:pPr>
            <a:r>
              <a:rPr lang="fr-CA" sz="1400" dirty="0"/>
              <a:t>amplitude</a:t>
            </a:r>
          </a:p>
          <a:p>
            <a:pPr lvl="2" algn="just">
              <a:spcBef>
                <a:spcPts val="0"/>
              </a:spcBef>
              <a:buFont typeface="Wingdings" panose="05000000000000000000" pitchFamily="2" charset="2"/>
              <a:buChar char="ü"/>
            </a:pPr>
            <a:r>
              <a:rPr lang="fr-CA" sz="1400" dirty="0"/>
              <a:t>rythme</a:t>
            </a:r>
          </a:p>
          <a:p>
            <a:pPr lvl="2" algn="just">
              <a:spcBef>
                <a:spcPts val="0"/>
              </a:spcBef>
              <a:buFont typeface="Wingdings" panose="05000000000000000000" pitchFamily="2" charset="2"/>
              <a:buChar char="ü"/>
            </a:pPr>
            <a:r>
              <a:rPr lang="fr-CA" sz="1400" dirty="0"/>
              <a:t>type </a:t>
            </a:r>
          </a:p>
          <a:p>
            <a:pPr lvl="1" algn="just">
              <a:spcBef>
                <a:spcPts val="0"/>
              </a:spcBef>
              <a:buFont typeface="Wingdings" panose="05000000000000000000" pitchFamily="2" charset="2"/>
              <a:buChar char="§"/>
            </a:pPr>
            <a:r>
              <a:rPr lang="fr-CA" sz="1800" dirty="0"/>
              <a:t>Faciès</a:t>
            </a:r>
          </a:p>
          <a:p>
            <a:pPr lvl="1" algn="just">
              <a:spcBef>
                <a:spcPts val="0"/>
              </a:spcBef>
              <a:buFont typeface="Wingdings" panose="05000000000000000000" pitchFamily="2" charset="2"/>
              <a:buChar char="§"/>
            </a:pPr>
            <a:r>
              <a:rPr lang="fr-CA" sz="1800" dirty="0"/>
              <a:t>Retour capillaire</a:t>
            </a:r>
          </a:p>
          <a:p>
            <a:pPr lvl="1" algn="just">
              <a:spcBef>
                <a:spcPts val="0"/>
              </a:spcBef>
              <a:buFont typeface="Wingdings" panose="05000000000000000000" pitchFamily="2" charset="2"/>
              <a:buChar char="§"/>
            </a:pPr>
            <a:r>
              <a:rPr lang="fr-CA" sz="1800" dirty="0"/>
              <a:t>Saturation pulsée en oxygène (SpO</a:t>
            </a:r>
            <a:r>
              <a:rPr lang="fr-CA" sz="1800" baseline="-25000" dirty="0"/>
              <a:t>2</a:t>
            </a:r>
            <a:r>
              <a:rPr lang="fr-CA" sz="1800" dirty="0"/>
              <a:t>) </a:t>
            </a:r>
            <a:r>
              <a:rPr lang="fr-CA" sz="1800" dirty="0">
                <a:solidFill>
                  <a:srgbClr val="FF0000"/>
                </a:solidFill>
              </a:rPr>
              <a:t>(signe tardif)</a:t>
            </a:r>
            <a:endParaRPr lang="fr-CA" dirty="0" smtClean="0"/>
          </a:p>
          <a:p>
            <a:pPr lvl="1" algn="just">
              <a:spcBef>
                <a:spcPts val="0"/>
              </a:spcBef>
              <a:buFont typeface="Wingdings" panose="05000000000000000000" pitchFamily="2" charset="2"/>
              <a:buChar char="§"/>
            </a:pPr>
            <a:r>
              <a:rPr lang="fr-CA" sz="1800" dirty="0"/>
              <a:t>Toux / expectorations</a:t>
            </a:r>
          </a:p>
          <a:p>
            <a:pPr lvl="1" algn="just">
              <a:spcBef>
                <a:spcPts val="0"/>
              </a:spcBef>
              <a:buFont typeface="Wingdings" panose="05000000000000000000" pitchFamily="2" charset="2"/>
              <a:buChar char="§"/>
            </a:pPr>
            <a:r>
              <a:rPr lang="fr-CA" sz="1800" dirty="0"/>
              <a:t>Signes de détresse respiratoire</a:t>
            </a:r>
          </a:p>
          <a:p>
            <a:pPr lvl="1" algn="just">
              <a:spcBef>
                <a:spcPts val="0"/>
              </a:spcBef>
              <a:buFont typeface="Wingdings" panose="05000000000000000000" pitchFamily="2" charset="2"/>
              <a:buChar char="§"/>
            </a:pPr>
            <a:r>
              <a:rPr lang="fr-CA" sz="1800" dirty="0"/>
              <a:t>Œdème</a:t>
            </a:r>
          </a:p>
        </p:txBody>
      </p:sp>
      <p:sp>
        <p:nvSpPr>
          <p:cNvPr id="3" name="ZoneTexte 2"/>
          <p:cNvSpPr txBox="1"/>
          <p:nvPr/>
        </p:nvSpPr>
        <p:spPr>
          <a:xfrm>
            <a:off x="5658487" y="2420888"/>
            <a:ext cx="2448272"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CA" sz="1600" dirty="0">
                <a:solidFill>
                  <a:prstClr val="white"/>
                </a:solidFill>
                <a:latin typeface="Calibri"/>
              </a:rPr>
              <a:t>Mémoire</a:t>
            </a:r>
          </a:p>
          <a:p>
            <a:r>
              <a:rPr lang="fr-CA" sz="1600" dirty="0">
                <a:solidFill>
                  <a:prstClr val="white"/>
                </a:solidFill>
                <a:latin typeface="Calibri"/>
              </a:rPr>
              <a:t>Concentration</a:t>
            </a:r>
          </a:p>
          <a:p>
            <a:r>
              <a:rPr lang="fr-CA" sz="1600" dirty="0">
                <a:solidFill>
                  <a:prstClr val="white"/>
                </a:solidFill>
                <a:latin typeface="Calibri"/>
              </a:rPr>
              <a:t>Organisation de la pensée</a:t>
            </a:r>
          </a:p>
          <a:p>
            <a:r>
              <a:rPr lang="fr-CA" sz="1600" dirty="0">
                <a:solidFill>
                  <a:prstClr val="white"/>
                </a:solidFill>
                <a:latin typeface="Calibri"/>
              </a:rPr>
              <a:t>Fonctions exécutives</a:t>
            </a:r>
          </a:p>
          <a:p>
            <a:r>
              <a:rPr lang="fr-CA" sz="1600" dirty="0">
                <a:solidFill>
                  <a:prstClr val="white"/>
                </a:solidFill>
                <a:latin typeface="Calibri"/>
              </a:rPr>
              <a:t>Perception</a:t>
            </a:r>
          </a:p>
          <a:p>
            <a:r>
              <a:rPr lang="fr-CA" sz="1600" dirty="0">
                <a:solidFill>
                  <a:prstClr val="white"/>
                </a:solidFill>
                <a:latin typeface="Calibri"/>
              </a:rPr>
              <a:t>Jugement</a:t>
            </a:r>
          </a:p>
        </p:txBody>
      </p:sp>
      <p:cxnSp>
        <p:nvCxnSpPr>
          <p:cNvPr id="10" name="Connecteur droit avec flèche 9"/>
          <p:cNvCxnSpPr/>
          <p:nvPr/>
        </p:nvCxnSpPr>
        <p:spPr>
          <a:xfrm>
            <a:off x="4476924" y="2689383"/>
            <a:ext cx="1044000" cy="396000"/>
          </a:xfrm>
          <a:prstGeom prst="straightConnector1">
            <a:avLst/>
          </a:prstGeom>
          <a:ln w="317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166" y="1924665"/>
            <a:ext cx="1896500" cy="152943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32945" y="3866583"/>
            <a:ext cx="2340864" cy="175564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3710" y="5986226"/>
            <a:ext cx="609600" cy="609600"/>
          </a:xfrm>
          <a:prstGeom prst="rect">
            <a:avLst/>
          </a:prstGeom>
        </p:spPr>
      </p:pic>
    </p:spTree>
    <p:extLst>
      <p:ext uri="{BB962C8B-B14F-4D97-AF65-F5344CB8AC3E}">
        <p14:creationId xmlns:p14="http://schemas.microsoft.com/office/powerpoint/2010/main" val="3291572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6920" y="1357322"/>
            <a:ext cx="10592398" cy="4989690"/>
          </a:xfrm>
        </p:spPr>
        <p:txBody>
          <a:bodyPr/>
          <a:lstStyle/>
          <a:p>
            <a:pPr>
              <a:lnSpc>
                <a:spcPct val="100000"/>
              </a:lnSpc>
            </a:pPr>
            <a:r>
              <a:rPr lang="fr-CA" sz="3600" dirty="0" smtClean="0">
                <a:solidFill>
                  <a:schemeClr val="accent6"/>
                </a:solidFill>
              </a:rPr>
              <a:t>Consignes pour les vidéos</a:t>
            </a:r>
            <a:r>
              <a:rPr lang="fr-CA" sz="2800" dirty="0" smtClean="0">
                <a:solidFill>
                  <a:schemeClr val="accent6"/>
                </a:solidFill>
              </a:rPr>
              <a:t>:</a:t>
            </a:r>
            <a:r>
              <a:rPr lang="fr-CA" sz="2800" dirty="0" smtClean="0"/>
              <a:t/>
            </a:r>
            <a:br>
              <a:rPr lang="fr-CA" sz="2800" dirty="0" smtClean="0"/>
            </a:br>
            <a:r>
              <a:rPr lang="fr-CA" sz="2800" b="0" dirty="0">
                <a:latin typeface="+mn-lt"/>
              </a:rPr>
              <a:t/>
            </a:r>
            <a:br>
              <a:rPr lang="fr-CA" sz="2800" b="0" dirty="0">
                <a:latin typeface="+mn-lt"/>
              </a:rPr>
            </a:br>
            <a:r>
              <a:rPr lang="fr-CA" sz="2800" b="0" dirty="0" smtClean="0">
                <a:latin typeface="+mn-lt"/>
              </a:rPr>
              <a:t>Si vous éprouvez des difficultés à ouvrir certains vidéos, veuillez copier le lien et coller dans votre navigateur (Chrome ou Microsoft </a:t>
            </a:r>
            <a:r>
              <a:rPr lang="fr-CA" sz="2800" b="0" dirty="0" err="1">
                <a:latin typeface="+mn-lt"/>
              </a:rPr>
              <a:t>E</a:t>
            </a:r>
            <a:r>
              <a:rPr lang="fr-CA" sz="2800" b="0" dirty="0" err="1" smtClean="0">
                <a:latin typeface="+mn-lt"/>
              </a:rPr>
              <a:t>dge</a:t>
            </a:r>
            <a:r>
              <a:rPr lang="fr-CA" sz="2800" b="0" dirty="0" smtClean="0">
                <a:latin typeface="+mn-lt"/>
              </a:rPr>
              <a:t>).</a:t>
            </a:r>
            <a:br>
              <a:rPr lang="fr-CA" sz="2800" b="0" dirty="0" smtClean="0">
                <a:latin typeface="+mn-lt"/>
              </a:rPr>
            </a:br>
            <a:r>
              <a:rPr lang="fr-CA" sz="2800" b="0" dirty="0">
                <a:latin typeface="+mn-lt"/>
              </a:rPr>
              <a:t/>
            </a:r>
            <a:br>
              <a:rPr lang="fr-CA" sz="2800" b="0" dirty="0">
                <a:latin typeface="+mn-lt"/>
              </a:rPr>
            </a:br>
            <a:r>
              <a:rPr lang="fr-CA" sz="2800" b="0" dirty="0" smtClean="0">
                <a:latin typeface="+mn-lt"/>
              </a:rPr>
              <a:t>Nous vous rappelons que si vous éprouvez des difficultés durant le visionnement de la formation, utilisez les coordonnées sur l’aide-mémoire.</a:t>
            </a:r>
            <a:br>
              <a:rPr lang="fr-CA" sz="2800" b="0" dirty="0" smtClean="0">
                <a:latin typeface="+mn-lt"/>
              </a:rPr>
            </a:br>
            <a:r>
              <a:rPr lang="fr-CA" sz="2800" b="0" dirty="0" smtClean="0"/>
              <a:t> </a:t>
            </a:r>
            <a:r>
              <a:rPr lang="fr-CA" dirty="0" smtClean="0"/>
              <a:t/>
            </a:r>
            <a:br>
              <a:rPr lang="fr-CA" dirty="0" smtClean="0"/>
            </a:br>
            <a:r>
              <a:rPr lang="fr-CA" dirty="0"/>
              <a:t/>
            </a:r>
            <a:br>
              <a:rPr lang="fr-CA" dirty="0"/>
            </a:br>
            <a:r>
              <a:rPr lang="fr-CA" dirty="0" smtClean="0"/>
              <a:t/>
            </a:r>
            <a:br>
              <a:rPr lang="fr-CA" dirty="0" smtClean="0"/>
            </a:br>
            <a:r>
              <a:rPr lang="fr-CA" dirty="0" smtClean="0"/>
              <a:t/>
            </a:r>
            <a:br>
              <a:rPr lang="fr-CA" dirty="0" smtClean="0"/>
            </a:br>
            <a:r>
              <a:rPr lang="fr-CA" dirty="0"/>
              <a:t/>
            </a:r>
            <a:br>
              <a:rPr lang="fr-CA" dirty="0"/>
            </a:br>
            <a:endParaRPr lang="fr-CA" dirty="0"/>
          </a:p>
        </p:txBody>
      </p:sp>
    </p:spTree>
    <p:extLst>
      <p:ext uri="{BB962C8B-B14F-4D97-AF65-F5344CB8AC3E}">
        <p14:creationId xmlns:p14="http://schemas.microsoft.com/office/powerpoint/2010/main" val="1174357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2DF"/>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FA7CB9C2-4AFB-44EF-A271-5B9630154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97827" y="1801624"/>
            <a:ext cx="2002778" cy="1612976"/>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a:xfrm>
            <a:off x="1991544" y="836722"/>
            <a:ext cx="7604710" cy="648071"/>
          </a:xfrm>
        </p:spPr>
        <p:txBody>
          <a:bodyPr/>
          <a:lstStyle/>
          <a:p>
            <a:pPr algn="ctr"/>
            <a:r>
              <a:rPr lang="fr-CA" sz="3200" dirty="0">
                <a:solidFill>
                  <a:schemeClr val="accent2"/>
                </a:solidFill>
                <a:latin typeface="Calibri" panose="020F0502020204030204" pitchFamily="34" charset="0"/>
              </a:rPr>
              <a:t/>
            </a:r>
            <a:br>
              <a:rPr lang="fr-CA" sz="3200" dirty="0">
                <a:solidFill>
                  <a:schemeClr val="accent2"/>
                </a:solidFill>
                <a:latin typeface="Calibri" panose="020F0502020204030204" pitchFamily="34" charset="0"/>
              </a:rPr>
            </a:br>
            <a:r>
              <a:rPr lang="fr-CA" sz="3200" dirty="0">
                <a:solidFill>
                  <a:schemeClr val="accent2"/>
                </a:solidFill>
                <a:latin typeface="Calibri" panose="020F0502020204030204" pitchFamily="34" charset="0"/>
              </a:rPr>
              <a:t>Éléments de l’évaluation clinique? (suite)</a:t>
            </a:r>
          </a:p>
        </p:txBody>
      </p:sp>
      <p:sp>
        <p:nvSpPr>
          <p:cNvPr id="7" name="Espace réservé du texte 2"/>
          <p:cNvSpPr>
            <a:spLocks noGrp="1"/>
          </p:cNvSpPr>
          <p:nvPr>
            <p:ph type="body" sz="quarter" idx="11"/>
          </p:nvPr>
        </p:nvSpPr>
        <p:spPr>
          <a:xfrm>
            <a:off x="2106155" y="2924944"/>
            <a:ext cx="6438117" cy="2784198"/>
          </a:xfrm>
        </p:spPr>
        <p:txBody>
          <a:bodyPr/>
          <a:lstStyle/>
          <a:p>
            <a:pPr marL="379158" indent="-285750" algn="just">
              <a:spcAft>
                <a:spcPts val="1200"/>
              </a:spcAft>
              <a:buClr>
                <a:schemeClr val="accent2"/>
              </a:buClr>
              <a:buFont typeface="Wingdings 3" panose="05040102010807070707" pitchFamily="18" charset="2"/>
              <a:buChar char="´"/>
              <a:defRPr/>
            </a:pPr>
            <a:r>
              <a:rPr lang="fr-CA" sz="2400" b="1" dirty="0"/>
              <a:t>Auscultation</a:t>
            </a:r>
          </a:p>
          <a:p>
            <a:pPr marL="379158" indent="-285750" algn="just">
              <a:spcAft>
                <a:spcPts val="1200"/>
              </a:spcAft>
              <a:buClr>
                <a:schemeClr val="accent2"/>
              </a:buClr>
              <a:buFont typeface="Wingdings 3" panose="05040102010807070707" pitchFamily="18" charset="2"/>
              <a:buChar char="´"/>
              <a:defRPr/>
            </a:pPr>
            <a:r>
              <a:rPr lang="fr-CA" sz="2400" b="1" dirty="0"/>
              <a:t>Interventions </a:t>
            </a:r>
          </a:p>
          <a:p>
            <a:pPr marL="379158" indent="-285750" algn="just">
              <a:spcAft>
                <a:spcPts val="1200"/>
              </a:spcAft>
              <a:buClr>
                <a:schemeClr val="accent2"/>
              </a:buClr>
              <a:buFont typeface="Wingdings 3" panose="05040102010807070707" pitchFamily="18" charset="2"/>
              <a:buChar char="´"/>
              <a:defRPr/>
            </a:pPr>
            <a:r>
              <a:rPr lang="fr-CA" sz="2400" b="1" dirty="0"/>
              <a:t>Documentation (notes au dossier, PTI, etc.)</a:t>
            </a:r>
            <a:endParaRPr lang="fr-CA" sz="2400" dirty="0"/>
          </a:p>
        </p:txBody>
      </p:sp>
      <p:sp>
        <p:nvSpPr>
          <p:cNvPr id="8" name="Rectangle 7">
            <a:extLst>
              <a:ext uri="{FF2B5EF4-FFF2-40B4-BE49-F238E27FC236}">
                <a16:creationId xmlns:a16="http://schemas.microsoft.com/office/drawing/2014/main" id="{591CA526-B746-4789-855E-E92DFAB5FBE9}"/>
              </a:ext>
            </a:extLst>
          </p:cNvPr>
          <p:cNvSpPr/>
          <p:nvPr/>
        </p:nvSpPr>
        <p:spPr>
          <a:xfrm>
            <a:off x="2126620" y="2208002"/>
            <a:ext cx="5647459" cy="523220"/>
          </a:xfrm>
          <a:prstGeom prst="rect">
            <a:avLst/>
          </a:prstGeom>
        </p:spPr>
        <p:txBody>
          <a:bodyPr wrap="square">
            <a:spAutoFit/>
          </a:bodyPr>
          <a:lstStyle/>
          <a:p>
            <a:pPr marL="457200" indent="-457200">
              <a:buFont typeface="+mj-lt"/>
              <a:buAutoNum type="arabicPeriod" startAt="2"/>
            </a:pPr>
            <a:r>
              <a:rPr lang="fr-CA" sz="2800" b="1" dirty="0">
                <a:solidFill>
                  <a:srgbClr val="45423F"/>
                </a:solidFill>
                <a:latin typeface="Calibri"/>
              </a:rPr>
              <a:t>Examen physique (suite)</a:t>
            </a:r>
          </a:p>
        </p:txBody>
      </p:sp>
      <p:pic>
        <p:nvPicPr>
          <p:cNvPr id="3074" name="Picture 2" descr="Documenter votre apprentissage professionnel continu - College Tal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81" y="5301208"/>
            <a:ext cx="1755794" cy="116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07768" y="6025974"/>
            <a:ext cx="609600" cy="609600"/>
          </a:xfrm>
          <a:prstGeom prst="rect">
            <a:avLst/>
          </a:prstGeom>
        </p:spPr>
      </p:pic>
    </p:spTree>
    <p:extLst>
      <p:ext uri="{BB962C8B-B14F-4D97-AF65-F5344CB8AC3E}">
        <p14:creationId xmlns:p14="http://schemas.microsoft.com/office/powerpoint/2010/main" val="828106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2000"/>
            <a:lum/>
          </a:blip>
          <a:srcRect/>
          <a:stretch>
            <a:fillRect t="35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69685" y="1094026"/>
            <a:ext cx="4944110" cy="894815"/>
          </a:xfrm>
        </p:spPr>
        <p:txBody>
          <a:bodyPr/>
          <a:lstStyle/>
          <a:p>
            <a:pPr algn="ctr">
              <a:lnSpc>
                <a:spcPct val="100000"/>
              </a:lnSpc>
            </a:pPr>
            <a:r>
              <a:rPr lang="fr-FR" sz="3600" dirty="0">
                <a:solidFill>
                  <a:schemeClr val="accent2"/>
                </a:solidFill>
              </a:rPr>
              <a:t>Plan de la présentation</a:t>
            </a:r>
            <a:r>
              <a:rPr lang="fr-FR" dirty="0" smtClean="0">
                <a:solidFill>
                  <a:schemeClr val="accent2"/>
                </a:solidFill>
              </a:rPr>
              <a:t/>
            </a:r>
            <a:br>
              <a:rPr lang="fr-FR" dirty="0" smtClean="0">
                <a:solidFill>
                  <a:schemeClr val="accent2"/>
                </a:solidFill>
              </a:rPr>
            </a:br>
            <a:endParaRPr lang="fr-FR" sz="1400" dirty="0">
              <a:solidFill>
                <a:schemeClr val="accent2"/>
              </a:solidFill>
            </a:endParaRPr>
          </a:p>
        </p:txBody>
      </p:sp>
      <p:sp>
        <p:nvSpPr>
          <p:cNvPr id="3" name="Espace réservé du texte 2"/>
          <p:cNvSpPr>
            <a:spLocks noGrp="1"/>
          </p:cNvSpPr>
          <p:nvPr>
            <p:ph type="body" sz="quarter" idx="11"/>
          </p:nvPr>
        </p:nvSpPr>
        <p:spPr>
          <a:xfrm>
            <a:off x="1739516" y="1988840"/>
            <a:ext cx="8604448" cy="4104456"/>
          </a:xfrm>
        </p:spPr>
        <p:txBody>
          <a:bodyPr/>
          <a:lstStyle/>
          <a:p>
            <a:pPr marL="101600" indent="0">
              <a:spcAft>
                <a:spcPts val="1200"/>
              </a:spcAft>
              <a:buSzPct val="100000"/>
              <a:buNone/>
              <a:defRPr/>
            </a:pPr>
            <a:r>
              <a:rPr lang="fr-CA" sz="3200" b="1" dirty="0">
                <a:solidFill>
                  <a:schemeClr val="accent1"/>
                </a:solidFill>
                <a:effectLst>
                  <a:outerShdw blurRad="38100" dist="38100" dir="2700000" algn="tl">
                    <a:srgbClr val="000000">
                      <a:alpha val="43137"/>
                    </a:srgbClr>
                  </a:outerShdw>
                </a:effectLst>
              </a:rPr>
              <a:t>       </a:t>
            </a:r>
            <a:endParaRPr lang="fr-CA" sz="3200" b="1" dirty="0">
              <a:solidFill>
                <a:schemeClr val="accent6">
                  <a:lumMod val="75000"/>
                </a:schemeClr>
              </a:solidFill>
              <a:effectLst>
                <a:outerShdw blurRad="38100" dist="38100" dir="2700000" algn="tl">
                  <a:srgbClr val="000000">
                    <a:alpha val="43137"/>
                  </a:srgbClr>
                </a:outerShdw>
              </a:effectLst>
            </a:endParaRPr>
          </a:p>
          <a:p>
            <a:pPr marL="615950" indent="-514350">
              <a:buClr>
                <a:schemeClr val="accent2"/>
              </a:buClr>
              <a:buSzPct val="80000"/>
              <a:buFont typeface="Wingdings 3" panose="05040102010807070707" pitchFamily="18" charset="2"/>
              <a:buChar char="´"/>
              <a:defRPr/>
            </a:pPr>
            <a:r>
              <a:rPr lang="fr-CA" sz="3200" b="1" dirty="0">
                <a:solidFill>
                  <a:schemeClr val="accent2"/>
                </a:solidFill>
              </a:rPr>
              <a:t>Le programme d’intégration</a:t>
            </a:r>
            <a:endParaRPr lang="fr-CA" sz="3200" b="1" strike="sngStrike" dirty="0">
              <a:solidFill>
                <a:schemeClr val="accent2"/>
              </a:solidFill>
            </a:endParaRPr>
          </a:p>
          <a:p>
            <a:pPr marL="615950" indent="-514350">
              <a:buClr>
                <a:schemeClr val="accent2"/>
              </a:buClr>
              <a:buSzPct val="80000"/>
              <a:buFont typeface="Wingdings 3" panose="05040102010807070707" pitchFamily="18" charset="2"/>
              <a:buChar char="´"/>
              <a:defRPr/>
            </a:pPr>
            <a:r>
              <a:rPr lang="fr-CA" sz="3200" b="1" dirty="0">
                <a:solidFill>
                  <a:schemeClr val="accent2"/>
                </a:solidFill>
              </a:rPr>
              <a:t>Travail d’équipe</a:t>
            </a:r>
          </a:p>
          <a:p>
            <a:pPr marL="615950" indent="-514350">
              <a:buClr>
                <a:schemeClr val="accent2"/>
              </a:buClr>
              <a:buSzPct val="80000"/>
              <a:buFont typeface="Wingdings 3" panose="05040102010807070707" pitchFamily="18" charset="2"/>
              <a:buChar char="´"/>
              <a:defRPr/>
            </a:pPr>
            <a:r>
              <a:rPr lang="fr-CA" sz="3200" b="1" dirty="0">
                <a:solidFill>
                  <a:schemeClr val="accent2"/>
                </a:solidFill>
              </a:rPr>
              <a:t>Organisation et planification</a:t>
            </a:r>
          </a:p>
          <a:p>
            <a:pPr marL="615950" indent="-514350">
              <a:buClr>
                <a:schemeClr val="accent2"/>
              </a:buClr>
              <a:buSzPct val="80000"/>
              <a:buFont typeface="Wingdings 3" panose="05040102010807070707" pitchFamily="18" charset="2"/>
              <a:buChar char="´"/>
              <a:defRPr/>
            </a:pPr>
            <a:r>
              <a:rPr lang="fr-CA" sz="3200" b="1" dirty="0">
                <a:solidFill>
                  <a:schemeClr val="accent2"/>
                </a:solidFill>
              </a:rPr>
              <a:t>Outils cliniques intégrés dans le programme AINÉES</a:t>
            </a:r>
          </a:p>
          <a:p>
            <a:pPr marL="615950" indent="-514350">
              <a:buClr>
                <a:schemeClr val="accent2"/>
              </a:buClr>
              <a:buSzPct val="80000"/>
              <a:buFont typeface="Wingdings 3" panose="05040102010807070707" pitchFamily="18" charset="2"/>
              <a:buChar char="´"/>
              <a:defRPr/>
            </a:pPr>
            <a:r>
              <a:rPr lang="fr-CA" sz="3200" b="1" dirty="0">
                <a:solidFill>
                  <a:schemeClr val="accent2"/>
                </a:solidFill>
              </a:rPr>
              <a:t>Soins palliatifs et de fin de vie</a:t>
            </a:r>
          </a:p>
          <a:p>
            <a:pPr marL="101600" indent="0">
              <a:buSzPct val="100000"/>
              <a:buNone/>
              <a:defRPr/>
            </a:pPr>
            <a:endParaRPr lang="fr-FR" dirty="0" smtClean="0"/>
          </a:p>
          <a:p>
            <a:pPr marL="101600" indent="0">
              <a:spcAft>
                <a:spcPts val="1200"/>
              </a:spcAft>
              <a:buSzPct val="100000"/>
              <a:buNone/>
              <a:defRPr/>
            </a:pPr>
            <a:endParaRPr lang="fr-FR" dirty="0" smtClean="0"/>
          </a:p>
          <a:p>
            <a:endParaRPr lang="fr-FR"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3952" y="5788496"/>
            <a:ext cx="609600" cy="609600"/>
          </a:xfrm>
          <a:prstGeom prst="rect">
            <a:avLst/>
          </a:prstGeom>
        </p:spPr>
      </p:pic>
    </p:spTree>
    <p:extLst>
      <p:ext uri="{BB962C8B-B14F-4D97-AF65-F5344CB8AC3E}">
        <p14:creationId xmlns:p14="http://schemas.microsoft.com/office/powerpoint/2010/main" val="232634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10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060929" y="206925"/>
            <a:ext cx="6768752" cy="513983"/>
          </a:xfrm>
        </p:spPr>
        <p:txBody>
          <a:bodyPr/>
          <a:lstStyle/>
          <a:p>
            <a:pPr algn="ctr">
              <a:lnSpc>
                <a:spcPct val="100000"/>
              </a:lnSpc>
            </a:pPr>
            <a:r>
              <a:rPr lang="fr-FR" sz="3600" dirty="0">
                <a:solidFill>
                  <a:srgbClr val="00859E">
                    <a:lumMod val="75000"/>
                  </a:srgbClr>
                </a:solidFill>
              </a:rPr>
              <a:t> </a:t>
            </a:r>
            <a:r>
              <a:rPr lang="fr-FR" sz="3600" dirty="0">
                <a:solidFill>
                  <a:schemeClr val="accent2"/>
                </a:solidFill>
              </a:rPr>
              <a:t>Le programme d’intégration</a:t>
            </a:r>
            <a:endParaRPr lang="fr-CA" dirty="0">
              <a:solidFill>
                <a:schemeClr val="accent2"/>
              </a:solidFill>
            </a:endParaRPr>
          </a:p>
        </p:txBody>
      </p:sp>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6956" y="4766733"/>
            <a:ext cx="609600" cy="609600"/>
          </a:xfrm>
          <a:prstGeom prst="rect">
            <a:avLst/>
          </a:prstGeom>
        </p:spPr>
      </p:pic>
      <p:sp>
        <p:nvSpPr>
          <p:cNvPr id="6" name="ZoneTexte 5"/>
          <p:cNvSpPr txBox="1"/>
          <p:nvPr/>
        </p:nvSpPr>
        <p:spPr>
          <a:xfrm>
            <a:off x="1066800" y="1320800"/>
            <a:ext cx="2708982" cy="677108"/>
          </a:xfrm>
          <a:prstGeom prst="rect">
            <a:avLst/>
          </a:prstGeom>
          <a:noFill/>
        </p:spPr>
        <p:txBody>
          <a:bodyPr wrap="square" rtlCol="0">
            <a:spAutoFit/>
          </a:bodyPr>
          <a:lstStyle/>
          <a:p>
            <a:endParaRPr lang="fr-CA" sz="2000" dirty="0" smtClean="0"/>
          </a:p>
          <a:p>
            <a:endParaRPr lang="fr-CA" dirty="0"/>
          </a:p>
        </p:txBody>
      </p:sp>
      <p:sp>
        <p:nvSpPr>
          <p:cNvPr id="8" name="ZoneTexte 7"/>
          <p:cNvSpPr txBox="1"/>
          <p:nvPr/>
        </p:nvSpPr>
        <p:spPr>
          <a:xfrm>
            <a:off x="8626356" y="1303866"/>
            <a:ext cx="2717800" cy="646331"/>
          </a:xfrm>
          <a:prstGeom prst="rect">
            <a:avLst/>
          </a:prstGeom>
          <a:noFill/>
        </p:spPr>
        <p:txBody>
          <a:bodyPr wrap="square" rtlCol="0">
            <a:spAutoFit/>
          </a:bodyPr>
          <a:lstStyle/>
          <a:p>
            <a:pPr marL="342900" indent="-342900">
              <a:buFont typeface="Arial" panose="020B0604020202020204" pitchFamily="34" charset="0"/>
              <a:buChar char="•"/>
            </a:pPr>
            <a:endParaRPr lang="fr-CA" dirty="0"/>
          </a:p>
          <a:p>
            <a:endParaRPr lang="fr-CA" dirty="0"/>
          </a:p>
        </p:txBody>
      </p:sp>
      <p:sp>
        <p:nvSpPr>
          <p:cNvPr id="4" name="Rectangle à coins arrondis 3"/>
          <p:cNvSpPr/>
          <p:nvPr/>
        </p:nvSpPr>
        <p:spPr>
          <a:xfrm>
            <a:off x="621304" y="420341"/>
            <a:ext cx="2730500" cy="28702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r>
              <a:rPr lang="fr-CA" b="1" cap="all" dirty="0"/>
              <a:t>JOUR #1</a:t>
            </a:r>
          </a:p>
          <a:p>
            <a:pPr marL="342900" indent="-342900">
              <a:buFont typeface="Arial" panose="020B0604020202020204" pitchFamily="34" charset="0"/>
              <a:buChar char="•"/>
            </a:pPr>
            <a:r>
              <a:rPr lang="fr-CA" dirty="0"/>
              <a:t>PCI</a:t>
            </a:r>
          </a:p>
          <a:p>
            <a:pPr marL="342900" indent="-342900">
              <a:buFont typeface="Arial" panose="020B0604020202020204" pitchFamily="34" charset="0"/>
              <a:buChar char="•"/>
            </a:pPr>
            <a:r>
              <a:rPr lang="fr-CA" dirty="0"/>
              <a:t>Portail</a:t>
            </a:r>
          </a:p>
          <a:p>
            <a:r>
              <a:rPr lang="fr-CA" dirty="0"/>
              <a:t>Certification:</a:t>
            </a:r>
          </a:p>
          <a:p>
            <a:pPr marL="342900" indent="-342900">
              <a:buFont typeface="Arial" panose="020B0604020202020204" pitchFamily="34" charset="0"/>
              <a:buChar char="•"/>
            </a:pPr>
            <a:r>
              <a:rPr lang="fr-CA" dirty="0"/>
              <a:t>Glycémie capillaire</a:t>
            </a:r>
          </a:p>
          <a:p>
            <a:pPr marL="342900" indent="-342900">
              <a:buFont typeface="Arial" panose="020B0604020202020204" pitchFamily="34" charset="0"/>
              <a:buChar char="•"/>
            </a:pPr>
            <a:r>
              <a:rPr lang="fr-CA" dirty="0"/>
              <a:t>Pompe volumétrique</a:t>
            </a:r>
          </a:p>
          <a:p>
            <a:pPr marL="342900" indent="-342900">
              <a:buFont typeface="Arial" panose="020B0604020202020204" pitchFamily="34" charset="0"/>
              <a:buChar char="•"/>
            </a:pPr>
            <a:r>
              <a:rPr lang="fr-CA" dirty="0"/>
              <a:t>Soft-</a:t>
            </a:r>
            <a:r>
              <a:rPr lang="fr-CA" dirty="0" err="1"/>
              <a:t>lab</a:t>
            </a:r>
            <a:endParaRPr lang="fr-CA" dirty="0"/>
          </a:p>
          <a:p>
            <a:pPr algn="ctr">
              <a:lnSpc>
                <a:spcPts val="1360"/>
              </a:lnSpc>
            </a:pPr>
            <a:endParaRPr lang="fr-CA" sz="1300" kern="1200" cap="all" spc="-60" dirty="0" smtClean="0"/>
          </a:p>
        </p:txBody>
      </p:sp>
      <p:sp>
        <p:nvSpPr>
          <p:cNvPr id="9" name="Rectangle à coins arrondis 8"/>
          <p:cNvSpPr/>
          <p:nvPr/>
        </p:nvSpPr>
        <p:spPr>
          <a:xfrm>
            <a:off x="4756444" y="1073517"/>
            <a:ext cx="2730500" cy="2870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r>
              <a:rPr lang="fr-CA" b="1" dirty="0"/>
              <a:t>JOUR #2</a:t>
            </a:r>
          </a:p>
          <a:p>
            <a:pPr marL="342900" indent="-342900">
              <a:buFont typeface="Arial" panose="020B0604020202020204" pitchFamily="34" charset="0"/>
              <a:buChar char="•"/>
            </a:pPr>
            <a:r>
              <a:rPr lang="fr-CA" dirty="0"/>
              <a:t>Formation à distance</a:t>
            </a:r>
          </a:p>
          <a:p>
            <a:pPr marL="342900" indent="-342900">
              <a:buFont typeface="Arial" panose="020B0604020202020204" pitchFamily="34" charset="0"/>
              <a:buChar char="•"/>
            </a:pPr>
            <a:r>
              <a:rPr lang="fr-CA" dirty="0"/>
              <a:t>AINÉE</a:t>
            </a:r>
          </a:p>
          <a:p>
            <a:pPr marL="342900" indent="-342900">
              <a:buFont typeface="Arial" panose="020B0604020202020204" pitchFamily="34" charset="0"/>
              <a:buChar char="•"/>
            </a:pPr>
            <a:r>
              <a:rPr lang="fr-CA" dirty="0"/>
              <a:t>Médecine/</a:t>
            </a:r>
          </a:p>
          <a:p>
            <a:r>
              <a:rPr lang="fr-CA" dirty="0"/>
              <a:t>      chirurgie</a:t>
            </a:r>
          </a:p>
          <a:p>
            <a:pPr marL="342900" indent="-342900">
              <a:buFont typeface="Arial" panose="020B0604020202020204" pitchFamily="34" charset="0"/>
              <a:buChar char="•"/>
            </a:pPr>
            <a:r>
              <a:rPr lang="fr-CA" dirty="0"/>
              <a:t>Soins palliatif/ fin de vie</a:t>
            </a:r>
          </a:p>
          <a:p>
            <a:pPr algn="ctr">
              <a:lnSpc>
                <a:spcPts val="1360"/>
              </a:lnSpc>
            </a:pPr>
            <a:endParaRPr lang="fr-CA" sz="1300" kern="1200" cap="all" spc="-60" dirty="0" smtClean="0"/>
          </a:p>
        </p:txBody>
      </p:sp>
      <p:sp>
        <p:nvSpPr>
          <p:cNvPr id="10" name="Rectangle à coins arrondis 9"/>
          <p:cNvSpPr/>
          <p:nvPr/>
        </p:nvSpPr>
        <p:spPr>
          <a:xfrm>
            <a:off x="8642112" y="1896533"/>
            <a:ext cx="2724150" cy="28702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r>
              <a:rPr lang="fr-CA" b="1" cap="all" dirty="0"/>
              <a:t>JOUR #3 TEAMS</a:t>
            </a:r>
          </a:p>
          <a:p>
            <a:pPr marL="342900" indent="-342900">
              <a:buFont typeface="Arial" panose="020B0604020202020204" pitchFamily="34" charset="0"/>
              <a:buChar char="•"/>
            </a:pPr>
            <a:r>
              <a:rPr lang="fr-CA" dirty="0"/>
              <a:t>Travail de collaboration</a:t>
            </a:r>
          </a:p>
          <a:p>
            <a:pPr marL="342900" indent="-342900">
              <a:buFont typeface="Arial" panose="020B0604020202020204" pitchFamily="34" charset="0"/>
              <a:buChar char="•"/>
            </a:pPr>
            <a:r>
              <a:rPr lang="fr-CA" dirty="0"/>
              <a:t>Lea</a:t>
            </a:r>
            <a:r>
              <a:rPr lang="fr-CA" b="1" dirty="0"/>
              <a:t>dersh</a:t>
            </a:r>
            <a:r>
              <a:rPr lang="fr-CA" dirty="0"/>
              <a:t>ip clinique</a:t>
            </a:r>
          </a:p>
          <a:p>
            <a:pPr marL="342900" indent="-342900">
              <a:buFont typeface="Arial" panose="020B0604020202020204" pitchFamily="34" charset="0"/>
              <a:buChar char="•"/>
            </a:pPr>
            <a:r>
              <a:rPr lang="fr-CA" dirty="0"/>
              <a:t>Routine des quarts de </a:t>
            </a:r>
            <a:endParaRPr lang="fr-CA" dirty="0" smtClean="0"/>
          </a:p>
          <a:p>
            <a:r>
              <a:rPr lang="fr-CA" dirty="0"/>
              <a:t> </a:t>
            </a:r>
            <a:r>
              <a:rPr lang="fr-CA" dirty="0" smtClean="0"/>
              <a:t>      travail</a:t>
            </a:r>
            <a:endParaRPr lang="fr-CA" dirty="0"/>
          </a:p>
          <a:p>
            <a:pPr marL="342900" indent="-342900">
              <a:buFont typeface="Arial" panose="020B0604020202020204" pitchFamily="34" charset="0"/>
              <a:buChar char="•"/>
            </a:pPr>
            <a:r>
              <a:rPr lang="fr-CA" dirty="0"/>
              <a:t>Mise en situation</a:t>
            </a:r>
          </a:p>
          <a:p>
            <a:pPr algn="ctr">
              <a:lnSpc>
                <a:spcPts val="1360"/>
              </a:lnSpc>
            </a:pPr>
            <a:endParaRPr lang="fr-CA" sz="1300" kern="1200" cap="all" spc="-60" dirty="0" smtClean="0"/>
          </a:p>
        </p:txBody>
      </p:sp>
      <p:cxnSp>
        <p:nvCxnSpPr>
          <p:cNvPr id="12" name="Connecteur droit avec flèche 11"/>
          <p:cNvCxnSpPr/>
          <p:nvPr/>
        </p:nvCxnSpPr>
        <p:spPr>
          <a:xfrm>
            <a:off x="3446494" y="1811641"/>
            <a:ext cx="1111544" cy="654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7708900" y="2717800"/>
            <a:ext cx="671334" cy="304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776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t="27000" r="-4000" b="-2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420" y="0"/>
            <a:ext cx="11708780" cy="6035768"/>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1569" y="6126737"/>
            <a:ext cx="609600" cy="609600"/>
          </a:xfrm>
          <a:prstGeom prst="rect">
            <a:avLst/>
          </a:prstGeom>
        </p:spPr>
      </p:pic>
    </p:spTree>
    <p:extLst>
      <p:ext uri="{BB962C8B-B14F-4D97-AF65-F5344CB8AC3E}">
        <p14:creationId xmlns:p14="http://schemas.microsoft.com/office/powerpoint/2010/main" val="23582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968" y="2420888"/>
            <a:ext cx="3168352" cy="4153828"/>
          </a:xfrm>
          <a:prstGeom prst="rect">
            <a:avLst/>
          </a:prstGeom>
          <a:ln>
            <a:noFill/>
          </a:ln>
          <a:effectLst>
            <a:softEdge rad="112500"/>
          </a:effectLst>
        </p:spPr>
      </p:pic>
      <p:sp>
        <p:nvSpPr>
          <p:cNvPr id="6146" name="Titre 1"/>
          <p:cNvSpPr>
            <a:spLocks noGrp="1"/>
          </p:cNvSpPr>
          <p:nvPr>
            <p:ph type="title"/>
          </p:nvPr>
        </p:nvSpPr>
        <p:spPr>
          <a:xfrm>
            <a:off x="2376488" y="980728"/>
            <a:ext cx="7588630" cy="1313814"/>
          </a:xfr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00000"/>
              </a:lnSpc>
              <a:defRPr/>
            </a:pPr>
            <a:r>
              <a:rPr lang="fr-CA" altLang="fr-FR" sz="4000" dirty="0">
                <a:solidFill>
                  <a:schemeClr val="bg1"/>
                </a:solidFill>
              </a:rPr>
              <a:t>Au CISSS de Laval</a:t>
            </a:r>
            <a:br>
              <a:rPr lang="fr-CA" altLang="fr-FR" sz="4000" dirty="0">
                <a:solidFill>
                  <a:schemeClr val="bg1"/>
                </a:solidFill>
              </a:rPr>
            </a:br>
            <a:r>
              <a:rPr lang="fr-CA" altLang="fr-FR" sz="4000" dirty="0">
                <a:solidFill>
                  <a:schemeClr val="bg1"/>
                </a:solidFill>
              </a:rPr>
              <a:t>on travaille en équipe !</a:t>
            </a:r>
            <a:br>
              <a:rPr lang="fr-CA" altLang="fr-FR" sz="4000" dirty="0">
                <a:solidFill>
                  <a:schemeClr val="bg1"/>
                </a:solidFill>
              </a:rPr>
            </a:br>
            <a:r>
              <a:rPr lang="fr-CA" altLang="fr-FR" sz="4000" dirty="0">
                <a:solidFill>
                  <a:schemeClr val="bg1"/>
                </a:solidFill>
              </a:rPr>
              <a:t/>
            </a:r>
            <a:br>
              <a:rPr lang="fr-CA" altLang="fr-FR" sz="4000" dirty="0">
                <a:solidFill>
                  <a:schemeClr val="bg1"/>
                </a:solidFill>
              </a:rPr>
            </a:br>
            <a:endParaRPr lang="fr-CA" altLang="fr-FR" sz="4000" dirty="0">
              <a:solidFill>
                <a:schemeClr val="bg1"/>
              </a:solidFill>
            </a:endParaRPr>
          </a:p>
        </p:txBody>
      </p:sp>
      <p:sp>
        <p:nvSpPr>
          <p:cNvPr id="6147" name="Espace réservé du contenu 2"/>
          <p:cNvSpPr>
            <a:spLocks noGrp="1"/>
          </p:cNvSpPr>
          <p:nvPr>
            <p:ph sz="quarter" idx="4294967295"/>
          </p:nvPr>
        </p:nvSpPr>
        <p:spPr>
          <a:xfrm>
            <a:off x="2495600" y="2985634"/>
            <a:ext cx="3096344" cy="3024336"/>
          </a:xfrm>
          <a:prstGeom prst="rect">
            <a:avLst/>
          </a:prstGeom>
          <a:noFill/>
          <a:ln>
            <a:noFill/>
          </a:ln>
        </p:spPr>
        <p:style>
          <a:lnRef idx="0">
            <a:scrgbClr r="0" g="0" b="0"/>
          </a:lnRef>
          <a:fillRef idx="0">
            <a:scrgbClr r="0" g="0" b="0"/>
          </a:fillRef>
          <a:effectRef idx="0">
            <a:scrgbClr r="0" g="0" b="0"/>
          </a:effectRef>
          <a:fontRef idx="minor">
            <a:schemeClr val="lt1"/>
          </a:fontRef>
        </p:style>
        <p:txBody>
          <a:bodyPr/>
          <a:lstStyle/>
          <a:p>
            <a:pPr marL="0" indent="0" algn="ctr">
              <a:buClr>
                <a:schemeClr val="accent1">
                  <a:lumMod val="60000"/>
                  <a:lumOff val="40000"/>
                </a:schemeClr>
              </a:buClr>
              <a:buNone/>
              <a:defRPr/>
            </a:pPr>
            <a:r>
              <a:rPr lang="fr-CA" altLang="fr-FR" sz="2400" b="1" i="1" dirty="0">
                <a:solidFill>
                  <a:schemeClr val="tx1"/>
                </a:solidFill>
                <a:latin typeface="Arial" panose="020B0604020202020204" pitchFamily="34" charset="0"/>
                <a:cs typeface="Arial" panose="020B0604020202020204" pitchFamily="34" charset="0"/>
              </a:rPr>
              <a:t>C’est un groupe de personnes travaillant à une même tâche, unissant leurs efforts autour d’un objectif partagé.</a:t>
            </a:r>
            <a:endParaRPr lang="fr-CA" altLang="fr-FR" sz="2400" b="1" dirty="0">
              <a:solidFill>
                <a:schemeClr val="tx1"/>
              </a:solidFill>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985807" y="5877272"/>
            <a:ext cx="609600" cy="609600"/>
          </a:xfrm>
          <a:prstGeom prst="rect">
            <a:avLst/>
          </a:prstGeom>
        </p:spPr>
      </p:pic>
    </p:spTree>
    <p:custDataLst>
      <p:tags r:id="rId1"/>
    </p:custDataLst>
    <p:extLst>
      <p:ext uri="{BB962C8B-B14F-4D97-AF65-F5344CB8AC3E}">
        <p14:creationId xmlns:p14="http://schemas.microsoft.com/office/powerpoint/2010/main" val="897289917"/>
      </p:ext>
    </p:extLst>
  </p:cSld>
  <p:clrMapOvr>
    <a:masterClrMapping/>
  </p:clrMapOvr>
  <mc:AlternateContent xmlns:mc="http://schemas.openxmlformats.org/markup-compatibility/2006" xmlns:p14="http://schemas.microsoft.com/office/powerpoint/2010/main">
    <mc:Choice Requires="p14">
      <p:transition spd="slow" p14:dur="2000" advTm="10189"/>
    </mc:Choice>
    <mc:Fallback xmlns="">
      <p:transition spd="slow" advTm="1018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10407" y="2232933"/>
            <a:ext cx="8670985" cy="4552375"/>
          </a:xfrm>
          <a:prstGeom prst="rect">
            <a:avLst/>
          </a:prstGeom>
        </p:spPr>
      </p:pic>
      <p:sp>
        <p:nvSpPr>
          <p:cNvPr id="5" name="Titre 1"/>
          <p:cNvSpPr txBox="1">
            <a:spLocks/>
          </p:cNvSpPr>
          <p:nvPr/>
        </p:nvSpPr>
        <p:spPr>
          <a:xfrm>
            <a:off x="2351584" y="908721"/>
            <a:ext cx="7588630" cy="803651"/>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chorCtr="0">
            <a:no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lnSpc>
                <a:spcPct val="100000"/>
              </a:lnSpc>
              <a:defRPr/>
            </a:pPr>
            <a:r>
              <a:rPr lang="fr-CA" altLang="fr-FR" sz="4000" dirty="0">
                <a:solidFill>
                  <a:prstClr val="white"/>
                </a:solidFill>
                <a:latin typeface="Calibri"/>
              </a:rPr>
              <a:t>L’objectif ultime de l’équipe ??</a:t>
            </a:r>
          </a:p>
        </p:txBody>
      </p:sp>
      <p:sp>
        <p:nvSpPr>
          <p:cNvPr id="4" name="ZoneTexte 3"/>
          <p:cNvSpPr txBox="1"/>
          <p:nvPr/>
        </p:nvSpPr>
        <p:spPr>
          <a:xfrm>
            <a:off x="6456040" y="3785844"/>
            <a:ext cx="3744416" cy="1446550"/>
          </a:xfrm>
          <a:prstGeom prst="rect">
            <a:avLst/>
          </a:prstGeom>
          <a:noFill/>
          <a:ln w="79375">
            <a:solidFill>
              <a:schemeClr val="accent2"/>
            </a:solidFill>
          </a:ln>
        </p:spPr>
        <p:txBody>
          <a:bodyPr wrap="square" rtlCol="0">
            <a:spAutoFit/>
          </a:bodyPr>
          <a:lstStyle/>
          <a:p>
            <a:pPr algn="ctr">
              <a:buClr>
                <a:srgbClr val="002A2D">
                  <a:lumMod val="60000"/>
                  <a:lumOff val="40000"/>
                </a:srgbClr>
              </a:buClr>
              <a:defRPr/>
            </a:pPr>
            <a:r>
              <a:rPr lang="fr-CA" altLang="fr-FR" sz="4400" b="1" dirty="0">
                <a:solidFill>
                  <a:srgbClr val="008991"/>
                </a:solidFill>
                <a:latin typeface="Calibri"/>
              </a:rPr>
              <a:t>Le bien-être de l’usager </a:t>
            </a:r>
          </a:p>
        </p:txBody>
      </p:sp>
    </p:spTree>
    <p:custDataLst>
      <p:tags r:id="rId1"/>
    </p:custDataLst>
    <p:extLst>
      <p:ext uri="{BB962C8B-B14F-4D97-AF65-F5344CB8AC3E}">
        <p14:creationId xmlns:p14="http://schemas.microsoft.com/office/powerpoint/2010/main" val="446944338"/>
      </p:ext>
    </p:extLst>
  </p:cSld>
  <p:clrMapOvr>
    <a:masterClrMapping/>
  </p:clrMapOvr>
  <mc:AlternateContent xmlns:mc="http://schemas.openxmlformats.org/markup-compatibility/2006" xmlns:p14="http://schemas.microsoft.com/office/powerpoint/2010/main">
    <mc:Choice Requires="p14">
      <p:transition spd="slow" p14:dur="2000" advTm="13038"/>
    </mc:Choice>
    <mc:Fallback xmlns="">
      <p:transition spd="slow" advTm="1303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0" y="1009414"/>
            <a:ext cx="7797800" cy="976362"/>
          </a:xfrm>
        </p:spPr>
        <p:txBody>
          <a:bodyPr/>
          <a:lstStyle/>
          <a:p>
            <a:pPr algn="ctr">
              <a:lnSpc>
                <a:spcPct val="100000"/>
              </a:lnSpc>
              <a:defRPr/>
            </a:pPr>
            <a:r>
              <a:rPr lang="fr-CA" altLang="fr-FR" dirty="0" smtClean="0">
                <a:solidFill>
                  <a:schemeClr val="accent1">
                    <a:lumMod val="60000"/>
                    <a:lumOff val="40000"/>
                  </a:schemeClr>
                </a:solidFill>
              </a:rPr>
              <a:t/>
            </a:r>
            <a:br>
              <a:rPr lang="fr-CA" altLang="fr-FR" dirty="0" smtClean="0">
                <a:solidFill>
                  <a:schemeClr val="accent1">
                    <a:lumMod val="60000"/>
                    <a:lumOff val="40000"/>
                  </a:schemeClr>
                </a:solidFill>
              </a:rPr>
            </a:br>
            <a:r>
              <a:rPr lang="fr-CA" altLang="fr-FR" sz="3200" dirty="0">
                <a:solidFill>
                  <a:schemeClr val="accent2"/>
                </a:solidFill>
              </a:rPr>
              <a:t>Répartition des tâches, l’élément essentiel ?</a:t>
            </a:r>
            <a:endParaRPr lang="fr-FR" altLang="fr-FR" sz="3200" dirty="0">
              <a:solidFill>
                <a:schemeClr val="accent2"/>
              </a:solidFill>
            </a:endParaRPr>
          </a:p>
        </p:txBody>
      </p:sp>
      <p:sp>
        <p:nvSpPr>
          <p:cNvPr id="7171" name="Espace réservé du contenu 2"/>
          <p:cNvSpPr>
            <a:spLocks noGrp="1"/>
          </p:cNvSpPr>
          <p:nvPr>
            <p:ph sz="quarter" idx="4294967295"/>
          </p:nvPr>
        </p:nvSpPr>
        <p:spPr>
          <a:xfrm>
            <a:off x="2135560" y="1985776"/>
            <a:ext cx="8229600" cy="3014662"/>
          </a:xfrm>
          <a:prstGeom prst="rect">
            <a:avLst/>
          </a:prstGeom>
        </p:spPr>
        <p:txBody>
          <a:bodyPr/>
          <a:lstStyle/>
          <a:p>
            <a:pPr marL="0" indent="0">
              <a:buClr>
                <a:schemeClr val="accent1">
                  <a:lumMod val="60000"/>
                  <a:lumOff val="40000"/>
                </a:schemeClr>
              </a:buClr>
              <a:buNone/>
              <a:defRPr/>
            </a:pPr>
            <a:r>
              <a:rPr lang="fr-CA" altLang="fr-FR" b="1" dirty="0" smtClean="0">
                <a:latin typeface="Arial" panose="020B0604020202020204" pitchFamily="34" charset="0"/>
                <a:cs typeface="Arial" panose="020B0604020202020204" pitchFamily="34" charset="0"/>
              </a:rPr>
              <a:t>Il faut tenir compte du….</a:t>
            </a:r>
          </a:p>
          <a:p>
            <a:pPr marL="0" indent="0">
              <a:buClr>
                <a:schemeClr val="accent1">
                  <a:lumMod val="60000"/>
                  <a:lumOff val="40000"/>
                </a:schemeClr>
              </a:buClr>
              <a:buNone/>
              <a:defRPr/>
            </a:pPr>
            <a:endParaRPr lang="fr-CA" altLang="fr-FR" b="1" dirty="0" smtClean="0">
              <a:latin typeface="Arial" panose="020B0604020202020204" pitchFamily="34" charset="0"/>
              <a:cs typeface="Arial" panose="020B0604020202020204" pitchFamily="34" charset="0"/>
            </a:endParaRPr>
          </a:p>
          <a:p>
            <a:pPr marL="0" indent="0" algn="ctr">
              <a:buClr>
                <a:schemeClr val="accent1">
                  <a:lumMod val="60000"/>
                  <a:lumOff val="40000"/>
                </a:schemeClr>
              </a:buClr>
              <a:buNone/>
              <a:defRPr/>
            </a:pPr>
            <a:r>
              <a:rPr lang="fr-CA" altLang="fr-FR" b="1" dirty="0">
                <a:solidFill>
                  <a:schemeClr val="accent2"/>
                </a:solidFill>
                <a:latin typeface="Arial" panose="020B0604020202020204" pitchFamily="34" charset="0"/>
                <a:cs typeface="Arial" panose="020B0604020202020204" pitchFamily="34" charset="0"/>
              </a:rPr>
              <a:t>champ de pratique respectif de chacun !</a:t>
            </a:r>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033" y="3902778"/>
            <a:ext cx="3019425" cy="29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3792" y="6093296"/>
            <a:ext cx="609600" cy="609600"/>
          </a:xfrm>
          <a:prstGeom prst="rect">
            <a:avLst/>
          </a:prstGeom>
        </p:spPr>
      </p:pic>
    </p:spTree>
    <p:extLst>
      <p:ext uri="{BB962C8B-B14F-4D97-AF65-F5344CB8AC3E}">
        <p14:creationId xmlns:p14="http://schemas.microsoft.com/office/powerpoint/2010/main" val="2881895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309836" y="548680"/>
            <a:ext cx="5731358" cy="1052512"/>
          </a:xfrm>
        </p:spPr>
        <p:txBody>
          <a:bodyPr/>
          <a:lstStyle/>
          <a:p>
            <a:pPr algn="ctr">
              <a:lnSpc>
                <a:spcPct val="100000"/>
              </a:lnSpc>
              <a:defRPr/>
            </a:pPr>
            <a:r>
              <a:rPr lang="fr-CA" altLang="fr-FR" sz="4800" dirty="0">
                <a:solidFill>
                  <a:schemeClr val="accent2"/>
                </a:solidFill>
              </a:rPr>
              <a:t>Travail en dyade</a:t>
            </a:r>
          </a:p>
        </p:txBody>
      </p:sp>
      <p:sp>
        <p:nvSpPr>
          <p:cNvPr id="2" name="ZoneTexte 1"/>
          <p:cNvSpPr txBox="1">
            <a:spLocks noChangeArrowheads="1"/>
          </p:cNvSpPr>
          <p:nvPr/>
        </p:nvSpPr>
        <p:spPr bwMode="auto">
          <a:xfrm>
            <a:off x="1802264" y="1855202"/>
            <a:ext cx="832618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rgbClr val="75A2CE"/>
              </a:buClr>
              <a:buSzPct val="160000"/>
              <a:buFont typeface="Arial" panose="020B0604020202020204" pitchFamily="34" charset="0"/>
              <a:buChar char="•"/>
              <a:defRPr sz="2000">
                <a:solidFill>
                  <a:schemeClr val="tx1"/>
                </a:solidFill>
                <a:latin typeface="Impact" panose="020B0806030902050204" pitchFamily="34" charset="0"/>
              </a:defRPr>
            </a:lvl1pPr>
            <a:lvl2pPr marL="742950" indent="-285750">
              <a:lnSpc>
                <a:spcPct val="120000"/>
              </a:lnSpc>
              <a:spcBef>
                <a:spcPts val="500"/>
              </a:spcBef>
              <a:buClr>
                <a:srgbClr val="75A2CE"/>
              </a:buClr>
              <a:buSzPct val="160000"/>
              <a:buFont typeface="Arial" panose="020B0604020202020204" pitchFamily="34" charset="0"/>
              <a:buChar char="•"/>
              <a:defRPr>
                <a:solidFill>
                  <a:schemeClr val="tx1"/>
                </a:solidFill>
                <a:latin typeface="Impact" panose="020B0806030902050204" pitchFamily="34" charset="0"/>
              </a:defRPr>
            </a:lvl2pPr>
            <a:lvl3pPr marL="1143000" indent="-228600">
              <a:lnSpc>
                <a:spcPct val="120000"/>
              </a:lnSpc>
              <a:spcBef>
                <a:spcPts val="500"/>
              </a:spcBef>
              <a:buClr>
                <a:srgbClr val="75A2CE"/>
              </a:buClr>
              <a:buSzPct val="160000"/>
              <a:buFont typeface="Arial" panose="020B0604020202020204" pitchFamily="34" charset="0"/>
              <a:buChar char="•"/>
              <a:defRPr sz="1600">
                <a:solidFill>
                  <a:schemeClr val="tx1"/>
                </a:solidFill>
                <a:latin typeface="Impact" panose="020B0806030902050204" pitchFamily="34" charset="0"/>
              </a:defRPr>
            </a:lvl3pPr>
            <a:lvl4pPr marL="1600200" indent="-228600">
              <a:lnSpc>
                <a:spcPct val="120000"/>
              </a:lnSpc>
              <a:spcBef>
                <a:spcPts val="500"/>
              </a:spcBef>
              <a:buClr>
                <a:srgbClr val="75A2CE"/>
              </a:buClr>
              <a:buSzPct val="160000"/>
              <a:buFont typeface="Arial" panose="020B0604020202020204" pitchFamily="34" charset="0"/>
              <a:buChar char="•"/>
              <a:defRPr sz="1400">
                <a:solidFill>
                  <a:schemeClr val="tx1"/>
                </a:solidFill>
                <a:latin typeface="Impact" panose="020B0806030902050204" pitchFamily="34" charset="0"/>
              </a:defRPr>
            </a:lvl4pPr>
            <a:lvl5pPr marL="2057400" indent="-228600">
              <a:lnSpc>
                <a:spcPct val="120000"/>
              </a:lnSpc>
              <a:spcBef>
                <a:spcPts val="500"/>
              </a:spcBef>
              <a:buClr>
                <a:srgbClr val="75A2CE"/>
              </a:buClr>
              <a:buSzPct val="160000"/>
              <a:buFont typeface="Arial" panose="020B0604020202020204" pitchFamily="34" charset="0"/>
              <a:buChar char="•"/>
              <a:defRPr sz="1400">
                <a:solidFill>
                  <a:schemeClr val="tx1"/>
                </a:solidFill>
                <a:latin typeface="Impact" panose="020B0806030902050204" pitchFamily="34" charset="0"/>
              </a:defRPr>
            </a:lvl5pPr>
            <a:lvl6pPr marL="2514600" indent="-22860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a:solidFill>
                  <a:schemeClr val="tx1"/>
                </a:solidFill>
                <a:latin typeface="Impact" panose="020B0806030902050204" pitchFamily="34" charset="0"/>
              </a:defRPr>
            </a:lvl6pPr>
            <a:lvl7pPr marL="2971800" indent="-22860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a:solidFill>
                  <a:schemeClr val="tx1"/>
                </a:solidFill>
                <a:latin typeface="Impact" panose="020B0806030902050204" pitchFamily="34" charset="0"/>
              </a:defRPr>
            </a:lvl7pPr>
            <a:lvl8pPr marL="3429000" indent="-22860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a:solidFill>
                  <a:schemeClr val="tx1"/>
                </a:solidFill>
                <a:latin typeface="Impact" panose="020B0806030902050204" pitchFamily="34" charset="0"/>
              </a:defRPr>
            </a:lvl8pPr>
            <a:lvl9pPr marL="3886200" indent="-228600" eaLnBrk="0" fontAlgn="base" hangingPunct="0">
              <a:lnSpc>
                <a:spcPct val="120000"/>
              </a:lnSpc>
              <a:spcBef>
                <a:spcPts val="500"/>
              </a:spcBef>
              <a:spcAft>
                <a:spcPct val="0"/>
              </a:spcAft>
              <a:buClr>
                <a:srgbClr val="75A2CE"/>
              </a:buClr>
              <a:buSzPct val="160000"/>
              <a:buFont typeface="Arial" panose="020B0604020202020204" pitchFamily="34" charset="0"/>
              <a:buChar char="•"/>
              <a:defRPr sz="1400">
                <a:solidFill>
                  <a:schemeClr val="tx1"/>
                </a:solidFill>
                <a:latin typeface="Impact" panose="020B0806030902050204" pitchFamily="34" charset="0"/>
              </a:defRPr>
            </a:lvl9pPr>
          </a:lstStyle>
          <a:p>
            <a:pPr>
              <a:lnSpc>
                <a:spcPct val="100000"/>
              </a:lnSpc>
              <a:spcBef>
                <a:spcPct val="0"/>
              </a:spcBef>
              <a:buClrTx/>
              <a:buSzTx/>
              <a:buNone/>
            </a:pPr>
            <a:r>
              <a:rPr lang="fr-CA" altLang="fr-FR" sz="2800" b="1" dirty="0">
                <a:solidFill>
                  <a:srgbClr val="45423F"/>
                </a:solidFill>
                <a:latin typeface="Arial" panose="020B0604020202020204" pitchFamily="34" charset="0"/>
              </a:rPr>
              <a:t>Dyade</a:t>
            </a:r>
            <a:r>
              <a:rPr lang="fr-CA" altLang="fr-FR" sz="2800" dirty="0">
                <a:solidFill>
                  <a:srgbClr val="45423F"/>
                </a:solidFill>
                <a:latin typeface="Arial" panose="020B0604020202020204" pitchFamily="34" charset="0"/>
              </a:rPr>
              <a:t> =  Un travail de </a:t>
            </a:r>
            <a:r>
              <a:rPr lang="fr-CA" altLang="fr-FR" sz="2800" b="1" dirty="0">
                <a:solidFill>
                  <a:srgbClr val="45423F"/>
                </a:solidFill>
                <a:latin typeface="Arial" panose="020B0604020202020204" pitchFamily="34" charset="0"/>
              </a:rPr>
              <a:t>collaboration</a:t>
            </a:r>
            <a:r>
              <a:rPr lang="fr-CA" altLang="fr-FR" sz="2800" dirty="0">
                <a:solidFill>
                  <a:srgbClr val="45423F"/>
                </a:solidFill>
                <a:latin typeface="Arial" panose="020B0604020202020204" pitchFamily="34" charset="0"/>
              </a:rPr>
              <a:t> entre </a:t>
            </a:r>
            <a:br>
              <a:rPr lang="fr-CA" altLang="fr-FR" sz="2800" dirty="0">
                <a:solidFill>
                  <a:srgbClr val="45423F"/>
                </a:solidFill>
                <a:latin typeface="Arial" panose="020B0604020202020204" pitchFamily="34" charset="0"/>
              </a:rPr>
            </a:br>
            <a:r>
              <a:rPr lang="fr-CA" altLang="fr-FR" sz="2800" dirty="0">
                <a:solidFill>
                  <a:srgbClr val="45423F"/>
                </a:solidFill>
                <a:latin typeface="Arial" panose="020B0604020202020204" pitchFamily="34" charset="0"/>
              </a:rPr>
              <a:t>	       l’infirmière et l’infirmière auxiliaire </a:t>
            </a:r>
          </a:p>
          <a:p>
            <a:pPr>
              <a:lnSpc>
                <a:spcPct val="100000"/>
              </a:lnSpc>
              <a:spcBef>
                <a:spcPct val="0"/>
              </a:spcBef>
              <a:buClrTx/>
              <a:buSzTx/>
              <a:buNone/>
            </a:pPr>
            <a:endParaRPr lang="fr-CA" altLang="fr-FR" sz="2800" dirty="0">
              <a:solidFill>
                <a:srgbClr val="45423F"/>
              </a:solidFill>
              <a:latin typeface="Arial" panose="020B0604020202020204" pitchFamily="34" charset="0"/>
            </a:endParaRPr>
          </a:p>
          <a:p>
            <a:pPr algn="ctr">
              <a:lnSpc>
                <a:spcPct val="100000"/>
              </a:lnSpc>
              <a:spcBef>
                <a:spcPct val="0"/>
              </a:spcBef>
              <a:buClrTx/>
              <a:buSzTx/>
              <a:buNone/>
            </a:pPr>
            <a:r>
              <a:rPr lang="fr-CA" altLang="fr-FR" sz="4000" b="1" dirty="0">
                <a:solidFill>
                  <a:srgbClr val="45423F"/>
                </a:solidFill>
                <a:latin typeface="Calibri"/>
              </a:rPr>
              <a:t>Partage de tâches </a:t>
            </a:r>
          </a:p>
          <a:p>
            <a:pPr algn="ctr">
              <a:lnSpc>
                <a:spcPct val="100000"/>
              </a:lnSpc>
              <a:spcBef>
                <a:spcPct val="0"/>
              </a:spcBef>
              <a:buClrTx/>
              <a:buSzTx/>
              <a:buNone/>
            </a:pPr>
            <a:endParaRPr lang="fr-CA" altLang="fr-FR" sz="1400" dirty="0">
              <a:solidFill>
                <a:srgbClr val="45423F"/>
              </a:solidFill>
              <a:latin typeface="Calibri"/>
            </a:endParaRPr>
          </a:p>
          <a:p>
            <a:pPr algn="ctr">
              <a:lnSpc>
                <a:spcPct val="100000"/>
              </a:lnSpc>
              <a:spcBef>
                <a:spcPct val="0"/>
              </a:spcBef>
              <a:buClrTx/>
              <a:buSzTx/>
              <a:buNone/>
            </a:pPr>
            <a:r>
              <a:rPr lang="fr-CA" altLang="fr-FR" sz="4000" dirty="0">
                <a:solidFill>
                  <a:srgbClr val="45423F"/>
                </a:solidFill>
                <a:latin typeface="Calibri"/>
              </a:rPr>
              <a:t>et </a:t>
            </a:r>
            <a:r>
              <a:rPr lang="fr-CA" altLang="fr-FR" sz="4000" dirty="0">
                <a:solidFill>
                  <a:srgbClr val="C00000"/>
                </a:solidFill>
                <a:latin typeface="Calibri"/>
              </a:rPr>
              <a:t>NON</a:t>
            </a:r>
            <a:r>
              <a:rPr lang="fr-CA" altLang="fr-FR" sz="4000" dirty="0">
                <a:solidFill>
                  <a:srgbClr val="45423F"/>
                </a:solidFill>
                <a:latin typeface="Calibri"/>
              </a:rPr>
              <a:t>…</a:t>
            </a:r>
          </a:p>
          <a:p>
            <a:pPr algn="ctr">
              <a:lnSpc>
                <a:spcPct val="100000"/>
              </a:lnSpc>
              <a:spcBef>
                <a:spcPct val="0"/>
              </a:spcBef>
              <a:buClrTx/>
              <a:buSzTx/>
              <a:buNone/>
            </a:pPr>
            <a:endParaRPr lang="fr-CA" altLang="fr-FR" sz="4000" dirty="0">
              <a:solidFill>
                <a:srgbClr val="45423F"/>
              </a:solidFill>
              <a:latin typeface="Calibri"/>
            </a:endParaRPr>
          </a:p>
          <a:p>
            <a:pPr algn="ctr">
              <a:lnSpc>
                <a:spcPct val="100000"/>
              </a:lnSpc>
              <a:spcBef>
                <a:spcPct val="0"/>
              </a:spcBef>
              <a:buClrTx/>
              <a:buSzTx/>
              <a:buNone/>
            </a:pPr>
            <a:r>
              <a:rPr lang="fr-CA" altLang="fr-FR" sz="4000" dirty="0">
                <a:solidFill>
                  <a:srgbClr val="45423F"/>
                </a:solidFill>
                <a:latin typeface="Calibri"/>
              </a:rPr>
              <a:t>Partage d’usagers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2365" y="4736268"/>
            <a:ext cx="1956700" cy="173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7568" y="5930960"/>
            <a:ext cx="609600" cy="609600"/>
          </a:xfrm>
          <a:prstGeom prst="rect">
            <a:avLst/>
          </a:prstGeom>
        </p:spPr>
      </p:pic>
    </p:spTree>
    <p:extLst>
      <p:ext uri="{BB962C8B-B14F-4D97-AF65-F5344CB8AC3E}">
        <p14:creationId xmlns:p14="http://schemas.microsoft.com/office/powerpoint/2010/main" val="4050906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CISSSdeLaval_GabaritPPT_v2">
  <a:themeElements>
    <a:clrScheme name="CISSS - Couleurs personnalisées">
      <a:dk1>
        <a:srgbClr val="45423F"/>
      </a:dk1>
      <a:lt1>
        <a:sysClr val="window" lastClr="FFFFFF"/>
      </a:lt1>
      <a:dk2>
        <a:srgbClr val="45423F"/>
      </a:dk2>
      <a:lt2>
        <a:srgbClr val="F1F1F0"/>
      </a:lt2>
      <a:accent1>
        <a:srgbClr val="002A2D"/>
      </a:accent1>
      <a:accent2>
        <a:srgbClr val="008991"/>
      </a:accent2>
      <a:accent3>
        <a:srgbClr val="30B179"/>
      </a:accent3>
      <a:accent4>
        <a:srgbClr val="CCE7CE"/>
      </a:accent4>
      <a:accent5>
        <a:srgbClr val="4BB5C7"/>
      </a:accent5>
      <a:accent6>
        <a:srgbClr val="00859E"/>
      </a:accent6>
      <a:hlink>
        <a:srgbClr val="00859E"/>
      </a:hlink>
      <a:folHlink>
        <a:srgbClr val="00859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150"/>
        </a:solidFill>
        <a:ln>
          <a:noFill/>
        </a:ln>
        <a:effectLst/>
      </a:spPr>
      <a:bodyPr rot="0" spcFirstLastPara="0" vert="horz" wrap="none" lIns="0" tIns="0" rIns="0" bIns="0" numCol="1" spcCol="0" rtlCol="0" fromWordArt="0" anchor="ctr" anchorCtr="0" forceAA="0" compatLnSpc="1">
        <a:prstTxWarp prst="textNoShape">
          <a:avLst/>
        </a:prstTxWarp>
        <a:noAutofit/>
      </a:bodyPr>
      <a:lstStyle>
        <a:defPPr algn="ctr">
          <a:lnSpc>
            <a:spcPts val="1360"/>
          </a:lnSpc>
          <a:defRPr sz="1300" kern="1200" cap="all" spc="-60"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993</Words>
  <Application>Microsoft Office PowerPoint</Application>
  <PresentationFormat>Grand écran</PresentationFormat>
  <Paragraphs>211</Paragraphs>
  <Slides>20</Slides>
  <Notes>17</Notes>
  <HiddenSlides>0</HiddenSlides>
  <MMClips>18</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20</vt:i4>
      </vt:variant>
    </vt:vector>
  </HeadingPairs>
  <TitlesOfParts>
    <vt:vector size="29" baseType="lpstr">
      <vt:lpstr>Aharoni</vt:lpstr>
      <vt:lpstr>Arial</vt:lpstr>
      <vt:lpstr>Bell MT</vt:lpstr>
      <vt:lpstr>Bookman Old Style</vt:lpstr>
      <vt:lpstr>Calibri</vt:lpstr>
      <vt:lpstr>Open Sans</vt:lpstr>
      <vt:lpstr>Wingdings</vt:lpstr>
      <vt:lpstr>Wingdings 3</vt:lpstr>
      <vt:lpstr>CISSSdeLaval_GabaritPPT_v2</vt:lpstr>
      <vt:lpstr>Présentation PowerPoint</vt:lpstr>
      <vt:lpstr>Consignes pour les vidéos:  Si vous éprouvez des difficultés à ouvrir certains vidéos, veuillez copier le lien et coller dans votre navigateur (Chrome ou Microsoft Edge).  Nous vous rappelons que si vous éprouvez des difficultés durant le visionnement de la formation, utilisez les coordonnées sur l’aide-mémoire.       </vt:lpstr>
      <vt:lpstr>Plan de la présentation </vt:lpstr>
      <vt:lpstr> Le programme d’intégration</vt:lpstr>
      <vt:lpstr>Présentation PowerPoint</vt:lpstr>
      <vt:lpstr>Au CISSS de Laval on travaille en équipe !  </vt:lpstr>
      <vt:lpstr>Présentation PowerPoint</vt:lpstr>
      <vt:lpstr> Répartition des tâches, l’élément essentiel ?</vt:lpstr>
      <vt:lpstr>Travail en dyade</vt:lpstr>
      <vt:lpstr>Le travail en dyade : Qui fait quoi? </vt:lpstr>
      <vt:lpstr>Les situations prioritaires</vt:lpstr>
      <vt:lpstr>Présentation PowerPoint</vt:lpstr>
      <vt:lpstr>Le travail en dyade : Activités réservées à l’infirmière</vt:lpstr>
      <vt:lpstr>Présentation PowerPoint</vt:lpstr>
      <vt:lpstr>LA DOCUMENTATION</vt:lpstr>
      <vt:lpstr>DOCUMENTATION  Malaise dominant :</vt:lpstr>
      <vt:lpstr>Mise en situation</vt:lpstr>
      <vt:lpstr> Éléments de l’évaluation clinique?</vt:lpstr>
      <vt:lpstr> Éléments de l’évaluation clinique ? (suite)</vt:lpstr>
      <vt:lpstr> Éléments de l’évaluation clinique? (suite)</vt:lpstr>
    </vt:vector>
  </TitlesOfParts>
  <Company>CISSS de Laval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Dastous</dc:creator>
  <cp:lastModifiedBy>Suzanne Thibeault (CISSSLAV)</cp:lastModifiedBy>
  <cp:revision>28</cp:revision>
  <dcterms:created xsi:type="dcterms:W3CDTF">2020-12-14T18:54:06Z</dcterms:created>
  <dcterms:modified xsi:type="dcterms:W3CDTF">2022-04-22T18:46:22Z</dcterms:modified>
</cp:coreProperties>
</file>