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42"/>
  </p:notesMasterIdLst>
  <p:handoutMasterIdLst>
    <p:handoutMasterId r:id="rId43"/>
  </p:handoutMasterIdLst>
  <p:sldIdLst>
    <p:sldId id="413" r:id="rId2"/>
    <p:sldId id="344" r:id="rId3"/>
    <p:sldId id="345" r:id="rId4"/>
    <p:sldId id="347" r:id="rId5"/>
    <p:sldId id="348" r:id="rId6"/>
    <p:sldId id="346" r:id="rId7"/>
    <p:sldId id="389" r:id="rId8"/>
    <p:sldId id="383" r:id="rId9"/>
    <p:sldId id="390" r:id="rId10"/>
    <p:sldId id="395" r:id="rId11"/>
    <p:sldId id="386" r:id="rId12"/>
    <p:sldId id="357" r:id="rId13"/>
    <p:sldId id="358" r:id="rId14"/>
    <p:sldId id="359" r:id="rId15"/>
    <p:sldId id="360" r:id="rId16"/>
    <p:sldId id="388" r:id="rId17"/>
    <p:sldId id="391" r:id="rId18"/>
    <p:sldId id="396" r:id="rId19"/>
    <p:sldId id="367" r:id="rId20"/>
    <p:sldId id="366" r:id="rId21"/>
    <p:sldId id="397" r:id="rId22"/>
    <p:sldId id="369" r:id="rId23"/>
    <p:sldId id="370" r:id="rId24"/>
    <p:sldId id="371" r:id="rId25"/>
    <p:sldId id="394" r:id="rId26"/>
    <p:sldId id="398" r:id="rId27"/>
    <p:sldId id="399" r:id="rId28"/>
    <p:sldId id="400" r:id="rId29"/>
    <p:sldId id="401" r:id="rId30"/>
    <p:sldId id="402" r:id="rId31"/>
    <p:sldId id="403" r:id="rId32"/>
    <p:sldId id="404" r:id="rId33"/>
    <p:sldId id="405" r:id="rId34"/>
    <p:sldId id="406" r:id="rId35"/>
    <p:sldId id="407" r:id="rId36"/>
    <p:sldId id="408" r:id="rId37"/>
    <p:sldId id="409" r:id="rId38"/>
    <p:sldId id="410" r:id="rId39"/>
    <p:sldId id="411" r:id="rId40"/>
    <p:sldId id="412" r:id="rId41"/>
  </p:sldIdLst>
  <p:sldSz cx="9144000" cy="5143500" type="screen16x9"/>
  <p:notesSz cx="6858000" cy="92964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06"/>
    <a:srgbClr val="008991"/>
    <a:srgbClr val="EDECEB"/>
    <a:srgbClr val="E7E6E5"/>
    <a:srgbClr val="E3E2E1"/>
    <a:srgbClr val="454200"/>
    <a:srgbClr val="464646"/>
    <a:srgbClr val="E1E2D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Style léger 3 - Accentuation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743" autoAdjust="0"/>
  </p:normalViewPr>
  <p:slideViewPr>
    <p:cSldViewPr snapToGrid="0" snapToObjects="1">
      <p:cViewPr varScale="1">
        <p:scale>
          <a:sx n="56" d="100"/>
          <a:sy n="56" d="100"/>
        </p:scale>
        <p:origin x="1508" y="52"/>
      </p:cViewPr>
      <p:guideLst>
        <p:guide orient="horz" pos="1620"/>
        <p:guide pos="2880"/>
      </p:guideLst>
    </p:cSldViewPr>
  </p:slid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911740-A1F0-4011-B7D6-9BEE5AB56BCF}" type="doc">
      <dgm:prSet loTypeId="urn:microsoft.com/office/officeart/2005/8/layout/bList2" loCatId="list" qsTypeId="urn:microsoft.com/office/officeart/2005/8/quickstyle/simple1" qsCatId="simple" csTypeId="urn:microsoft.com/office/officeart/2005/8/colors/colorful1" csCatId="colorful" phldr="1"/>
      <dgm:spPr/>
    </dgm:pt>
    <dgm:pt modelId="{4DC76F14-1974-457D-99B3-D41C5A3E1FCF}">
      <dgm:prSet phldrT="[Texte]"/>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fr-CA" dirty="0">
              <a:latin typeface="+mn-lt"/>
              <a:cs typeface="Times New Roman" panose="02020603050405020304" pitchFamily="18" charset="0"/>
            </a:rPr>
            <a:t>Liquide en suspension</a:t>
          </a:r>
        </a:p>
      </dgm:t>
    </dgm:pt>
    <dgm:pt modelId="{F50928B0-4873-4C30-983A-B6025AC26F90}" type="parTrans" cxnId="{850AD1AF-A689-4B0B-891B-80E6F668C635}">
      <dgm:prSet/>
      <dgm:spPr/>
      <dgm:t>
        <a:bodyPr/>
        <a:lstStyle/>
        <a:p>
          <a:endParaRPr lang="fr-CA"/>
        </a:p>
      </dgm:t>
    </dgm:pt>
    <dgm:pt modelId="{C84DB292-72D5-432F-8C09-BA0EA2EFBFE5}" type="sibTrans" cxnId="{850AD1AF-A689-4B0B-891B-80E6F668C635}">
      <dgm:prSet/>
      <dgm:spPr/>
      <dgm:t>
        <a:bodyPr/>
        <a:lstStyle/>
        <a:p>
          <a:endParaRPr lang="fr-CA"/>
        </a:p>
      </dgm:t>
    </dgm:pt>
    <dgm:pt modelId="{63E0CA53-EEDC-49BD-9FD7-7A580321C473}">
      <dgm:prSet phldrT="[Texte]" custT="1"/>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fr-CA" sz="2000" dirty="0">
              <a:latin typeface="+mn-lt"/>
              <a:cs typeface="Times New Roman" panose="02020603050405020304" pitchFamily="18" charset="0"/>
            </a:rPr>
            <a:t>Poudres</a:t>
          </a:r>
        </a:p>
      </dgm:t>
    </dgm:pt>
    <dgm:pt modelId="{F0FFB94F-801D-4E23-960C-DB374A0FA0F4}" type="parTrans" cxnId="{42871D74-DED6-4A53-BD9D-538E091EC563}">
      <dgm:prSet/>
      <dgm:spPr/>
      <dgm:t>
        <a:bodyPr/>
        <a:lstStyle/>
        <a:p>
          <a:endParaRPr lang="fr-CA"/>
        </a:p>
      </dgm:t>
    </dgm:pt>
    <dgm:pt modelId="{DDF7912C-86B1-4368-B1DA-393D3D94D363}" type="sibTrans" cxnId="{42871D74-DED6-4A53-BD9D-538E091EC563}">
      <dgm:prSet/>
      <dgm:spPr/>
      <dgm:t>
        <a:bodyPr/>
        <a:lstStyle/>
        <a:p>
          <a:endParaRPr lang="fr-CA"/>
        </a:p>
      </dgm:t>
    </dgm:pt>
    <dgm:pt modelId="{B6582B1B-40BA-435A-B7D2-68BD30671A24}">
      <dgm:prSet phldrT="[Texte]"/>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fr-CA" dirty="0">
              <a:solidFill>
                <a:schemeClr val="accent1">
                  <a:lumMod val="75000"/>
                  <a:lumOff val="25000"/>
                </a:schemeClr>
              </a:solidFill>
              <a:latin typeface="+mn-lt"/>
              <a:cs typeface="Times New Roman" panose="02020603050405020304" pitchFamily="18" charset="0"/>
            </a:rPr>
            <a:t>Bruine</a:t>
          </a:r>
        </a:p>
      </dgm:t>
    </dgm:pt>
    <dgm:pt modelId="{7DB6BA3A-D548-4CA2-AF75-17A6C7460DEE}" type="parTrans" cxnId="{F9A10A66-4540-4D41-BAA7-6D746803721A}">
      <dgm:prSet/>
      <dgm:spPr/>
      <dgm:t>
        <a:bodyPr/>
        <a:lstStyle/>
        <a:p>
          <a:endParaRPr lang="fr-CA"/>
        </a:p>
      </dgm:t>
    </dgm:pt>
    <dgm:pt modelId="{A7792183-FD8C-4ABE-8272-632E460982C3}" type="sibTrans" cxnId="{F9A10A66-4540-4D41-BAA7-6D746803721A}">
      <dgm:prSet/>
      <dgm:spPr/>
      <dgm:t>
        <a:bodyPr/>
        <a:lstStyle/>
        <a:p>
          <a:endParaRPr lang="fr-CA"/>
        </a:p>
      </dgm:t>
    </dgm:pt>
    <dgm:pt modelId="{AA2BC5E6-AFDA-4AA5-B433-56A41484C9C5}">
      <dgm:prSet custT="1"/>
      <dgm:spPr/>
      <dgm:t>
        <a:bodyPr/>
        <a:lstStyle/>
        <a:p>
          <a:r>
            <a:rPr lang="fr-CA" sz="2400" dirty="0" err="1">
              <a:latin typeface="+mn-lt"/>
              <a:cs typeface="Times New Roman" panose="02020603050405020304" pitchFamily="18" charset="0"/>
            </a:rPr>
            <a:t>Respimat</a:t>
          </a:r>
          <a:endParaRPr lang="fr-CA" sz="2400" dirty="0">
            <a:latin typeface="+mn-lt"/>
            <a:cs typeface="Times New Roman" panose="02020603050405020304" pitchFamily="18" charset="0"/>
          </a:endParaRPr>
        </a:p>
      </dgm:t>
    </dgm:pt>
    <dgm:pt modelId="{5760CD16-8F9C-4C22-85AA-5A5F79A1151E}" type="parTrans" cxnId="{8C626733-37FA-4610-AF1E-855699AE9431}">
      <dgm:prSet/>
      <dgm:spPr/>
      <dgm:t>
        <a:bodyPr/>
        <a:lstStyle/>
        <a:p>
          <a:endParaRPr lang="fr-CA"/>
        </a:p>
      </dgm:t>
    </dgm:pt>
    <dgm:pt modelId="{40BC4812-B246-4D7E-8C67-0921E320D7C4}" type="sibTrans" cxnId="{8C626733-37FA-4610-AF1E-855699AE9431}">
      <dgm:prSet/>
      <dgm:spPr/>
      <dgm:t>
        <a:bodyPr/>
        <a:lstStyle/>
        <a:p>
          <a:endParaRPr lang="fr-CA"/>
        </a:p>
      </dgm:t>
    </dgm:pt>
    <dgm:pt modelId="{42C1D58B-FF3A-4305-8141-2538DB9CE02C}">
      <dgm:prSet custT="1"/>
      <dgm:spPr/>
      <dgm:t>
        <a:bodyPr/>
        <a:lstStyle/>
        <a:p>
          <a:r>
            <a:rPr lang="fr-CA" sz="2000" dirty="0">
              <a:latin typeface="+mn-lt"/>
              <a:cs typeface="Times New Roman" panose="02020603050405020304" pitchFamily="18" charset="0"/>
            </a:rPr>
            <a:t>Spiriva (</a:t>
          </a:r>
          <a:r>
            <a:rPr lang="fr-CA" sz="2000" dirty="0" err="1">
              <a:latin typeface="+mn-lt"/>
              <a:cs typeface="Times New Roman" panose="02020603050405020304" pitchFamily="18" charset="0"/>
            </a:rPr>
            <a:t>handihaler</a:t>
          </a:r>
          <a:r>
            <a:rPr lang="fr-CA" sz="2000" dirty="0">
              <a:latin typeface="+mn-lt"/>
              <a:cs typeface="Times New Roman" panose="02020603050405020304" pitchFamily="18" charset="0"/>
            </a:rPr>
            <a:t>)</a:t>
          </a:r>
        </a:p>
      </dgm:t>
    </dgm:pt>
    <dgm:pt modelId="{7D76C967-AA18-4CBE-ABD9-5AE230DF0C6A}" type="parTrans" cxnId="{1319AC0D-A2D9-43BC-B768-6F5293B93A64}">
      <dgm:prSet/>
      <dgm:spPr/>
      <dgm:t>
        <a:bodyPr/>
        <a:lstStyle/>
        <a:p>
          <a:endParaRPr lang="fr-CA"/>
        </a:p>
      </dgm:t>
    </dgm:pt>
    <dgm:pt modelId="{B8A992E7-1E48-4F5E-B829-9980C38F0E77}" type="sibTrans" cxnId="{1319AC0D-A2D9-43BC-B768-6F5293B93A64}">
      <dgm:prSet/>
      <dgm:spPr/>
      <dgm:t>
        <a:bodyPr/>
        <a:lstStyle/>
        <a:p>
          <a:endParaRPr lang="fr-CA"/>
        </a:p>
      </dgm:t>
    </dgm:pt>
    <dgm:pt modelId="{0F565490-426A-421B-9BCB-E40FFA7510D9}">
      <dgm:prSet custT="1"/>
      <dgm:spPr/>
      <dgm:t>
        <a:bodyPr/>
        <a:lstStyle/>
        <a:p>
          <a:r>
            <a:rPr lang="fr-CA" sz="2000" dirty="0" err="1">
              <a:latin typeface="+mn-lt"/>
              <a:cs typeface="Times New Roman" panose="02020603050405020304" pitchFamily="18" charset="0"/>
            </a:rPr>
            <a:t>Breezehaler</a:t>
          </a:r>
          <a:endParaRPr lang="fr-CA" sz="2000" dirty="0">
            <a:latin typeface="+mn-lt"/>
            <a:cs typeface="Times New Roman" panose="02020603050405020304" pitchFamily="18" charset="0"/>
          </a:endParaRPr>
        </a:p>
      </dgm:t>
    </dgm:pt>
    <dgm:pt modelId="{87F7828E-FF25-439C-8BD3-2A5E3A96BA8B}" type="parTrans" cxnId="{918E4D70-B3C4-462E-8EB2-15F0168D957E}">
      <dgm:prSet/>
      <dgm:spPr/>
      <dgm:t>
        <a:bodyPr/>
        <a:lstStyle/>
        <a:p>
          <a:endParaRPr lang="fr-CA"/>
        </a:p>
      </dgm:t>
    </dgm:pt>
    <dgm:pt modelId="{AE543298-FA4B-4397-9E0A-B59C3DB4D449}" type="sibTrans" cxnId="{918E4D70-B3C4-462E-8EB2-15F0168D957E}">
      <dgm:prSet/>
      <dgm:spPr/>
      <dgm:t>
        <a:bodyPr/>
        <a:lstStyle/>
        <a:p>
          <a:endParaRPr lang="fr-CA"/>
        </a:p>
      </dgm:t>
    </dgm:pt>
    <dgm:pt modelId="{28CAF28E-0F75-4F1A-A9A8-8748403756CF}">
      <dgm:prSet custT="1"/>
      <dgm:spPr/>
      <dgm:t>
        <a:bodyPr/>
        <a:lstStyle/>
        <a:p>
          <a:r>
            <a:rPr lang="fr-CA" sz="2000" dirty="0" err="1">
              <a:latin typeface="+mn-lt"/>
              <a:cs typeface="Times New Roman" panose="02020603050405020304" pitchFamily="18" charset="0"/>
            </a:rPr>
            <a:t>Diskus</a:t>
          </a:r>
          <a:endParaRPr lang="fr-CA" sz="2000" dirty="0">
            <a:latin typeface="+mn-lt"/>
            <a:cs typeface="Times New Roman" panose="02020603050405020304" pitchFamily="18" charset="0"/>
          </a:endParaRPr>
        </a:p>
      </dgm:t>
    </dgm:pt>
    <dgm:pt modelId="{93339F67-136F-413A-9434-43EB9E231EC5}" type="parTrans" cxnId="{9A93E71C-44E4-4169-AB69-ACE17DCBDCF5}">
      <dgm:prSet/>
      <dgm:spPr/>
      <dgm:t>
        <a:bodyPr/>
        <a:lstStyle/>
        <a:p>
          <a:endParaRPr lang="fr-CA"/>
        </a:p>
      </dgm:t>
    </dgm:pt>
    <dgm:pt modelId="{1201E6CD-3B2F-4DFB-AA94-0EAB29DBF266}" type="sibTrans" cxnId="{9A93E71C-44E4-4169-AB69-ACE17DCBDCF5}">
      <dgm:prSet/>
      <dgm:spPr/>
      <dgm:t>
        <a:bodyPr/>
        <a:lstStyle/>
        <a:p>
          <a:endParaRPr lang="fr-CA"/>
        </a:p>
      </dgm:t>
    </dgm:pt>
    <dgm:pt modelId="{E8D5058B-14CC-4E05-BE59-CE5E54A300F6}">
      <dgm:prSet custT="1"/>
      <dgm:spPr/>
      <dgm:t>
        <a:bodyPr/>
        <a:lstStyle/>
        <a:p>
          <a:r>
            <a:rPr lang="fr-CA" sz="2000" dirty="0" err="1">
              <a:latin typeface="+mn-lt"/>
              <a:cs typeface="Times New Roman" panose="02020603050405020304" pitchFamily="18" charset="0"/>
            </a:rPr>
            <a:t>Turdoza</a:t>
          </a:r>
          <a:r>
            <a:rPr lang="fr-CA" sz="2000" dirty="0">
              <a:latin typeface="+mn-lt"/>
              <a:cs typeface="Times New Roman" panose="02020603050405020304" pitchFamily="18" charset="0"/>
            </a:rPr>
            <a:t>/ </a:t>
          </a:r>
          <a:r>
            <a:rPr lang="fr-CA" sz="2000" dirty="0" err="1">
              <a:latin typeface="+mn-lt"/>
              <a:cs typeface="Times New Roman" panose="02020603050405020304" pitchFamily="18" charset="0"/>
            </a:rPr>
            <a:t>Genuair</a:t>
          </a:r>
          <a:endParaRPr lang="fr-CA" sz="2000" dirty="0">
            <a:latin typeface="+mn-lt"/>
            <a:cs typeface="Times New Roman" panose="02020603050405020304" pitchFamily="18" charset="0"/>
          </a:endParaRPr>
        </a:p>
      </dgm:t>
    </dgm:pt>
    <dgm:pt modelId="{2C422EB8-96E2-4950-99C3-E8E6B80545EE}" type="parTrans" cxnId="{7BC5A0C6-7D43-46AE-A11E-B44DBF81AE76}">
      <dgm:prSet/>
      <dgm:spPr/>
      <dgm:t>
        <a:bodyPr/>
        <a:lstStyle/>
        <a:p>
          <a:endParaRPr lang="fr-CA"/>
        </a:p>
      </dgm:t>
    </dgm:pt>
    <dgm:pt modelId="{921C6EF5-3C34-4429-BDC9-E31C13A80CEC}" type="sibTrans" cxnId="{7BC5A0C6-7D43-46AE-A11E-B44DBF81AE76}">
      <dgm:prSet/>
      <dgm:spPr/>
      <dgm:t>
        <a:bodyPr/>
        <a:lstStyle/>
        <a:p>
          <a:endParaRPr lang="fr-CA"/>
        </a:p>
      </dgm:t>
    </dgm:pt>
    <dgm:pt modelId="{0AE070D6-5A04-43B9-9701-5567AEA7120C}">
      <dgm:prSet custT="1"/>
      <dgm:spPr/>
      <dgm:t>
        <a:bodyPr/>
        <a:lstStyle/>
        <a:p>
          <a:r>
            <a:rPr lang="fr-CA" sz="2000" dirty="0" err="1">
              <a:latin typeface="+mn-lt"/>
              <a:cs typeface="Times New Roman" panose="02020603050405020304" pitchFamily="18" charset="0"/>
            </a:rPr>
            <a:t>Ellipta</a:t>
          </a:r>
          <a:endParaRPr lang="fr-CA" sz="2000" dirty="0">
            <a:latin typeface="+mn-lt"/>
            <a:cs typeface="Times New Roman" panose="02020603050405020304" pitchFamily="18" charset="0"/>
          </a:endParaRPr>
        </a:p>
      </dgm:t>
    </dgm:pt>
    <dgm:pt modelId="{3718DC9E-05D6-4A8A-A420-A0854B50B4FC}" type="parTrans" cxnId="{FFF22CD9-96E0-4AD1-A799-E5828BAFBD0D}">
      <dgm:prSet/>
      <dgm:spPr/>
      <dgm:t>
        <a:bodyPr/>
        <a:lstStyle/>
        <a:p>
          <a:endParaRPr lang="fr-CA"/>
        </a:p>
      </dgm:t>
    </dgm:pt>
    <dgm:pt modelId="{81064D95-6A09-4271-86AD-67D34E7E8144}" type="sibTrans" cxnId="{FFF22CD9-96E0-4AD1-A799-E5828BAFBD0D}">
      <dgm:prSet/>
      <dgm:spPr/>
      <dgm:t>
        <a:bodyPr/>
        <a:lstStyle/>
        <a:p>
          <a:endParaRPr lang="fr-CA"/>
        </a:p>
      </dgm:t>
    </dgm:pt>
    <dgm:pt modelId="{BBD70877-7B09-4B87-925F-845F2A3E9BF3}">
      <dgm:prSet custT="1"/>
      <dgm:spPr/>
      <dgm:t>
        <a:bodyPr/>
        <a:lstStyle/>
        <a:p>
          <a:r>
            <a:rPr lang="fr-CA" sz="2000" dirty="0" err="1">
              <a:latin typeface="+mn-lt"/>
              <a:cs typeface="Times New Roman" panose="02020603050405020304" pitchFamily="18" charset="0"/>
            </a:rPr>
            <a:t>Asmanex</a:t>
          </a:r>
          <a:r>
            <a:rPr lang="fr-CA" sz="2000" dirty="0">
              <a:latin typeface="+mn-lt"/>
              <a:cs typeface="Times New Roman" panose="02020603050405020304" pitchFamily="18" charset="0"/>
            </a:rPr>
            <a:t> </a:t>
          </a:r>
          <a:r>
            <a:rPr lang="fr-CA" sz="2000" dirty="0" err="1">
              <a:latin typeface="+mn-lt"/>
              <a:cs typeface="Times New Roman" panose="02020603050405020304" pitchFamily="18" charset="0"/>
            </a:rPr>
            <a:t>twisthaler</a:t>
          </a:r>
          <a:endParaRPr lang="fr-CA" sz="2000" dirty="0">
            <a:latin typeface="+mn-lt"/>
            <a:cs typeface="Times New Roman" panose="02020603050405020304" pitchFamily="18" charset="0"/>
          </a:endParaRPr>
        </a:p>
      </dgm:t>
    </dgm:pt>
    <dgm:pt modelId="{3AF15D01-0564-416B-9991-923EB58E79C2}" type="parTrans" cxnId="{A000F317-D40E-40E7-92FD-7EBF5770A0C5}">
      <dgm:prSet/>
      <dgm:spPr/>
      <dgm:t>
        <a:bodyPr/>
        <a:lstStyle/>
        <a:p>
          <a:endParaRPr lang="fr-CA"/>
        </a:p>
      </dgm:t>
    </dgm:pt>
    <dgm:pt modelId="{52E3172E-3BB8-4EC0-A03C-378BA49FD542}" type="sibTrans" cxnId="{A000F317-D40E-40E7-92FD-7EBF5770A0C5}">
      <dgm:prSet/>
      <dgm:spPr/>
      <dgm:t>
        <a:bodyPr/>
        <a:lstStyle/>
        <a:p>
          <a:endParaRPr lang="fr-CA"/>
        </a:p>
      </dgm:t>
    </dgm:pt>
    <dgm:pt modelId="{27623E23-590B-4E1C-AA93-7ED0FB720BCE}">
      <dgm:prSet custT="1"/>
      <dgm:spPr/>
      <dgm:t>
        <a:bodyPr/>
        <a:lstStyle/>
        <a:p>
          <a:r>
            <a:rPr lang="fr-CA" sz="2000" dirty="0" err="1">
              <a:latin typeface="+mn-lt"/>
              <a:cs typeface="Times New Roman" panose="02020603050405020304" pitchFamily="18" charset="0"/>
            </a:rPr>
            <a:t>Aerosols</a:t>
          </a:r>
          <a:r>
            <a:rPr lang="fr-CA" sz="2000" dirty="0">
              <a:latin typeface="+mn-lt"/>
              <a:cs typeface="Times New Roman" panose="02020603050405020304" pitchFamily="18" charset="0"/>
            </a:rPr>
            <a:t>-doseurs</a:t>
          </a:r>
        </a:p>
      </dgm:t>
    </dgm:pt>
    <dgm:pt modelId="{90C314DF-1971-4DD8-8D8E-75304675717D}" type="parTrans" cxnId="{5574AAD8-915F-46A8-945D-2368115A69BC}">
      <dgm:prSet/>
      <dgm:spPr/>
      <dgm:t>
        <a:bodyPr/>
        <a:lstStyle/>
        <a:p>
          <a:endParaRPr lang="fr-CA"/>
        </a:p>
      </dgm:t>
    </dgm:pt>
    <dgm:pt modelId="{5C5FA2D9-7795-4F1F-A9DF-8DA3776D72DA}" type="sibTrans" cxnId="{5574AAD8-915F-46A8-945D-2368115A69BC}">
      <dgm:prSet/>
      <dgm:spPr/>
      <dgm:t>
        <a:bodyPr/>
        <a:lstStyle/>
        <a:p>
          <a:endParaRPr lang="fr-CA"/>
        </a:p>
      </dgm:t>
    </dgm:pt>
    <dgm:pt modelId="{FBF1EF13-4819-4204-9A60-BF395376D338}" type="pres">
      <dgm:prSet presAssocID="{D3911740-A1F0-4011-B7D6-9BEE5AB56BCF}" presName="diagram" presStyleCnt="0">
        <dgm:presLayoutVars>
          <dgm:dir/>
          <dgm:animLvl val="lvl"/>
          <dgm:resizeHandles val="exact"/>
        </dgm:presLayoutVars>
      </dgm:prSet>
      <dgm:spPr/>
    </dgm:pt>
    <dgm:pt modelId="{D63D46F9-1111-4E5D-B236-15FB1E7855FA}" type="pres">
      <dgm:prSet presAssocID="{4DC76F14-1974-457D-99B3-D41C5A3E1FCF}" presName="compNode" presStyleCnt="0"/>
      <dgm:spPr/>
    </dgm:pt>
    <dgm:pt modelId="{847A7B91-2AAD-4C64-8604-C3292C552062}" type="pres">
      <dgm:prSet presAssocID="{4DC76F14-1974-457D-99B3-D41C5A3E1FCF}" presName="childRect" presStyleLbl="bgAcc1" presStyleIdx="0" presStyleCnt="3" custScaleX="163503" custScaleY="67698" custLinFactNeighborX="-232" custLinFactNeighborY="-94212">
        <dgm:presLayoutVars>
          <dgm:bulletEnabled val="1"/>
        </dgm:presLayoutVars>
      </dgm:prSet>
      <dgm:spPr/>
      <dgm:t>
        <a:bodyPr/>
        <a:lstStyle/>
        <a:p>
          <a:endParaRPr lang="fr-CA"/>
        </a:p>
      </dgm:t>
    </dgm:pt>
    <dgm:pt modelId="{2C309842-AE22-4EFD-A9CE-C4760BE40F07}" type="pres">
      <dgm:prSet presAssocID="{4DC76F14-1974-457D-99B3-D41C5A3E1FCF}" presName="parentText" presStyleLbl="node1" presStyleIdx="0" presStyleCnt="0">
        <dgm:presLayoutVars>
          <dgm:chMax val="0"/>
          <dgm:bulletEnabled val="1"/>
        </dgm:presLayoutVars>
      </dgm:prSet>
      <dgm:spPr/>
      <dgm:t>
        <a:bodyPr/>
        <a:lstStyle/>
        <a:p>
          <a:endParaRPr lang="fr-CA"/>
        </a:p>
      </dgm:t>
    </dgm:pt>
    <dgm:pt modelId="{C4DA4560-C1DB-4655-9396-D6AC05FEB497}" type="pres">
      <dgm:prSet presAssocID="{4DC76F14-1974-457D-99B3-D41C5A3E1FCF}" presName="parentRect" presStyleLbl="alignNode1" presStyleIdx="0" presStyleCnt="3" custScaleX="165027" custLinFactY="-82528" custLinFactNeighborX="-344" custLinFactNeighborY="-100000"/>
      <dgm:spPr/>
      <dgm:t>
        <a:bodyPr/>
        <a:lstStyle/>
        <a:p>
          <a:endParaRPr lang="fr-CA"/>
        </a:p>
      </dgm:t>
    </dgm:pt>
    <dgm:pt modelId="{170F82D4-8D29-450B-BB68-A1A13FDFF1FF}" type="pres">
      <dgm:prSet presAssocID="{4DC76F14-1974-457D-99B3-D41C5A3E1FCF}" presName="adorn" presStyleLbl="fgAccFollowNode1" presStyleIdx="0" presStyleCnt="3" custScaleX="167778" custScaleY="152518" custLinFactY="-100000" custLinFactNeighborX="42958" custLinFactNeighborY="-116353"/>
      <dgm:spPr>
        <a:blipFill rotWithShape="1">
          <a:blip xmlns:r="http://schemas.openxmlformats.org/officeDocument/2006/relationships" r:embed="rId1"/>
          <a:stretch>
            <a:fillRect/>
          </a:stretch>
        </a:blipFill>
      </dgm:spPr>
    </dgm:pt>
    <dgm:pt modelId="{015B1115-F87A-408F-92F9-238FFF2EFC46}" type="pres">
      <dgm:prSet presAssocID="{C84DB292-72D5-432F-8C09-BA0EA2EFBFE5}" presName="sibTrans" presStyleLbl="sibTrans2D1" presStyleIdx="0" presStyleCnt="0"/>
      <dgm:spPr/>
      <dgm:t>
        <a:bodyPr/>
        <a:lstStyle/>
        <a:p>
          <a:endParaRPr lang="fr-CA"/>
        </a:p>
      </dgm:t>
    </dgm:pt>
    <dgm:pt modelId="{B38BC64D-99F2-4F88-A51C-FDB00232AA1F}" type="pres">
      <dgm:prSet presAssocID="{63E0CA53-EEDC-49BD-9FD7-7A580321C473}" presName="compNode" presStyleCnt="0"/>
      <dgm:spPr/>
    </dgm:pt>
    <dgm:pt modelId="{B905B31E-3F4E-4FA1-BEDF-D72086D226CC}" type="pres">
      <dgm:prSet presAssocID="{63E0CA53-EEDC-49BD-9FD7-7A580321C473}" presName="childRect" presStyleLbl="bgAcc1" presStyleIdx="1" presStyleCnt="3" custScaleX="173004" custScaleY="170657" custLinFactNeighborX="11110" custLinFactNeighborY="-13068">
        <dgm:presLayoutVars>
          <dgm:bulletEnabled val="1"/>
        </dgm:presLayoutVars>
      </dgm:prSet>
      <dgm:spPr/>
      <dgm:t>
        <a:bodyPr/>
        <a:lstStyle/>
        <a:p>
          <a:endParaRPr lang="fr-CA"/>
        </a:p>
      </dgm:t>
    </dgm:pt>
    <dgm:pt modelId="{2F27258C-C109-4F0F-815A-F3E7C7BA1468}" type="pres">
      <dgm:prSet presAssocID="{63E0CA53-EEDC-49BD-9FD7-7A580321C473}" presName="parentText" presStyleLbl="node1" presStyleIdx="0" presStyleCnt="0">
        <dgm:presLayoutVars>
          <dgm:chMax val="0"/>
          <dgm:bulletEnabled val="1"/>
        </dgm:presLayoutVars>
      </dgm:prSet>
      <dgm:spPr/>
      <dgm:t>
        <a:bodyPr/>
        <a:lstStyle/>
        <a:p>
          <a:endParaRPr lang="fr-CA"/>
        </a:p>
      </dgm:t>
    </dgm:pt>
    <dgm:pt modelId="{9A04395B-2DFE-496E-AA46-05EC42D1C594}" type="pres">
      <dgm:prSet presAssocID="{63E0CA53-EEDC-49BD-9FD7-7A580321C473}" presName="parentRect" presStyleLbl="alignNode1" presStyleIdx="1" presStyleCnt="3" custScaleX="172415" custScaleY="107341" custLinFactNeighborX="11964" custLinFactNeighborY="76697"/>
      <dgm:spPr/>
      <dgm:t>
        <a:bodyPr/>
        <a:lstStyle/>
        <a:p>
          <a:endParaRPr lang="fr-CA"/>
        </a:p>
      </dgm:t>
    </dgm:pt>
    <dgm:pt modelId="{9232879B-8A1F-46D2-B6AF-44FE013D68C4}" type="pres">
      <dgm:prSet presAssocID="{63E0CA53-EEDC-49BD-9FD7-7A580321C473}" presName="adorn" presStyleLbl="fgAccFollowNode1" presStyleIdx="1" presStyleCnt="3" custAng="10800000" custFlipVert="1" custFlipHor="1" custScaleX="103233" custScaleY="89495" custLinFactX="84046" custLinFactNeighborX="100000" custLinFactNeighborY="14110"/>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A7E73996-F6F0-4594-A75E-087E9A0C465B}" type="pres">
      <dgm:prSet presAssocID="{DDF7912C-86B1-4368-B1DA-393D3D94D363}" presName="sibTrans" presStyleLbl="sibTrans2D1" presStyleIdx="0" presStyleCnt="0"/>
      <dgm:spPr/>
      <dgm:t>
        <a:bodyPr/>
        <a:lstStyle/>
        <a:p>
          <a:endParaRPr lang="fr-CA"/>
        </a:p>
      </dgm:t>
    </dgm:pt>
    <dgm:pt modelId="{EE9EE4F5-BF29-4D03-9E82-27A8398EB353}" type="pres">
      <dgm:prSet presAssocID="{B6582B1B-40BA-435A-B7D2-68BD30671A24}" presName="compNode" presStyleCnt="0"/>
      <dgm:spPr/>
    </dgm:pt>
    <dgm:pt modelId="{47D1D09F-1D6B-4DF3-94F2-F7C049F3A437}" type="pres">
      <dgm:prSet presAssocID="{B6582B1B-40BA-435A-B7D2-68BD30671A24}" presName="childRect" presStyleLbl="bgAcc1" presStyleIdx="2" presStyleCnt="3" custScaleX="100331" custScaleY="61842" custLinFactY="-14249" custLinFactNeighborX="13503" custLinFactNeighborY="-100000">
        <dgm:presLayoutVars>
          <dgm:bulletEnabled val="1"/>
        </dgm:presLayoutVars>
      </dgm:prSet>
      <dgm:spPr/>
      <dgm:t>
        <a:bodyPr/>
        <a:lstStyle/>
        <a:p>
          <a:endParaRPr lang="fr-CA"/>
        </a:p>
      </dgm:t>
    </dgm:pt>
    <dgm:pt modelId="{DDB3AEAE-562B-4D52-B85E-96F5FC5970F0}" type="pres">
      <dgm:prSet presAssocID="{B6582B1B-40BA-435A-B7D2-68BD30671A24}" presName="parentText" presStyleLbl="node1" presStyleIdx="0" presStyleCnt="0">
        <dgm:presLayoutVars>
          <dgm:chMax val="0"/>
          <dgm:bulletEnabled val="1"/>
        </dgm:presLayoutVars>
      </dgm:prSet>
      <dgm:spPr/>
      <dgm:t>
        <a:bodyPr/>
        <a:lstStyle/>
        <a:p>
          <a:endParaRPr lang="fr-CA"/>
        </a:p>
      </dgm:t>
    </dgm:pt>
    <dgm:pt modelId="{AE805C65-C5AC-4FA7-916E-D4992EF13918}" type="pres">
      <dgm:prSet presAssocID="{B6582B1B-40BA-435A-B7D2-68BD30671A24}" presName="parentRect" presStyleLbl="alignNode1" presStyleIdx="2" presStyleCnt="3" custLinFactY="-100000" custLinFactNeighborX="13889" custLinFactNeighborY="-116138"/>
      <dgm:spPr/>
      <dgm:t>
        <a:bodyPr/>
        <a:lstStyle/>
        <a:p>
          <a:endParaRPr lang="fr-CA"/>
        </a:p>
      </dgm:t>
    </dgm:pt>
    <dgm:pt modelId="{C868087B-A70F-4A15-ACDF-62B2E1D2CDB7}" type="pres">
      <dgm:prSet presAssocID="{B6582B1B-40BA-435A-B7D2-68BD30671A24}" presName="adorn" presStyleLbl="fgAccFollowNode1" presStyleIdx="2" presStyleCnt="3" custScaleX="172142" custScaleY="128401" custLinFactY="-59755" custLinFactNeighborX="20237" custLinFactNeighborY="-10000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Lst>
  <dgm:cxnLst>
    <dgm:cxn modelId="{81DE8224-5E40-41E0-ADBD-77EE0D840122}" type="presOf" srcId="{4DC76F14-1974-457D-99B3-D41C5A3E1FCF}" destId="{2C309842-AE22-4EFD-A9CE-C4760BE40F07}" srcOrd="0" destOrd="0" presId="urn:microsoft.com/office/officeart/2005/8/layout/bList2"/>
    <dgm:cxn modelId="{850AD1AF-A689-4B0B-891B-80E6F668C635}" srcId="{D3911740-A1F0-4011-B7D6-9BEE5AB56BCF}" destId="{4DC76F14-1974-457D-99B3-D41C5A3E1FCF}" srcOrd="0" destOrd="0" parTransId="{F50928B0-4873-4C30-983A-B6025AC26F90}" sibTransId="{C84DB292-72D5-432F-8C09-BA0EA2EFBFE5}"/>
    <dgm:cxn modelId="{C5BDBB43-2412-48AA-A99A-9BFDF0DF8C5D}" type="presOf" srcId="{DDF7912C-86B1-4368-B1DA-393D3D94D363}" destId="{A7E73996-F6F0-4594-A75E-087E9A0C465B}" srcOrd="0" destOrd="0" presId="urn:microsoft.com/office/officeart/2005/8/layout/bList2"/>
    <dgm:cxn modelId="{90430EE6-5C52-4B34-9965-1AE305ED7262}" type="presOf" srcId="{C84DB292-72D5-432F-8C09-BA0EA2EFBFE5}" destId="{015B1115-F87A-408F-92F9-238FFF2EFC46}" srcOrd="0" destOrd="0" presId="urn:microsoft.com/office/officeart/2005/8/layout/bList2"/>
    <dgm:cxn modelId="{A000F317-D40E-40E7-92FD-7EBF5770A0C5}" srcId="{63E0CA53-EEDC-49BD-9FD7-7A580321C473}" destId="{BBD70877-7B09-4B87-925F-845F2A3E9BF3}" srcOrd="5" destOrd="0" parTransId="{3AF15D01-0564-416B-9991-923EB58E79C2}" sibTransId="{52E3172E-3BB8-4EC0-A03C-378BA49FD542}"/>
    <dgm:cxn modelId="{FFF22CD9-96E0-4AD1-A799-E5828BAFBD0D}" srcId="{63E0CA53-EEDC-49BD-9FD7-7A580321C473}" destId="{0AE070D6-5A04-43B9-9701-5567AEA7120C}" srcOrd="4" destOrd="0" parTransId="{3718DC9E-05D6-4A8A-A420-A0854B50B4FC}" sibTransId="{81064D95-6A09-4271-86AD-67D34E7E8144}"/>
    <dgm:cxn modelId="{440FEBC2-43E1-4F4B-AF93-5A8741FC116B}" type="presOf" srcId="{AA2BC5E6-AFDA-4AA5-B433-56A41484C9C5}" destId="{47D1D09F-1D6B-4DF3-94F2-F7C049F3A437}" srcOrd="0" destOrd="0" presId="urn:microsoft.com/office/officeart/2005/8/layout/bList2"/>
    <dgm:cxn modelId="{9A93E71C-44E4-4169-AB69-ACE17DCBDCF5}" srcId="{63E0CA53-EEDC-49BD-9FD7-7A580321C473}" destId="{28CAF28E-0F75-4F1A-A9A8-8748403756CF}" srcOrd="2" destOrd="0" parTransId="{93339F67-136F-413A-9434-43EB9E231EC5}" sibTransId="{1201E6CD-3B2F-4DFB-AA94-0EAB29DBF266}"/>
    <dgm:cxn modelId="{5574AAD8-915F-46A8-945D-2368115A69BC}" srcId="{4DC76F14-1974-457D-99B3-D41C5A3E1FCF}" destId="{27623E23-590B-4E1C-AA93-7ED0FB720BCE}" srcOrd="0" destOrd="0" parTransId="{90C314DF-1971-4DD8-8D8E-75304675717D}" sibTransId="{5C5FA2D9-7795-4F1F-A9DF-8DA3776D72DA}"/>
    <dgm:cxn modelId="{91865B0C-7128-43FE-9EF7-030469D86263}" type="presOf" srcId="{D3911740-A1F0-4011-B7D6-9BEE5AB56BCF}" destId="{FBF1EF13-4819-4204-9A60-BF395376D338}" srcOrd="0" destOrd="0" presId="urn:microsoft.com/office/officeart/2005/8/layout/bList2"/>
    <dgm:cxn modelId="{365D5F3B-0AC0-4D61-9BCA-9AD95E3DE734}" type="presOf" srcId="{0AE070D6-5A04-43B9-9701-5567AEA7120C}" destId="{B905B31E-3F4E-4FA1-BEDF-D72086D226CC}" srcOrd="0" destOrd="4" presId="urn:microsoft.com/office/officeart/2005/8/layout/bList2"/>
    <dgm:cxn modelId="{60734F17-5C82-4EFE-8768-C4F76E4768C9}" type="presOf" srcId="{BBD70877-7B09-4B87-925F-845F2A3E9BF3}" destId="{B905B31E-3F4E-4FA1-BEDF-D72086D226CC}" srcOrd="0" destOrd="5" presId="urn:microsoft.com/office/officeart/2005/8/layout/bList2"/>
    <dgm:cxn modelId="{7BC5A0C6-7D43-46AE-A11E-B44DBF81AE76}" srcId="{63E0CA53-EEDC-49BD-9FD7-7A580321C473}" destId="{E8D5058B-14CC-4E05-BE59-CE5E54A300F6}" srcOrd="3" destOrd="0" parTransId="{2C422EB8-96E2-4950-99C3-E8E6B80545EE}" sibTransId="{921C6EF5-3C34-4429-BDC9-E31C13A80CEC}"/>
    <dgm:cxn modelId="{D0F8C22C-A0E6-4373-A1B3-70C22C709917}" type="presOf" srcId="{0F565490-426A-421B-9BCB-E40FFA7510D9}" destId="{B905B31E-3F4E-4FA1-BEDF-D72086D226CC}" srcOrd="0" destOrd="1" presId="urn:microsoft.com/office/officeart/2005/8/layout/bList2"/>
    <dgm:cxn modelId="{B6A7307F-A74B-4F99-862F-BE38DBDF80F1}" type="presOf" srcId="{B6582B1B-40BA-435A-B7D2-68BD30671A24}" destId="{DDB3AEAE-562B-4D52-B85E-96F5FC5970F0}" srcOrd="0" destOrd="0" presId="urn:microsoft.com/office/officeart/2005/8/layout/bList2"/>
    <dgm:cxn modelId="{8C626733-37FA-4610-AF1E-855699AE9431}" srcId="{B6582B1B-40BA-435A-B7D2-68BD30671A24}" destId="{AA2BC5E6-AFDA-4AA5-B433-56A41484C9C5}" srcOrd="0" destOrd="0" parTransId="{5760CD16-8F9C-4C22-85AA-5A5F79A1151E}" sibTransId="{40BC4812-B246-4D7E-8C67-0921E320D7C4}"/>
    <dgm:cxn modelId="{9DD7782D-EB2B-4376-8514-B54DA6FD366D}" type="presOf" srcId="{42C1D58B-FF3A-4305-8141-2538DB9CE02C}" destId="{B905B31E-3F4E-4FA1-BEDF-D72086D226CC}" srcOrd="0" destOrd="0" presId="urn:microsoft.com/office/officeart/2005/8/layout/bList2"/>
    <dgm:cxn modelId="{918E4D70-B3C4-462E-8EB2-15F0168D957E}" srcId="{63E0CA53-EEDC-49BD-9FD7-7A580321C473}" destId="{0F565490-426A-421B-9BCB-E40FFA7510D9}" srcOrd="1" destOrd="0" parTransId="{87F7828E-FF25-439C-8BD3-2A5E3A96BA8B}" sibTransId="{AE543298-FA4B-4397-9E0A-B59C3DB4D449}"/>
    <dgm:cxn modelId="{F9A10A66-4540-4D41-BAA7-6D746803721A}" srcId="{D3911740-A1F0-4011-B7D6-9BEE5AB56BCF}" destId="{B6582B1B-40BA-435A-B7D2-68BD30671A24}" srcOrd="2" destOrd="0" parTransId="{7DB6BA3A-D548-4CA2-AF75-17A6C7460DEE}" sibTransId="{A7792183-FD8C-4ABE-8272-632E460982C3}"/>
    <dgm:cxn modelId="{9768F33C-D59E-4478-8384-9A91D86AF144}" type="presOf" srcId="{4DC76F14-1974-457D-99B3-D41C5A3E1FCF}" destId="{C4DA4560-C1DB-4655-9396-D6AC05FEB497}" srcOrd="1" destOrd="0" presId="urn:microsoft.com/office/officeart/2005/8/layout/bList2"/>
    <dgm:cxn modelId="{42871D74-DED6-4A53-BD9D-538E091EC563}" srcId="{D3911740-A1F0-4011-B7D6-9BEE5AB56BCF}" destId="{63E0CA53-EEDC-49BD-9FD7-7A580321C473}" srcOrd="1" destOrd="0" parTransId="{F0FFB94F-801D-4E23-960C-DB374A0FA0F4}" sibTransId="{DDF7912C-86B1-4368-B1DA-393D3D94D363}"/>
    <dgm:cxn modelId="{B1DF7FD1-150B-4740-8A59-104AE0D41C3B}" type="presOf" srcId="{B6582B1B-40BA-435A-B7D2-68BD30671A24}" destId="{AE805C65-C5AC-4FA7-916E-D4992EF13918}" srcOrd="1" destOrd="0" presId="urn:microsoft.com/office/officeart/2005/8/layout/bList2"/>
    <dgm:cxn modelId="{767A3D62-6DEA-4569-92FF-788B959CCD0B}" type="presOf" srcId="{28CAF28E-0F75-4F1A-A9A8-8748403756CF}" destId="{B905B31E-3F4E-4FA1-BEDF-D72086D226CC}" srcOrd="0" destOrd="2" presId="urn:microsoft.com/office/officeart/2005/8/layout/bList2"/>
    <dgm:cxn modelId="{3E17C1AA-ADBB-41C5-A840-DF94929EA05C}" type="presOf" srcId="{E8D5058B-14CC-4E05-BE59-CE5E54A300F6}" destId="{B905B31E-3F4E-4FA1-BEDF-D72086D226CC}" srcOrd="0" destOrd="3" presId="urn:microsoft.com/office/officeart/2005/8/layout/bList2"/>
    <dgm:cxn modelId="{FFD911DF-D278-4460-9050-7080105678E9}" type="presOf" srcId="{27623E23-590B-4E1C-AA93-7ED0FB720BCE}" destId="{847A7B91-2AAD-4C64-8604-C3292C552062}" srcOrd="0" destOrd="0" presId="urn:microsoft.com/office/officeart/2005/8/layout/bList2"/>
    <dgm:cxn modelId="{1319AC0D-A2D9-43BC-B768-6F5293B93A64}" srcId="{63E0CA53-EEDC-49BD-9FD7-7A580321C473}" destId="{42C1D58B-FF3A-4305-8141-2538DB9CE02C}" srcOrd="0" destOrd="0" parTransId="{7D76C967-AA18-4CBE-ABD9-5AE230DF0C6A}" sibTransId="{B8A992E7-1E48-4F5E-B829-9980C38F0E77}"/>
    <dgm:cxn modelId="{2BC5F009-F18F-42DC-9896-9C0636A04C22}" type="presOf" srcId="{63E0CA53-EEDC-49BD-9FD7-7A580321C473}" destId="{9A04395B-2DFE-496E-AA46-05EC42D1C594}" srcOrd="1" destOrd="0" presId="urn:microsoft.com/office/officeart/2005/8/layout/bList2"/>
    <dgm:cxn modelId="{AF95C872-F10E-4E31-8543-F660CD4A1DBF}" type="presOf" srcId="{63E0CA53-EEDC-49BD-9FD7-7A580321C473}" destId="{2F27258C-C109-4F0F-815A-F3E7C7BA1468}" srcOrd="0" destOrd="0" presId="urn:microsoft.com/office/officeart/2005/8/layout/bList2"/>
    <dgm:cxn modelId="{3533D470-2D57-4B71-8DE2-D1F7630BAE81}" type="presParOf" srcId="{FBF1EF13-4819-4204-9A60-BF395376D338}" destId="{D63D46F9-1111-4E5D-B236-15FB1E7855FA}" srcOrd="0" destOrd="0" presId="urn:microsoft.com/office/officeart/2005/8/layout/bList2"/>
    <dgm:cxn modelId="{FD6D870C-4D1E-439E-83C6-74B9E8F024B0}" type="presParOf" srcId="{D63D46F9-1111-4E5D-B236-15FB1E7855FA}" destId="{847A7B91-2AAD-4C64-8604-C3292C552062}" srcOrd="0" destOrd="0" presId="urn:microsoft.com/office/officeart/2005/8/layout/bList2"/>
    <dgm:cxn modelId="{82F38A29-1015-458C-A459-6DC67D8CF4E5}" type="presParOf" srcId="{D63D46F9-1111-4E5D-B236-15FB1E7855FA}" destId="{2C309842-AE22-4EFD-A9CE-C4760BE40F07}" srcOrd="1" destOrd="0" presId="urn:microsoft.com/office/officeart/2005/8/layout/bList2"/>
    <dgm:cxn modelId="{129E0331-2B8B-44CB-9D11-B84ABAF29F33}" type="presParOf" srcId="{D63D46F9-1111-4E5D-B236-15FB1E7855FA}" destId="{C4DA4560-C1DB-4655-9396-D6AC05FEB497}" srcOrd="2" destOrd="0" presId="urn:microsoft.com/office/officeart/2005/8/layout/bList2"/>
    <dgm:cxn modelId="{F15BBAC9-09C0-4E82-8D0A-82A55C5D71FB}" type="presParOf" srcId="{D63D46F9-1111-4E5D-B236-15FB1E7855FA}" destId="{170F82D4-8D29-450B-BB68-A1A13FDFF1FF}" srcOrd="3" destOrd="0" presId="urn:microsoft.com/office/officeart/2005/8/layout/bList2"/>
    <dgm:cxn modelId="{8BCD02A0-38B2-47FB-B281-438F249AEF76}" type="presParOf" srcId="{FBF1EF13-4819-4204-9A60-BF395376D338}" destId="{015B1115-F87A-408F-92F9-238FFF2EFC46}" srcOrd="1" destOrd="0" presId="urn:microsoft.com/office/officeart/2005/8/layout/bList2"/>
    <dgm:cxn modelId="{C3367456-55EF-4AA1-9F19-4AC9883B0CBD}" type="presParOf" srcId="{FBF1EF13-4819-4204-9A60-BF395376D338}" destId="{B38BC64D-99F2-4F88-A51C-FDB00232AA1F}" srcOrd="2" destOrd="0" presId="urn:microsoft.com/office/officeart/2005/8/layout/bList2"/>
    <dgm:cxn modelId="{CF2247D1-3D63-48F1-816A-0F0A7B85FE7A}" type="presParOf" srcId="{B38BC64D-99F2-4F88-A51C-FDB00232AA1F}" destId="{B905B31E-3F4E-4FA1-BEDF-D72086D226CC}" srcOrd="0" destOrd="0" presId="urn:microsoft.com/office/officeart/2005/8/layout/bList2"/>
    <dgm:cxn modelId="{F9189EAF-266D-4EF7-B281-67D0824C496D}" type="presParOf" srcId="{B38BC64D-99F2-4F88-A51C-FDB00232AA1F}" destId="{2F27258C-C109-4F0F-815A-F3E7C7BA1468}" srcOrd="1" destOrd="0" presId="urn:microsoft.com/office/officeart/2005/8/layout/bList2"/>
    <dgm:cxn modelId="{0682F03F-3D68-48B7-9855-7639785076CA}" type="presParOf" srcId="{B38BC64D-99F2-4F88-A51C-FDB00232AA1F}" destId="{9A04395B-2DFE-496E-AA46-05EC42D1C594}" srcOrd="2" destOrd="0" presId="urn:microsoft.com/office/officeart/2005/8/layout/bList2"/>
    <dgm:cxn modelId="{7D79BA49-D8F7-4CAF-AEDF-535018C5D2F7}" type="presParOf" srcId="{B38BC64D-99F2-4F88-A51C-FDB00232AA1F}" destId="{9232879B-8A1F-46D2-B6AF-44FE013D68C4}" srcOrd="3" destOrd="0" presId="urn:microsoft.com/office/officeart/2005/8/layout/bList2"/>
    <dgm:cxn modelId="{B7122621-0EC9-4C08-BD6C-EED1AC9A91FD}" type="presParOf" srcId="{FBF1EF13-4819-4204-9A60-BF395376D338}" destId="{A7E73996-F6F0-4594-A75E-087E9A0C465B}" srcOrd="3" destOrd="0" presId="urn:microsoft.com/office/officeart/2005/8/layout/bList2"/>
    <dgm:cxn modelId="{A7956B72-2F66-4D35-9D55-A326A0AC87D3}" type="presParOf" srcId="{FBF1EF13-4819-4204-9A60-BF395376D338}" destId="{EE9EE4F5-BF29-4D03-9E82-27A8398EB353}" srcOrd="4" destOrd="0" presId="urn:microsoft.com/office/officeart/2005/8/layout/bList2"/>
    <dgm:cxn modelId="{7A715528-75E1-4717-9048-6DBBD0A95DC6}" type="presParOf" srcId="{EE9EE4F5-BF29-4D03-9E82-27A8398EB353}" destId="{47D1D09F-1D6B-4DF3-94F2-F7C049F3A437}" srcOrd="0" destOrd="0" presId="urn:microsoft.com/office/officeart/2005/8/layout/bList2"/>
    <dgm:cxn modelId="{9D6B085E-51E0-4B4E-99BB-C00D73E9A35A}" type="presParOf" srcId="{EE9EE4F5-BF29-4D03-9E82-27A8398EB353}" destId="{DDB3AEAE-562B-4D52-B85E-96F5FC5970F0}" srcOrd="1" destOrd="0" presId="urn:microsoft.com/office/officeart/2005/8/layout/bList2"/>
    <dgm:cxn modelId="{67F3A7B4-434F-4127-B39F-50E4A5958BEA}" type="presParOf" srcId="{EE9EE4F5-BF29-4D03-9E82-27A8398EB353}" destId="{AE805C65-C5AC-4FA7-916E-D4992EF13918}" srcOrd="2" destOrd="0" presId="urn:microsoft.com/office/officeart/2005/8/layout/bList2"/>
    <dgm:cxn modelId="{F9398BFD-DB87-4F19-BD13-DA3511F9D03D}" type="presParOf" srcId="{EE9EE4F5-BF29-4D03-9E82-27A8398EB353}" destId="{C868087B-A70F-4A15-ACDF-62B2E1D2CDB7}" srcOrd="3" destOrd="0" presId="urn:microsoft.com/office/officeart/2005/8/layout/b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A7B91-2AAD-4C64-8604-C3292C552062}">
      <dsp:nvSpPr>
        <dsp:cNvPr id="0" name=""/>
        <dsp:cNvSpPr/>
      </dsp:nvSpPr>
      <dsp:spPr>
        <a:xfrm>
          <a:off x="13134" y="0"/>
          <a:ext cx="2853309" cy="88189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fr-CA" sz="2000" kern="1200" dirty="0" err="1">
              <a:latin typeface="+mn-lt"/>
              <a:cs typeface="Times New Roman" panose="02020603050405020304" pitchFamily="18" charset="0"/>
            </a:rPr>
            <a:t>Aerosols</a:t>
          </a:r>
          <a:r>
            <a:rPr lang="fr-CA" sz="2000" kern="1200" dirty="0">
              <a:latin typeface="+mn-lt"/>
              <a:cs typeface="Times New Roman" panose="02020603050405020304" pitchFamily="18" charset="0"/>
            </a:rPr>
            <a:t>-doseurs</a:t>
          </a:r>
        </a:p>
      </dsp:txBody>
      <dsp:txXfrm>
        <a:off x="33798" y="20664"/>
        <a:ext cx="2811981" cy="861230"/>
      </dsp:txXfrm>
    </dsp:sp>
    <dsp:sp modelId="{C4DA4560-C1DB-4655-9396-D6AC05FEB497}">
      <dsp:nvSpPr>
        <dsp:cNvPr id="0" name=""/>
        <dsp:cNvSpPr/>
      </dsp:nvSpPr>
      <dsp:spPr>
        <a:xfrm>
          <a:off x="0" y="1031430"/>
          <a:ext cx="2879904" cy="560156"/>
        </a:xfrm>
        <a:prstGeom prst="rect">
          <a:avLst/>
        </a:prstGeom>
        <a:solidFill>
          <a:schemeClr val="accent2">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fr-CA" sz="2000" kern="1200" dirty="0">
              <a:latin typeface="+mn-lt"/>
              <a:cs typeface="Times New Roman" panose="02020603050405020304" pitchFamily="18" charset="0"/>
            </a:rPr>
            <a:t>Liquide en suspension</a:t>
          </a:r>
        </a:p>
      </dsp:txBody>
      <dsp:txXfrm>
        <a:off x="0" y="1031430"/>
        <a:ext cx="2028102" cy="560156"/>
      </dsp:txXfrm>
    </dsp:sp>
    <dsp:sp modelId="{170F82D4-8D29-450B-BB68-A1A13FDFF1FF}">
      <dsp:nvSpPr>
        <dsp:cNvPr id="0" name=""/>
        <dsp:cNvSpPr/>
      </dsp:nvSpPr>
      <dsp:spPr>
        <a:xfrm>
          <a:off x="1904993" y="661000"/>
          <a:ext cx="1024769" cy="931563"/>
        </a:xfrm>
        <a:prstGeom prst="ellipse">
          <a:avLst/>
        </a:prstGeom>
        <a:blipFill rotWithShape="1">
          <a:blip xmlns:r="http://schemas.openxmlformats.org/officeDocument/2006/relationships" r:embed="rId1"/>
          <a:stretch>
            <a:fillRect/>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05B31E-3F4E-4FA1-BEDF-D72086D226CC}">
      <dsp:nvSpPr>
        <dsp:cNvPr id="0" name=""/>
        <dsp:cNvSpPr/>
      </dsp:nvSpPr>
      <dsp:spPr>
        <a:xfrm>
          <a:off x="3228991" y="552271"/>
          <a:ext cx="3019112" cy="2223129"/>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fr-CA" sz="2000" kern="1200" dirty="0">
              <a:latin typeface="+mn-lt"/>
              <a:cs typeface="Times New Roman" panose="02020603050405020304" pitchFamily="18" charset="0"/>
            </a:rPr>
            <a:t>Spiriva (</a:t>
          </a:r>
          <a:r>
            <a:rPr lang="fr-CA" sz="2000" kern="1200" dirty="0" err="1">
              <a:latin typeface="+mn-lt"/>
              <a:cs typeface="Times New Roman" panose="02020603050405020304" pitchFamily="18" charset="0"/>
            </a:rPr>
            <a:t>handihaler</a:t>
          </a:r>
          <a:r>
            <a:rPr lang="fr-CA" sz="2000" kern="1200" dirty="0">
              <a:latin typeface="+mn-lt"/>
              <a:cs typeface="Times New Roman" panose="02020603050405020304" pitchFamily="18" charset="0"/>
            </a:rPr>
            <a:t>)</a:t>
          </a:r>
        </a:p>
        <a:p>
          <a:pPr marL="228600" lvl="1" indent="-228600" algn="l" defTabSz="889000">
            <a:lnSpc>
              <a:spcPct val="90000"/>
            </a:lnSpc>
            <a:spcBef>
              <a:spcPct val="0"/>
            </a:spcBef>
            <a:spcAft>
              <a:spcPct val="15000"/>
            </a:spcAft>
            <a:buChar char="••"/>
          </a:pPr>
          <a:r>
            <a:rPr lang="fr-CA" sz="2000" kern="1200" dirty="0" err="1">
              <a:latin typeface="+mn-lt"/>
              <a:cs typeface="Times New Roman" panose="02020603050405020304" pitchFamily="18" charset="0"/>
            </a:rPr>
            <a:t>Breezehaler</a:t>
          </a:r>
          <a:endParaRPr lang="fr-CA" sz="2000" kern="1200" dirty="0">
            <a:latin typeface="+mn-lt"/>
            <a:cs typeface="Times New Roman" panose="02020603050405020304" pitchFamily="18" charset="0"/>
          </a:endParaRPr>
        </a:p>
        <a:p>
          <a:pPr marL="228600" lvl="1" indent="-228600" algn="l" defTabSz="889000">
            <a:lnSpc>
              <a:spcPct val="90000"/>
            </a:lnSpc>
            <a:spcBef>
              <a:spcPct val="0"/>
            </a:spcBef>
            <a:spcAft>
              <a:spcPct val="15000"/>
            </a:spcAft>
            <a:buChar char="••"/>
          </a:pPr>
          <a:r>
            <a:rPr lang="fr-CA" sz="2000" kern="1200" dirty="0" err="1">
              <a:latin typeface="+mn-lt"/>
              <a:cs typeface="Times New Roman" panose="02020603050405020304" pitchFamily="18" charset="0"/>
            </a:rPr>
            <a:t>Diskus</a:t>
          </a:r>
          <a:endParaRPr lang="fr-CA" sz="2000" kern="1200" dirty="0">
            <a:latin typeface="+mn-lt"/>
            <a:cs typeface="Times New Roman" panose="02020603050405020304" pitchFamily="18" charset="0"/>
          </a:endParaRPr>
        </a:p>
        <a:p>
          <a:pPr marL="228600" lvl="1" indent="-228600" algn="l" defTabSz="889000">
            <a:lnSpc>
              <a:spcPct val="90000"/>
            </a:lnSpc>
            <a:spcBef>
              <a:spcPct val="0"/>
            </a:spcBef>
            <a:spcAft>
              <a:spcPct val="15000"/>
            </a:spcAft>
            <a:buChar char="••"/>
          </a:pPr>
          <a:r>
            <a:rPr lang="fr-CA" sz="2000" kern="1200" dirty="0" err="1">
              <a:latin typeface="+mn-lt"/>
              <a:cs typeface="Times New Roman" panose="02020603050405020304" pitchFamily="18" charset="0"/>
            </a:rPr>
            <a:t>Turdoza</a:t>
          </a:r>
          <a:r>
            <a:rPr lang="fr-CA" sz="2000" kern="1200" dirty="0">
              <a:latin typeface="+mn-lt"/>
              <a:cs typeface="Times New Roman" panose="02020603050405020304" pitchFamily="18" charset="0"/>
            </a:rPr>
            <a:t>/ </a:t>
          </a:r>
          <a:r>
            <a:rPr lang="fr-CA" sz="2000" kern="1200" dirty="0" err="1">
              <a:latin typeface="+mn-lt"/>
              <a:cs typeface="Times New Roman" panose="02020603050405020304" pitchFamily="18" charset="0"/>
            </a:rPr>
            <a:t>Genuair</a:t>
          </a:r>
          <a:endParaRPr lang="fr-CA" sz="2000" kern="1200" dirty="0">
            <a:latin typeface="+mn-lt"/>
            <a:cs typeface="Times New Roman" panose="02020603050405020304" pitchFamily="18" charset="0"/>
          </a:endParaRPr>
        </a:p>
        <a:p>
          <a:pPr marL="228600" lvl="1" indent="-228600" algn="l" defTabSz="889000">
            <a:lnSpc>
              <a:spcPct val="90000"/>
            </a:lnSpc>
            <a:spcBef>
              <a:spcPct val="0"/>
            </a:spcBef>
            <a:spcAft>
              <a:spcPct val="15000"/>
            </a:spcAft>
            <a:buChar char="••"/>
          </a:pPr>
          <a:r>
            <a:rPr lang="fr-CA" sz="2000" kern="1200" dirty="0" err="1">
              <a:latin typeface="+mn-lt"/>
              <a:cs typeface="Times New Roman" panose="02020603050405020304" pitchFamily="18" charset="0"/>
            </a:rPr>
            <a:t>Ellipta</a:t>
          </a:r>
          <a:endParaRPr lang="fr-CA" sz="2000" kern="1200" dirty="0">
            <a:latin typeface="+mn-lt"/>
            <a:cs typeface="Times New Roman" panose="02020603050405020304" pitchFamily="18" charset="0"/>
          </a:endParaRPr>
        </a:p>
        <a:p>
          <a:pPr marL="228600" lvl="1" indent="-228600" algn="l" defTabSz="889000">
            <a:lnSpc>
              <a:spcPct val="90000"/>
            </a:lnSpc>
            <a:spcBef>
              <a:spcPct val="0"/>
            </a:spcBef>
            <a:spcAft>
              <a:spcPct val="15000"/>
            </a:spcAft>
            <a:buChar char="••"/>
          </a:pPr>
          <a:r>
            <a:rPr lang="fr-CA" sz="2000" kern="1200" dirty="0" err="1">
              <a:latin typeface="+mn-lt"/>
              <a:cs typeface="Times New Roman" panose="02020603050405020304" pitchFamily="18" charset="0"/>
            </a:rPr>
            <a:t>Asmanex</a:t>
          </a:r>
          <a:r>
            <a:rPr lang="fr-CA" sz="2000" kern="1200" dirty="0">
              <a:latin typeface="+mn-lt"/>
              <a:cs typeface="Times New Roman" panose="02020603050405020304" pitchFamily="18" charset="0"/>
            </a:rPr>
            <a:t> </a:t>
          </a:r>
          <a:r>
            <a:rPr lang="fr-CA" sz="2000" kern="1200" dirty="0" err="1">
              <a:latin typeface="+mn-lt"/>
              <a:cs typeface="Times New Roman" panose="02020603050405020304" pitchFamily="18" charset="0"/>
            </a:rPr>
            <a:t>twisthaler</a:t>
          </a:r>
          <a:endParaRPr lang="fr-CA" sz="2000" kern="1200" dirty="0">
            <a:latin typeface="+mn-lt"/>
            <a:cs typeface="Times New Roman" panose="02020603050405020304" pitchFamily="18" charset="0"/>
          </a:endParaRPr>
        </a:p>
      </dsp:txBody>
      <dsp:txXfrm>
        <a:off x="3281082" y="604362"/>
        <a:ext cx="2914930" cy="2171038"/>
      </dsp:txXfrm>
    </dsp:sp>
    <dsp:sp modelId="{9A04395B-2DFE-496E-AA46-05EC42D1C594}">
      <dsp:nvSpPr>
        <dsp:cNvPr id="0" name=""/>
        <dsp:cNvSpPr/>
      </dsp:nvSpPr>
      <dsp:spPr>
        <a:xfrm>
          <a:off x="3249034" y="2894478"/>
          <a:ext cx="3008833" cy="601277"/>
        </a:xfrm>
        <a:prstGeom prst="rect">
          <a:avLst/>
        </a:prstGeom>
        <a:solidFill>
          <a:schemeClr val="accent3">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r>
            <a:rPr lang="fr-CA" sz="2000" kern="1200" dirty="0">
              <a:latin typeface="+mn-lt"/>
              <a:cs typeface="Times New Roman" panose="02020603050405020304" pitchFamily="18" charset="0"/>
            </a:rPr>
            <a:t>Poudres</a:t>
          </a:r>
        </a:p>
      </dsp:txBody>
      <dsp:txXfrm>
        <a:off x="3249034" y="2894478"/>
        <a:ext cx="2118896" cy="601277"/>
      </dsp:txXfrm>
    </dsp:sp>
    <dsp:sp modelId="{9232879B-8A1F-46D2-B6AF-44FE013D68C4}">
      <dsp:nvSpPr>
        <dsp:cNvPr id="0" name=""/>
        <dsp:cNvSpPr/>
      </dsp:nvSpPr>
      <dsp:spPr>
        <a:xfrm rot="10800000" flipH="1" flipV="1">
          <a:off x="6064687" y="2692655"/>
          <a:ext cx="630535" cy="54662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D1D09F-1D6B-4DF3-94F2-F7C049F3A437}">
      <dsp:nvSpPr>
        <dsp:cNvPr id="0" name=""/>
        <dsp:cNvSpPr/>
      </dsp:nvSpPr>
      <dsp:spPr>
        <a:xfrm>
          <a:off x="6441183" y="0"/>
          <a:ext cx="1750887" cy="80560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fr-CA" sz="2400" kern="1200" dirty="0" err="1">
              <a:latin typeface="+mn-lt"/>
              <a:cs typeface="Times New Roman" panose="02020603050405020304" pitchFamily="18" charset="0"/>
            </a:rPr>
            <a:t>Respimat</a:t>
          </a:r>
          <a:endParaRPr lang="fr-CA" sz="2400" kern="1200" dirty="0">
            <a:latin typeface="+mn-lt"/>
            <a:cs typeface="Times New Roman" panose="02020603050405020304" pitchFamily="18" charset="0"/>
          </a:endParaRPr>
        </a:p>
      </dsp:txBody>
      <dsp:txXfrm>
        <a:off x="6460059" y="18876"/>
        <a:ext cx="1713135" cy="786732"/>
      </dsp:txXfrm>
    </dsp:sp>
    <dsp:sp modelId="{AE805C65-C5AC-4FA7-916E-D4992EF13918}">
      <dsp:nvSpPr>
        <dsp:cNvPr id="0" name=""/>
        <dsp:cNvSpPr/>
      </dsp:nvSpPr>
      <dsp:spPr>
        <a:xfrm>
          <a:off x="6450808" y="860916"/>
          <a:ext cx="1745111" cy="560156"/>
        </a:xfrm>
        <a:prstGeom prst="rect">
          <a:avLst/>
        </a:prstGeom>
        <a:solidFill>
          <a:schemeClr val="accent4">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ctr" defTabSz="889000">
            <a:lnSpc>
              <a:spcPct val="90000"/>
            </a:lnSpc>
            <a:spcBef>
              <a:spcPct val="0"/>
            </a:spcBef>
            <a:spcAft>
              <a:spcPct val="35000"/>
            </a:spcAft>
          </a:pPr>
          <a:r>
            <a:rPr lang="fr-CA" sz="2000" kern="1200" dirty="0">
              <a:solidFill>
                <a:schemeClr val="accent1">
                  <a:lumMod val="75000"/>
                  <a:lumOff val="25000"/>
                </a:schemeClr>
              </a:solidFill>
              <a:latin typeface="+mn-lt"/>
              <a:cs typeface="Times New Roman" panose="02020603050405020304" pitchFamily="18" charset="0"/>
            </a:rPr>
            <a:t>Bruine</a:t>
          </a:r>
        </a:p>
      </dsp:txBody>
      <dsp:txXfrm>
        <a:off x="6450808" y="860916"/>
        <a:ext cx="1228951" cy="560156"/>
      </dsp:txXfrm>
    </dsp:sp>
    <dsp:sp modelId="{C868087B-A70F-4A15-ACDF-62B2E1D2CDB7}">
      <dsp:nvSpPr>
        <dsp:cNvPr id="0" name=""/>
        <dsp:cNvSpPr/>
      </dsp:nvSpPr>
      <dsp:spPr>
        <a:xfrm>
          <a:off x="7270315" y="1098101"/>
          <a:ext cx="1051424" cy="78425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AD152D03-099E-F84B-AD1B-4E6596C7036B}" type="datetimeFigureOut">
              <a:rPr lang="fr-FR" smtClean="0"/>
              <a:t>30/05/2022</a:t>
            </a:fld>
            <a:endParaRPr lang="fr-FR"/>
          </a:p>
        </p:txBody>
      </p:sp>
      <p:sp>
        <p:nvSpPr>
          <p:cNvPr id="4" name="Espace réservé du pied de page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9E734EFA-92F9-E745-A609-25471619FEAA}" type="slidenum">
              <a:rPr lang="fr-FR" smtClean="0"/>
              <a:t>‹N°›</a:t>
            </a:fld>
            <a:endParaRPr lang="fr-FR"/>
          </a:p>
        </p:txBody>
      </p:sp>
    </p:spTree>
    <p:extLst>
      <p:ext uri="{BB962C8B-B14F-4D97-AF65-F5344CB8AC3E}">
        <p14:creationId xmlns:p14="http://schemas.microsoft.com/office/powerpoint/2010/main" val="2601809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7D7D1168-73CF-BB48-AEC9-FF84DCBD496B}" type="datetimeFigureOut">
              <a:rPr lang="fr-FR" smtClean="0"/>
              <a:t>30/05/2022</a:t>
            </a:fld>
            <a:endParaRPr lang="fr-FR"/>
          </a:p>
        </p:txBody>
      </p:sp>
      <p:sp>
        <p:nvSpPr>
          <p:cNvPr id="4" name="Espace réservé de l'image des diapositives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EBABA816-80C9-524F-8550-0FF335748E8E}" type="slidenum">
              <a:rPr lang="fr-FR" smtClean="0"/>
              <a:t>‹N°›</a:t>
            </a:fld>
            <a:endParaRPr lang="fr-FR"/>
          </a:p>
        </p:txBody>
      </p:sp>
    </p:spTree>
    <p:extLst>
      <p:ext uri="{BB962C8B-B14F-4D97-AF65-F5344CB8AC3E}">
        <p14:creationId xmlns:p14="http://schemas.microsoft.com/office/powerpoint/2010/main" val="16817533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BABA816-80C9-524F-8550-0FF335748E8E}" type="slidenum">
              <a:rPr lang="fr-FR" smtClean="0"/>
              <a:t>1</a:t>
            </a:fld>
            <a:endParaRPr lang="fr-FR"/>
          </a:p>
        </p:txBody>
      </p:sp>
    </p:spTree>
    <p:extLst>
      <p:ext uri="{BB962C8B-B14F-4D97-AF65-F5344CB8AC3E}">
        <p14:creationId xmlns:p14="http://schemas.microsoft.com/office/powerpoint/2010/main" val="508218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a</a:t>
            </a:r>
            <a:endParaRPr lang="fr-CA" dirty="0"/>
          </a:p>
        </p:txBody>
      </p:sp>
      <p:sp>
        <p:nvSpPr>
          <p:cNvPr id="4" name="Espace réservé du numéro de diapositive 3"/>
          <p:cNvSpPr>
            <a:spLocks noGrp="1"/>
          </p:cNvSpPr>
          <p:nvPr>
            <p:ph type="sldNum" sz="quarter" idx="10"/>
          </p:nvPr>
        </p:nvSpPr>
        <p:spPr/>
        <p:txBody>
          <a:bodyPr/>
          <a:lstStyle/>
          <a:p>
            <a:fld id="{EBABA816-80C9-524F-8550-0FF335748E8E}" type="slidenum">
              <a:rPr lang="fr-FR" smtClean="0"/>
              <a:t>10</a:t>
            </a:fld>
            <a:endParaRPr lang="fr-FR"/>
          </a:p>
        </p:txBody>
      </p:sp>
    </p:spTree>
    <p:extLst>
      <p:ext uri="{BB962C8B-B14F-4D97-AF65-F5344CB8AC3E}">
        <p14:creationId xmlns:p14="http://schemas.microsoft.com/office/powerpoint/2010/main" val="4175220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2000" b="1" u="sng"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71FD377F-1E09-42B2-BF11-E5054F54A6B0}" type="slidenum">
              <a:rPr lang="fr-CA" smtClean="0"/>
              <a:t>11</a:t>
            </a:fld>
            <a:endParaRPr lang="fr-CA"/>
          </a:p>
        </p:txBody>
      </p:sp>
    </p:spTree>
    <p:extLst>
      <p:ext uri="{BB962C8B-B14F-4D97-AF65-F5344CB8AC3E}">
        <p14:creationId xmlns:p14="http://schemas.microsoft.com/office/powerpoint/2010/main" val="2989900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sz="1200" b="1" dirty="0">
              <a:solidFill>
                <a:schemeClr val="accent1">
                  <a:lumMod val="90000"/>
                  <a:lumOff val="10000"/>
                </a:schemeClr>
              </a:solidFill>
              <a:latin typeface="Britannic Bold" panose="020B0903060703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6E7F5E47-EEBB-40EF-9C8C-227E72E76E55}" type="slidenum">
              <a:rPr lang="fr-CA" smtClean="0"/>
              <a:t>12</a:t>
            </a:fld>
            <a:endParaRPr lang="fr-CA"/>
          </a:p>
        </p:txBody>
      </p:sp>
    </p:spTree>
    <p:extLst>
      <p:ext uri="{BB962C8B-B14F-4D97-AF65-F5344CB8AC3E}">
        <p14:creationId xmlns:p14="http://schemas.microsoft.com/office/powerpoint/2010/main" val="772556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a:p>
        </p:txBody>
      </p:sp>
      <p:sp>
        <p:nvSpPr>
          <p:cNvPr id="4" name="Espace réservé du numéro de diapositive 3"/>
          <p:cNvSpPr>
            <a:spLocks noGrp="1"/>
          </p:cNvSpPr>
          <p:nvPr>
            <p:ph type="sldNum" sz="quarter" idx="10"/>
          </p:nvPr>
        </p:nvSpPr>
        <p:spPr/>
        <p:txBody>
          <a:bodyPr/>
          <a:lstStyle/>
          <a:p>
            <a:fld id="{6E7F5E47-EEBB-40EF-9C8C-227E72E76E55}" type="slidenum">
              <a:rPr lang="fr-CA" smtClean="0"/>
              <a:t>13</a:t>
            </a:fld>
            <a:endParaRPr lang="fr-CA"/>
          </a:p>
        </p:txBody>
      </p:sp>
    </p:spTree>
    <p:extLst>
      <p:ext uri="{BB962C8B-B14F-4D97-AF65-F5344CB8AC3E}">
        <p14:creationId xmlns:p14="http://schemas.microsoft.com/office/powerpoint/2010/main" val="105025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mj-lt"/>
              <a:buNone/>
            </a:pPr>
            <a:endParaRPr lang="fr-CA" baseline="0" dirty="0"/>
          </a:p>
        </p:txBody>
      </p:sp>
      <p:sp>
        <p:nvSpPr>
          <p:cNvPr id="4" name="Espace réservé du numéro de diapositive 3"/>
          <p:cNvSpPr>
            <a:spLocks noGrp="1"/>
          </p:cNvSpPr>
          <p:nvPr>
            <p:ph type="sldNum" sz="quarter" idx="10"/>
          </p:nvPr>
        </p:nvSpPr>
        <p:spPr/>
        <p:txBody>
          <a:bodyPr/>
          <a:lstStyle/>
          <a:p>
            <a:pPr defTabSz="931029">
              <a:defRPr/>
            </a:pPr>
            <a:fld id="{6E7F5E47-EEBB-40EF-9C8C-227E72E76E55}" type="slidenum">
              <a:rPr lang="fr-CA">
                <a:solidFill>
                  <a:prstClr val="black"/>
                </a:solidFill>
                <a:latin typeface="Calibri" panose="020F0502020204030204"/>
              </a:rPr>
              <a:pPr defTabSz="931029">
                <a:defRPr/>
              </a:pPr>
              <a:t>14</a:t>
            </a:fld>
            <a:endParaRPr lang="fr-CA">
              <a:solidFill>
                <a:prstClr val="black"/>
              </a:solidFill>
              <a:latin typeface="Calibri" panose="020F0502020204030204"/>
            </a:endParaRPr>
          </a:p>
        </p:txBody>
      </p:sp>
    </p:spTree>
    <p:extLst>
      <p:ext uri="{BB962C8B-B14F-4D97-AF65-F5344CB8AC3E}">
        <p14:creationId xmlns:p14="http://schemas.microsoft.com/office/powerpoint/2010/main" val="238781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657600" lvl="8" indent="0">
              <a:buFont typeface="+mj-lt"/>
              <a:buNone/>
            </a:pPr>
            <a:endParaRPr lang="fr-CA" b="1" dirty="0"/>
          </a:p>
        </p:txBody>
      </p:sp>
      <p:sp>
        <p:nvSpPr>
          <p:cNvPr id="4" name="Espace réservé du numéro de diapositive 3"/>
          <p:cNvSpPr>
            <a:spLocks noGrp="1"/>
          </p:cNvSpPr>
          <p:nvPr>
            <p:ph type="sldNum" sz="quarter" idx="10"/>
          </p:nvPr>
        </p:nvSpPr>
        <p:spPr/>
        <p:txBody>
          <a:bodyPr/>
          <a:lstStyle/>
          <a:p>
            <a:fld id="{6E7F5E47-EEBB-40EF-9C8C-227E72E76E55}" type="slidenum">
              <a:rPr lang="fr-CA" smtClean="0">
                <a:solidFill>
                  <a:prstClr val="black"/>
                </a:solidFill>
              </a:rPr>
              <a:pPr/>
              <a:t>15</a:t>
            </a:fld>
            <a:endParaRPr lang="fr-CA">
              <a:solidFill>
                <a:prstClr val="black"/>
              </a:solidFill>
            </a:endParaRPr>
          </a:p>
        </p:txBody>
      </p:sp>
    </p:spTree>
    <p:extLst>
      <p:ext uri="{BB962C8B-B14F-4D97-AF65-F5344CB8AC3E}">
        <p14:creationId xmlns:p14="http://schemas.microsoft.com/office/powerpoint/2010/main" val="582064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mj-lt"/>
              <a:buNone/>
            </a:pPr>
            <a:endParaRPr lang="fr-CA" b="1" baseline="0" dirty="0"/>
          </a:p>
        </p:txBody>
      </p:sp>
      <p:sp>
        <p:nvSpPr>
          <p:cNvPr id="4" name="Espace réservé du numéro de diapositive 3"/>
          <p:cNvSpPr>
            <a:spLocks noGrp="1"/>
          </p:cNvSpPr>
          <p:nvPr>
            <p:ph type="sldNum" sz="quarter" idx="10"/>
          </p:nvPr>
        </p:nvSpPr>
        <p:spPr/>
        <p:txBody>
          <a:bodyPr/>
          <a:lstStyle/>
          <a:p>
            <a:fld id="{6E7F5E47-EEBB-40EF-9C8C-227E72E76E55}" type="slidenum">
              <a:rPr lang="fr-CA" smtClean="0">
                <a:solidFill>
                  <a:prstClr val="black"/>
                </a:solidFill>
              </a:rPr>
              <a:pPr/>
              <a:t>16</a:t>
            </a:fld>
            <a:endParaRPr lang="fr-CA">
              <a:solidFill>
                <a:prstClr val="black"/>
              </a:solidFill>
            </a:endParaRPr>
          </a:p>
        </p:txBody>
      </p:sp>
    </p:spTree>
    <p:extLst>
      <p:ext uri="{BB962C8B-B14F-4D97-AF65-F5344CB8AC3E}">
        <p14:creationId xmlns:p14="http://schemas.microsoft.com/office/powerpoint/2010/main" val="573965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EBABA816-80C9-524F-8550-0FF335748E8E}" type="slidenum">
              <a:rPr lang="fr-FR" smtClean="0"/>
              <a:t>17</a:t>
            </a:fld>
            <a:endParaRPr lang="fr-FR"/>
          </a:p>
        </p:txBody>
      </p:sp>
    </p:spTree>
    <p:extLst>
      <p:ext uri="{BB962C8B-B14F-4D97-AF65-F5344CB8AC3E}">
        <p14:creationId xmlns:p14="http://schemas.microsoft.com/office/powerpoint/2010/main" val="1639248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aseline="0" dirty="0"/>
              <a:t>Elle peut être  temporaire ou permanente</a:t>
            </a:r>
          </a:p>
          <a:p>
            <a:r>
              <a:rPr lang="fr-CA" baseline="0" dirty="0" smtClean="0"/>
              <a:t>À rappeler pour un usager non </a:t>
            </a:r>
            <a:r>
              <a:rPr lang="fr-CA" baseline="0" dirty="0" err="1" smtClean="0"/>
              <a:t>covid</a:t>
            </a:r>
            <a:r>
              <a:rPr lang="fr-CA" baseline="0" dirty="0" smtClean="0"/>
              <a:t> il faut dépister q 24 h le COVID  19 via les sécrétions aspirées de la </a:t>
            </a:r>
            <a:r>
              <a:rPr lang="fr-CA" baseline="0" dirty="0" err="1" smtClean="0"/>
              <a:t>trachéo</a:t>
            </a:r>
            <a:endParaRPr lang="fr-CA" baseline="0" dirty="0" smtClean="0"/>
          </a:p>
          <a:p>
            <a:r>
              <a:rPr lang="fr-CA" baseline="0" dirty="0" smtClean="0"/>
              <a:t>Pour un usager suspect positif ou confirmé, on va le mettre en isolement aérienne contact +(+  masque N95) </a:t>
            </a:r>
            <a:endParaRPr lang="fr-CA" baseline="0" dirty="0"/>
          </a:p>
          <a:p>
            <a:endParaRPr lang="fr-CA" baseline="0" dirty="0"/>
          </a:p>
          <a:p>
            <a:r>
              <a:rPr lang="fr-CA" b="1" baseline="0" dirty="0"/>
              <a:t>Temporaire: </a:t>
            </a:r>
            <a:r>
              <a:rPr lang="fr-CA" b="0" baseline="0" dirty="0"/>
              <a:t>par exemple, ventilation mécanique prolongée, laryngectomie partielle</a:t>
            </a:r>
          </a:p>
          <a:p>
            <a:r>
              <a:rPr lang="fr-CA" baseline="0" dirty="0"/>
              <a:t>réversible, se referme 1 à 2 semaine après le retrait de la canule</a:t>
            </a:r>
          </a:p>
          <a:p>
            <a:r>
              <a:rPr lang="fr-CA" baseline="0" dirty="0"/>
              <a:t>Sans suture</a:t>
            </a:r>
          </a:p>
          <a:p>
            <a:endParaRPr lang="fr-CA" baseline="0" dirty="0"/>
          </a:p>
          <a:p>
            <a:r>
              <a:rPr lang="fr-CA" b="1" baseline="0" dirty="0"/>
              <a:t>Permanente: </a:t>
            </a:r>
          </a:p>
          <a:p>
            <a:r>
              <a:rPr lang="fr-CA" baseline="0" dirty="0"/>
              <a:t>La trachée est suturée à la peau.  Il n’y aura plus de communication avec les voix supérieures.  Par exemple; laryngectomie totale, maladie neuromusculaire etc…</a:t>
            </a:r>
          </a:p>
          <a:p>
            <a:endParaRPr lang="fr-CA" baseline="0" dirty="0"/>
          </a:p>
        </p:txBody>
      </p:sp>
      <p:sp>
        <p:nvSpPr>
          <p:cNvPr id="4" name="Espace réservé du numéro de diapositive 3"/>
          <p:cNvSpPr>
            <a:spLocks noGrp="1"/>
          </p:cNvSpPr>
          <p:nvPr>
            <p:ph type="sldNum" sz="quarter" idx="10"/>
          </p:nvPr>
        </p:nvSpPr>
        <p:spPr/>
        <p:txBody>
          <a:bodyPr/>
          <a:lstStyle/>
          <a:p>
            <a:fld id="{D1FDC2A6-4917-4645-924D-507ED0E6F4AF}" type="slidenum">
              <a:rPr lang="fr-CA" smtClean="0"/>
              <a:t>18</a:t>
            </a:fld>
            <a:endParaRPr lang="fr-CA"/>
          </a:p>
        </p:txBody>
      </p:sp>
    </p:spTree>
    <p:extLst>
      <p:ext uri="{BB962C8B-B14F-4D97-AF65-F5344CB8AC3E}">
        <p14:creationId xmlns:p14="http://schemas.microsoft.com/office/powerpoint/2010/main" val="3193477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aseline="0" dirty="0"/>
          </a:p>
        </p:txBody>
      </p:sp>
      <p:sp>
        <p:nvSpPr>
          <p:cNvPr id="4" name="Espace réservé du numéro de diapositive 3"/>
          <p:cNvSpPr>
            <a:spLocks noGrp="1"/>
          </p:cNvSpPr>
          <p:nvPr>
            <p:ph type="sldNum" sz="quarter" idx="10"/>
          </p:nvPr>
        </p:nvSpPr>
        <p:spPr/>
        <p:txBody>
          <a:bodyPr/>
          <a:lstStyle/>
          <a:p>
            <a:fld id="{D1FDC2A6-4917-4645-924D-507ED0E6F4AF}" type="slidenum">
              <a:rPr lang="fr-CA" smtClean="0"/>
              <a:t>19</a:t>
            </a:fld>
            <a:endParaRPr lang="fr-CA"/>
          </a:p>
        </p:txBody>
      </p:sp>
    </p:spTree>
    <p:extLst>
      <p:ext uri="{BB962C8B-B14F-4D97-AF65-F5344CB8AC3E}">
        <p14:creationId xmlns:p14="http://schemas.microsoft.com/office/powerpoint/2010/main" val="2322411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BABA816-80C9-524F-8550-0FF335748E8E}" type="slidenum">
              <a:rPr lang="fr-FR" smtClean="0"/>
              <a:t>2</a:t>
            </a:fld>
            <a:endParaRPr lang="fr-FR"/>
          </a:p>
        </p:txBody>
      </p:sp>
    </p:spTree>
    <p:extLst>
      <p:ext uri="{BB962C8B-B14F-4D97-AF65-F5344CB8AC3E}">
        <p14:creationId xmlns:p14="http://schemas.microsoft.com/office/powerpoint/2010/main" val="3308548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EBABA816-80C9-524F-8550-0FF335748E8E}" type="slidenum">
              <a:rPr lang="fr-FR" smtClean="0"/>
              <a:t>20</a:t>
            </a:fld>
            <a:endParaRPr lang="fr-FR"/>
          </a:p>
        </p:txBody>
      </p:sp>
    </p:spTree>
    <p:extLst>
      <p:ext uri="{BB962C8B-B14F-4D97-AF65-F5344CB8AC3E}">
        <p14:creationId xmlns:p14="http://schemas.microsoft.com/office/powerpoint/2010/main" val="1515168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31029" rtl="0" eaLnBrk="1" fontAlgn="auto" latinLnBrk="0" hangingPunct="1">
              <a:lnSpc>
                <a:spcPct val="100000"/>
              </a:lnSpc>
              <a:spcBef>
                <a:spcPts val="0"/>
              </a:spcBef>
              <a:spcAft>
                <a:spcPts val="0"/>
              </a:spcAft>
              <a:buClrTx/>
              <a:buSzTx/>
              <a:buFontTx/>
              <a:buNone/>
              <a:tabLst/>
              <a:defRPr/>
            </a:pPr>
            <a:r>
              <a:rPr lang="fr-CA" b="1" dirty="0">
                <a:latin typeface="Arial" panose="020B0604020202020204" pitchFamily="34" charset="0"/>
                <a:cs typeface="Arial" panose="020B0604020202020204" pitchFamily="34" charset="0"/>
              </a:rPr>
              <a:t>Matériel nécessaire à l’insertion d’une canule trachéale: </a:t>
            </a:r>
            <a:r>
              <a:rPr lang="fr-CA" dirty="0"/>
              <a:t>En</a:t>
            </a:r>
            <a:r>
              <a:rPr lang="fr-CA" baseline="0" dirty="0"/>
              <a:t> cas d’urgence comme une expulsion de la canule externe</a:t>
            </a:r>
            <a:endParaRPr lang="fr-CA" dirty="0"/>
          </a:p>
          <a:p>
            <a:pPr defTabSz="931029">
              <a:defRPr/>
            </a:pPr>
            <a:r>
              <a:rPr lang="fr-CA" b="0" dirty="0">
                <a:latin typeface="Arial" panose="020B0604020202020204" pitchFamily="34" charset="0"/>
                <a:cs typeface="Arial" panose="020B0604020202020204" pitchFamily="34" charset="0"/>
              </a:rPr>
              <a:t>Canule de rechange</a:t>
            </a:r>
            <a:r>
              <a:rPr lang="fr-CA" b="0" baseline="0" dirty="0">
                <a:latin typeface="Arial" panose="020B0604020202020204" pitchFamily="34" charset="0"/>
                <a:cs typeface="Arial" panose="020B0604020202020204" pitchFamily="34" charset="0"/>
              </a:rPr>
              <a:t> stérile dans son emballage et son </a:t>
            </a:r>
            <a:r>
              <a:rPr lang="fr-CA" b="0" baseline="0" dirty="0" smtClean="0">
                <a:latin typeface="Arial" panose="020B0604020202020204" pitchFamily="34" charset="0"/>
                <a:cs typeface="Arial" panose="020B0604020202020204" pitchFamily="34" charset="0"/>
              </a:rPr>
              <a:t>mandrin</a:t>
            </a:r>
            <a:endParaRPr lang="fr-CA" b="0" dirty="0">
              <a:latin typeface="Arial" panose="020B0604020202020204" pitchFamily="34" charset="0"/>
              <a:cs typeface="Arial" panose="020B0604020202020204" pitchFamily="34" charset="0"/>
            </a:endParaRPr>
          </a:p>
          <a:p>
            <a:pPr defTabSz="931029">
              <a:defRPr/>
            </a:pPr>
            <a:r>
              <a:rPr lang="fr-CA" b="0" dirty="0">
                <a:latin typeface="Arial" panose="020B0604020202020204" pitchFamily="34" charset="0"/>
                <a:cs typeface="Arial" panose="020B0604020202020204" pitchFamily="34" charset="0"/>
              </a:rPr>
              <a:t>***Identique de celle en place au patient</a:t>
            </a:r>
          </a:p>
          <a:p>
            <a:pPr defTabSz="931029">
              <a:defRPr/>
            </a:pPr>
            <a:endParaRPr lang="fr-CA" b="0" dirty="0">
              <a:latin typeface="Arial" panose="020B0604020202020204" pitchFamily="34" charset="0"/>
              <a:cs typeface="Arial" panose="020B0604020202020204" pitchFamily="34" charset="0"/>
            </a:endParaRPr>
          </a:p>
          <a:p>
            <a:pPr defTabSz="931029">
              <a:defRPr/>
            </a:pPr>
            <a:r>
              <a:rPr lang="fr-CA" b="1" dirty="0">
                <a:latin typeface="Arial" panose="020B0604020202020204" pitchFamily="34" charset="0"/>
                <a:cs typeface="Arial" panose="020B0604020202020204" pitchFamily="34" charset="0"/>
              </a:rPr>
              <a:t>La pince de trousseau (dilatateur trachéal) </a:t>
            </a:r>
          </a:p>
          <a:p>
            <a:pPr defTabSz="931029">
              <a:defRPr/>
            </a:pPr>
            <a:r>
              <a:rPr lang="fr-CA" b="0" dirty="0">
                <a:latin typeface="Arial" panose="020B0604020202020204" pitchFamily="34" charset="0"/>
                <a:cs typeface="Arial" panose="020B0604020202020204" pitchFamily="34" charset="0"/>
              </a:rPr>
              <a:t>En cas d’urgence (expulsion</a:t>
            </a:r>
            <a:r>
              <a:rPr lang="fr-CA" b="0" baseline="0" dirty="0">
                <a:latin typeface="Arial" panose="020B0604020202020204" pitchFamily="34" charset="0"/>
                <a:cs typeface="Arial" panose="020B0604020202020204" pitchFamily="34" charset="0"/>
              </a:rPr>
              <a:t> de la canule externe)</a:t>
            </a:r>
            <a:endParaRPr lang="fr-CA" b="0" dirty="0">
              <a:latin typeface="Arial" panose="020B0604020202020204" pitchFamily="34" charset="0"/>
              <a:cs typeface="Arial" panose="020B0604020202020204" pitchFamily="34" charset="0"/>
            </a:endParaRPr>
          </a:p>
          <a:p>
            <a:pPr defTabSz="931029">
              <a:defRPr/>
            </a:pPr>
            <a:endParaRPr lang="fr-CA" b="0" dirty="0">
              <a:latin typeface="Arial" panose="020B0604020202020204" pitchFamily="34" charset="0"/>
              <a:cs typeface="Arial" panose="020B0604020202020204" pitchFamily="34" charset="0"/>
            </a:endParaRPr>
          </a:p>
          <a:p>
            <a:pPr defTabSz="931029">
              <a:defRPr/>
            </a:pPr>
            <a:endParaRPr lang="fr-CA" b="1" dirty="0">
              <a:latin typeface="Arial" panose="020B0604020202020204" pitchFamily="34" charset="0"/>
              <a:cs typeface="Arial" panose="020B0604020202020204" pitchFamily="34" charset="0"/>
            </a:endParaRPr>
          </a:p>
          <a:p>
            <a:pPr defTabSz="931029">
              <a:defRPr/>
            </a:pPr>
            <a:r>
              <a:rPr lang="fr-CA" b="1" dirty="0">
                <a:latin typeface="Arial" panose="020B0604020202020204" pitchFamily="34" charset="0"/>
                <a:cs typeface="Arial" panose="020B0604020202020204" pitchFamily="34" charset="0"/>
              </a:rPr>
              <a:t>Matériel d’Aspiration</a:t>
            </a:r>
          </a:p>
          <a:p>
            <a:pPr defTabSz="931029">
              <a:defRPr/>
            </a:pPr>
            <a:r>
              <a:rPr lang="fr-CA" b="0" dirty="0">
                <a:latin typeface="Arial" panose="020B0604020202020204" pitchFamily="34" charset="0"/>
                <a:cs typeface="Arial" panose="020B0604020202020204" pitchFamily="34" charset="0"/>
              </a:rPr>
              <a:t>Manomètre</a:t>
            </a:r>
            <a:r>
              <a:rPr lang="fr-CA" b="0" baseline="0" dirty="0">
                <a:latin typeface="Arial" panose="020B0604020202020204" pitchFamily="34" charset="0"/>
                <a:cs typeface="Arial" panose="020B0604020202020204" pitchFamily="34" charset="0"/>
              </a:rPr>
              <a:t> à succion</a:t>
            </a:r>
          </a:p>
          <a:p>
            <a:pPr defTabSz="931029">
              <a:defRPr/>
            </a:pPr>
            <a:r>
              <a:rPr lang="fr-CA" b="0" baseline="0" dirty="0">
                <a:latin typeface="Arial" panose="020B0604020202020204" pitchFamily="34" charset="0"/>
                <a:cs typeface="Arial" panose="020B0604020202020204" pitchFamily="34" charset="0"/>
              </a:rPr>
              <a:t>Contenant collecteur</a:t>
            </a:r>
          </a:p>
          <a:p>
            <a:pPr defTabSz="931029">
              <a:defRPr/>
            </a:pPr>
            <a:r>
              <a:rPr lang="fr-CA" b="0" baseline="0" dirty="0">
                <a:latin typeface="Arial" panose="020B0604020202020204" pitchFamily="34" charset="0"/>
                <a:cs typeface="Arial" panose="020B0604020202020204" pitchFamily="34" charset="0"/>
              </a:rPr>
              <a:t>Tubulure de raccordement bien branchée</a:t>
            </a:r>
          </a:p>
          <a:p>
            <a:pPr defTabSz="931029">
              <a:defRPr/>
            </a:pPr>
            <a:r>
              <a:rPr lang="fr-CA" b="0" baseline="0" dirty="0">
                <a:latin typeface="Arial" panose="020B0604020202020204" pitchFamily="34" charset="0"/>
                <a:cs typeface="Arial" panose="020B0604020202020204" pitchFamily="34" charset="0"/>
              </a:rPr>
              <a:t>Rallonge qui se connecte au tube d’aspiration</a:t>
            </a:r>
          </a:p>
          <a:p>
            <a:pPr defTabSz="931029">
              <a:defRPr/>
            </a:pPr>
            <a:r>
              <a:rPr lang="fr-CA" b="0" baseline="0" dirty="0">
                <a:latin typeface="Arial" panose="020B0604020202020204" pitchFamily="34" charset="0"/>
                <a:cs typeface="Arial" panose="020B0604020202020204" pitchFamily="34" charset="0"/>
              </a:rPr>
              <a:t>Tube d’aspiration flexible: sécrétion trachéales (technique stérile)</a:t>
            </a:r>
            <a:endParaRPr lang="fr-CA" b="0" dirty="0">
              <a:latin typeface="Arial" panose="020B0604020202020204" pitchFamily="34" charset="0"/>
              <a:cs typeface="Arial" panose="020B0604020202020204" pitchFamily="34" charset="0"/>
            </a:endParaRPr>
          </a:p>
          <a:p>
            <a:pPr defTabSz="931029">
              <a:defRPr/>
            </a:pPr>
            <a:endParaRPr lang="fr-CA" b="1" dirty="0">
              <a:latin typeface="Arial" panose="020B0604020202020204" pitchFamily="34" charset="0"/>
              <a:cs typeface="Arial" panose="020B0604020202020204" pitchFamily="34" charset="0"/>
            </a:endParaRPr>
          </a:p>
          <a:p>
            <a:pPr defTabSz="931029">
              <a:defRPr/>
            </a:pPr>
            <a:r>
              <a:rPr lang="fr-CA" b="1" dirty="0">
                <a:latin typeface="Arial" panose="020B0604020202020204" pitchFamily="34" charset="0"/>
                <a:cs typeface="Arial" panose="020B0604020202020204" pitchFamily="34" charset="0"/>
              </a:rPr>
              <a:t>Ballon masque</a:t>
            </a:r>
            <a:r>
              <a:rPr lang="fr-CA" b="1" baseline="0" dirty="0">
                <a:latin typeface="Arial" panose="020B0604020202020204" pitchFamily="34" charset="0"/>
                <a:cs typeface="Arial" panose="020B0604020202020204" pitchFamily="34" charset="0"/>
              </a:rPr>
              <a:t>, sur les unités de soins, il peut être disposer sur le chariot d’urgence </a:t>
            </a:r>
            <a:endParaRPr lang="fr-CA" b="1" dirty="0">
              <a:latin typeface="Arial" panose="020B0604020202020204" pitchFamily="34" charset="0"/>
              <a:cs typeface="Arial" panose="020B0604020202020204" pitchFamily="34" charset="0"/>
            </a:endParaRPr>
          </a:p>
          <a:p>
            <a:pPr defTabSz="931029">
              <a:defRPr/>
            </a:pPr>
            <a:r>
              <a:rPr lang="fr-CA" b="0" dirty="0">
                <a:latin typeface="Arial" panose="020B0604020202020204" pitchFamily="34" charset="0"/>
                <a:cs typeface="Arial" panose="020B0604020202020204" pitchFamily="34" charset="0"/>
              </a:rPr>
              <a:t>Doit être branché à l’oxygène lorsque utilisé</a:t>
            </a:r>
          </a:p>
        </p:txBody>
      </p:sp>
      <p:sp>
        <p:nvSpPr>
          <p:cNvPr id="4" name="Espace réservé du numéro de diapositive 3"/>
          <p:cNvSpPr>
            <a:spLocks noGrp="1"/>
          </p:cNvSpPr>
          <p:nvPr>
            <p:ph type="sldNum" sz="quarter" idx="10"/>
          </p:nvPr>
        </p:nvSpPr>
        <p:spPr/>
        <p:txBody>
          <a:bodyPr/>
          <a:lstStyle/>
          <a:p>
            <a:fld id="{D1FDC2A6-4917-4645-924D-507ED0E6F4AF}" type="slidenum">
              <a:rPr lang="fr-CA" smtClean="0"/>
              <a:t>21</a:t>
            </a:fld>
            <a:endParaRPr lang="fr-CA"/>
          </a:p>
        </p:txBody>
      </p:sp>
    </p:spTree>
    <p:extLst>
      <p:ext uri="{BB962C8B-B14F-4D97-AF65-F5344CB8AC3E}">
        <p14:creationId xmlns:p14="http://schemas.microsoft.com/office/powerpoint/2010/main" val="2894418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1" dirty="0" smtClean="0"/>
          </a:p>
          <a:p>
            <a:endParaRPr lang="fr-CA" b="1" dirty="0" smtClean="0"/>
          </a:p>
          <a:p>
            <a:r>
              <a:rPr lang="fr-CA" b="1" dirty="0" smtClean="0"/>
              <a:t>Haute </a:t>
            </a:r>
            <a:r>
              <a:rPr lang="fr-CA" b="1" dirty="0"/>
              <a:t>Humidité:</a:t>
            </a:r>
          </a:p>
          <a:p>
            <a:r>
              <a:rPr lang="fr-CA" dirty="0"/>
              <a:t>Permet</a:t>
            </a:r>
            <a:r>
              <a:rPr lang="fr-CA" baseline="0" dirty="0"/>
              <a:t> d’humidifier la voie trachéale qui habituellement est assuré par les voies respiratoires supérieures</a:t>
            </a:r>
          </a:p>
          <a:p>
            <a:r>
              <a:rPr lang="fr-CA" baseline="0" dirty="0"/>
              <a:t>Permet de liquéfier les sécrétions</a:t>
            </a:r>
            <a:endParaRPr lang="fr-CA" dirty="0"/>
          </a:p>
        </p:txBody>
      </p:sp>
      <p:sp>
        <p:nvSpPr>
          <p:cNvPr id="4" name="Espace réservé du numéro de diapositive 3"/>
          <p:cNvSpPr>
            <a:spLocks noGrp="1"/>
          </p:cNvSpPr>
          <p:nvPr>
            <p:ph type="sldNum" sz="quarter" idx="10"/>
          </p:nvPr>
        </p:nvSpPr>
        <p:spPr/>
        <p:txBody>
          <a:bodyPr/>
          <a:lstStyle/>
          <a:p>
            <a:fld id="{D1FDC2A6-4917-4645-924D-507ED0E6F4AF}" type="slidenum">
              <a:rPr lang="fr-CA" smtClean="0"/>
              <a:t>22</a:t>
            </a:fld>
            <a:endParaRPr lang="fr-CA"/>
          </a:p>
        </p:txBody>
      </p:sp>
    </p:spTree>
    <p:extLst>
      <p:ext uri="{BB962C8B-B14F-4D97-AF65-F5344CB8AC3E}">
        <p14:creationId xmlns:p14="http://schemas.microsoft.com/office/powerpoint/2010/main" val="822334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D1FDC2A6-4917-4645-924D-507ED0E6F4AF}" type="slidenum">
              <a:rPr lang="fr-CA" smtClean="0"/>
              <a:t>23</a:t>
            </a:fld>
            <a:endParaRPr lang="fr-CA"/>
          </a:p>
        </p:txBody>
      </p:sp>
    </p:spTree>
    <p:extLst>
      <p:ext uri="{BB962C8B-B14F-4D97-AF65-F5344CB8AC3E}">
        <p14:creationId xmlns:p14="http://schemas.microsoft.com/office/powerpoint/2010/main" val="2619887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b="0" dirty="0"/>
          </a:p>
        </p:txBody>
      </p:sp>
      <p:sp>
        <p:nvSpPr>
          <p:cNvPr id="4" name="Espace réservé du numéro de diapositive 3"/>
          <p:cNvSpPr>
            <a:spLocks noGrp="1"/>
          </p:cNvSpPr>
          <p:nvPr>
            <p:ph type="sldNum" sz="quarter" idx="10"/>
          </p:nvPr>
        </p:nvSpPr>
        <p:spPr/>
        <p:txBody>
          <a:bodyPr/>
          <a:lstStyle/>
          <a:p>
            <a:fld id="{D1FDC2A6-4917-4645-924D-507ED0E6F4AF}" type="slidenum">
              <a:rPr lang="fr-CA" smtClean="0"/>
              <a:t>24</a:t>
            </a:fld>
            <a:endParaRPr lang="fr-CA"/>
          </a:p>
        </p:txBody>
      </p:sp>
    </p:spTree>
    <p:extLst>
      <p:ext uri="{BB962C8B-B14F-4D97-AF65-F5344CB8AC3E}">
        <p14:creationId xmlns:p14="http://schemas.microsoft.com/office/powerpoint/2010/main" val="3987580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EBABA816-80C9-524F-8550-0FF335748E8E}" type="slidenum">
              <a:rPr lang="fr-FR" smtClean="0"/>
              <a:t>25</a:t>
            </a:fld>
            <a:endParaRPr lang="fr-FR"/>
          </a:p>
        </p:txBody>
      </p:sp>
    </p:spTree>
    <p:extLst>
      <p:ext uri="{BB962C8B-B14F-4D97-AF65-F5344CB8AC3E}">
        <p14:creationId xmlns:p14="http://schemas.microsoft.com/office/powerpoint/2010/main" val="2987842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27</a:t>
            </a:fld>
            <a:endParaRPr lang="fr-FR"/>
          </a:p>
        </p:txBody>
      </p:sp>
    </p:spTree>
    <p:extLst>
      <p:ext uri="{BB962C8B-B14F-4D97-AF65-F5344CB8AC3E}">
        <p14:creationId xmlns:p14="http://schemas.microsoft.com/office/powerpoint/2010/main" val="2232207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28</a:t>
            </a:fld>
            <a:endParaRPr lang="fr-FR"/>
          </a:p>
        </p:txBody>
      </p:sp>
    </p:spTree>
    <p:extLst>
      <p:ext uri="{BB962C8B-B14F-4D97-AF65-F5344CB8AC3E}">
        <p14:creationId xmlns:p14="http://schemas.microsoft.com/office/powerpoint/2010/main" val="1713286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29</a:t>
            </a:fld>
            <a:endParaRPr lang="fr-FR"/>
          </a:p>
        </p:txBody>
      </p:sp>
    </p:spTree>
    <p:extLst>
      <p:ext uri="{BB962C8B-B14F-4D97-AF65-F5344CB8AC3E}">
        <p14:creationId xmlns:p14="http://schemas.microsoft.com/office/powerpoint/2010/main" val="1389036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30</a:t>
            </a:fld>
            <a:endParaRPr lang="fr-FR"/>
          </a:p>
        </p:txBody>
      </p:sp>
    </p:spTree>
    <p:extLst>
      <p:ext uri="{BB962C8B-B14F-4D97-AF65-F5344CB8AC3E}">
        <p14:creationId xmlns:p14="http://schemas.microsoft.com/office/powerpoint/2010/main" val="25421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aseline="0" dirty="0"/>
          </a:p>
        </p:txBody>
      </p:sp>
      <p:sp>
        <p:nvSpPr>
          <p:cNvPr id="4" name="Espace réservé du numéro de diapositive 3"/>
          <p:cNvSpPr>
            <a:spLocks noGrp="1"/>
          </p:cNvSpPr>
          <p:nvPr>
            <p:ph type="sldNum" sz="quarter" idx="10"/>
          </p:nvPr>
        </p:nvSpPr>
        <p:spPr/>
        <p:txBody>
          <a:bodyPr/>
          <a:lstStyle/>
          <a:p>
            <a:fld id="{71FD377F-1E09-42B2-BF11-E5054F54A6B0}" type="slidenum">
              <a:rPr lang="fr-CA" smtClean="0"/>
              <a:t>3</a:t>
            </a:fld>
            <a:endParaRPr lang="fr-CA"/>
          </a:p>
        </p:txBody>
      </p:sp>
    </p:spTree>
    <p:extLst>
      <p:ext uri="{BB962C8B-B14F-4D97-AF65-F5344CB8AC3E}">
        <p14:creationId xmlns:p14="http://schemas.microsoft.com/office/powerpoint/2010/main" val="831829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31</a:t>
            </a:fld>
            <a:endParaRPr lang="fr-FR"/>
          </a:p>
        </p:txBody>
      </p:sp>
    </p:spTree>
    <p:extLst>
      <p:ext uri="{BB962C8B-B14F-4D97-AF65-F5344CB8AC3E}">
        <p14:creationId xmlns:p14="http://schemas.microsoft.com/office/powerpoint/2010/main" val="2844349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BABA816-80C9-524F-8550-0FF335748E8E}" type="slidenum">
              <a:rPr lang="fr-FR" smtClean="0"/>
              <a:t>32</a:t>
            </a:fld>
            <a:endParaRPr lang="fr-FR"/>
          </a:p>
        </p:txBody>
      </p:sp>
    </p:spTree>
    <p:extLst>
      <p:ext uri="{BB962C8B-B14F-4D97-AF65-F5344CB8AC3E}">
        <p14:creationId xmlns:p14="http://schemas.microsoft.com/office/powerpoint/2010/main" val="1821464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0"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33</a:t>
            </a:fld>
            <a:endParaRPr lang="fr-FR"/>
          </a:p>
        </p:txBody>
      </p:sp>
    </p:spTree>
    <p:extLst>
      <p:ext uri="{BB962C8B-B14F-4D97-AF65-F5344CB8AC3E}">
        <p14:creationId xmlns:p14="http://schemas.microsoft.com/office/powerpoint/2010/main" val="66379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34</a:t>
            </a:fld>
            <a:endParaRPr lang="fr-FR"/>
          </a:p>
        </p:txBody>
      </p:sp>
    </p:spTree>
    <p:extLst>
      <p:ext uri="{BB962C8B-B14F-4D97-AF65-F5344CB8AC3E}">
        <p14:creationId xmlns:p14="http://schemas.microsoft.com/office/powerpoint/2010/main" val="1419657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35</a:t>
            </a:fld>
            <a:endParaRPr lang="fr-FR"/>
          </a:p>
        </p:txBody>
      </p:sp>
    </p:spTree>
    <p:extLst>
      <p:ext uri="{BB962C8B-B14F-4D97-AF65-F5344CB8AC3E}">
        <p14:creationId xmlns:p14="http://schemas.microsoft.com/office/powerpoint/2010/main" val="2050861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36</a:t>
            </a:fld>
            <a:endParaRPr lang="fr-FR"/>
          </a:p>
        </p:txBody>
      </p:sp>
    </p:spTree>
    <p:extLst>
      <p:ext uri="{BB962C8B-B14F-4D97-AF65-F5344CB8AC3E}">
        <p14:creationId xmlns:p14="http://schemas.microsoft.com/office/powerpoint/2010/main" val="1456993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37</a:t>
            </a:fld>
            <a:endParaRPr lang="fr-FR"/>
          </a:p>
        </p:txBody>
      </p:sp>
    </p:spTree>
    <p:extLst>
      <p:ext uri="{BB962C8B-B14F-4D97-AF65-F5344CB8AC3E}">
        <p14:creationId xmlns:p14="http://schemas.microsoft.com/office/powerpoint/2010/main" val="4229442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38</a:t>
            </a:fld>
            <a:endParaRPr lang="fr-FR"/>
          </a:p>
        </p:txBody>
      </p:sp>
    </p:spTree>
    <p:extLst>
      <p:ext uri="{BB962C8B-B14F-4D97-AF65-F5344CB8AC3E}">
        <p14:creationId xmlns:p14="http://schemas.microsoft.com/office/powerpoint/2010/main" val="2966558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39</a:t>
            </a:fld>
            <a:endParaRPr lang="fr-FR"/>
          </a:p>
        </p:txBody>
      </p:sp>
    </p:spTree>
    <p:extLst>
      <p:ext uri="{BB962C8B-B14F-4D97-AF65-F5344CB8AC3E}">
        <p14:creationId xmlns:p14="http://schemas.microsoft.com/office/powerpoint/2010/main" val="2132001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BABA816-80C9-524F-8550-0FF335748E8E}" type="slidenum">
              <a:rPr lang="fr-FR" smtClean="0"/>
              <a:t>40</a:t>
            </a:fld>
            <a:endParaRPr lang="fr-FR"/>
          </a:p>
        </p:txBody>
      </p:sp>
    </p:spTree>
    <p:extLst>
      <p:ext uri="{BB962C8B-B14F-4D97-AF65-F5344CB8AC3E}">
        <p14:creationId xmlns:p14="http://schemas.microsoft.com/office/powerpoint/2010/main" val="3966195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aseline="0" dirty="0"/>
          </a:p>
        </p:txBody>
      </p:sp>
      <p:sp>
        <p:nvSpPr>
          <p:cNvPr id="4" name="Espace réservé du numéro de diapositive 3"/>
          <p:cNvSpPr>
            <a:spLocks noGrp="1"/>
          </p:cNvSpPr>
          <p:nvPr>
            <p:ph type="sldNum" sz="quarter" idx="10"/>
          </p:nvPr>
        </p:nvSpPr>
        <p:spPr/>
        <p:txBody>
          <a:bodyPr/>
          <a:lstStyle/>
          <a:p>
            <a:fld id="{71FD377F-1E09-42B2-BF11-E5054F54A6B0}" type="slidenum">
              <a:rPr lang="fr-CA" smtClean="0"/>
              <a:t>4</a:t>
            </a:fld>
            <a:endParaRPr lang="fr-CA"/>
          </a:p>
        </p:txBody>
      </p:sp>
    </p:spTree>
    <p:extLst>
      <p:ext uri="{BB962C8B-B14F-4D97-AF65-F5344CB8AC3E}">
        <p14:creationId xmlns:p14="http://schemas.microsoft.com/office/powerpoint/2010/main" val="2260342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71FD377F-1E09-42B2-BF11-E5054F54A6B0}" type="slidenum">
              <a:rPr lang="fr-CA" smtClean="0"/>
              <a:t>5</a:t>
            </a:fld>
            <a:endParaRPr lang="fr-CA"/>
          </a:p>
        </p:txBody>
      </p:sp>
    </p:spTree>
    <p:extLst>
      <p:ext uri="{BB962C8B-B14F-4D97-AF65-F5344CB8AC3E}">
        <p14:creationId xmlns:p14="http://schemas.microsoft.com/office/powerpoint/2010/main" val="3269012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EBABA816-80C9-524F-8550-0FF335748E8E}" type="slidenum">
              <a:rPr lang="fr-FR" smtClean="0"/>
              <a:t>6</a:t>
            </a:fld>
            <a:endParaRPr lang="fr-FR"/>
          </a:p>
        </p:txBody>
      </p:sp>
    </p:spTree>
    <p:extLst>
      <p:ext uri="{BB962C8B-B14F-4D97-AF65-F5344CB8AC3E}">
        <p14:creationId xmlns:p14="http://schemas.microsoft.com/office/powerpoint/2010/main" val="3269696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7</a:t>
            </a:fld>
            <a:endParaRPr lang="fr-FR"/>
          </a:p>
        </p:txBody>
      </p:sp>
    </p:spTree>
    <p:extLst>
      <p:ext uri="{BB962C8B-B14F-4D97-AF65-F5344CB8AC3E}">
        <p14:creationId xmlns:p14="http://schemas.microsoft.com/office/powerpoint/2010/main" val="1098202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aseline="0" dirty="0" smtClean="0"/>
              <a:t> </a:t>
            </a:r>
            <a:endParaRPr lang="fr-CA" dirty="0"/>
          </a:p>
        </p:txBody>
      </p:sp>
      <p:sp>
        <p:nvSpPr>
          <p:cNvPr id="4" name="Espace réservé du numéro de diapositive 3"/>
          <p:cNvSpPr>
            <a:spLocks noGrp="1"/>
          </p:cNvSpPr>
          <p:nvPr>
            <p:ph type="sldNum" sz="quarter" idx="10"/>
          </p:nvPr>
        </p:nvSpPr>
        <p:spPr/>
        <p:txBody>
          <a:bodyPr/>
          <a:lstStyle/>
          <a:p>
            <a:fld id="{71FD377F-1E09-42B2-BF11-E5054F54A6B0}" type="slidenum">
              <a:rPr lang="fr-CA" smtClean="0"/>
              <a:t>8</a:t>
            </a:fld>
            <a:endParaRPr lang="fr-CA"/>
          </a:p>
        </p:txBody>
      </p:sp>
    </p:spTree>
    <p:extLst>
      <p:ext uri="{BB962C8B-B14F-4D97-AF65-F5344CB8AC3E}">
        <p14:creationId xmlns:p14="http://schemas.microsoft.com/office/powerpoint/2010/main" val="198368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EBABA816-80C9-524F-8550-0FF335748E8E}" type="slidenum">
              <a:rPr lang="fr-FR" smtClean="0"/>
              <a:t>9</a:t>
            </a:fld>
            <a:endParaRPr lang="fr-FR"/>
          </a:p>
        </p:txBody>
      </p:sp>
    </p:spTree>
    <p:extLst>
      <p:ext uri="{BB962C8B-B14F-4D97-AF65-F5344CB8AC3E}">
        <p14:creationId xmlns:p14="http://schemas.microsoft.com/office/powerpoint/2010/main" val="18282255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 Avec Pastille">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7" name="Grouper 36"/>
          <p:cNvGrpSpPr/>
          <p:nvPr userDrawn="1"/>
        </p:nvGrpSpPr>
        <p:grpSpPr>
          <a:xfrm>
            <a:off x="0" y="2115"/>
            <a:ext cx="9146121" cy="2521860"/>
            <a:chOff x="0" y="2115"/>
            <a:chExt cx="9146121" cy="2521860"/>
          </a:xfrm>
        </p:grpSpPr>
        <p:sp>
          <p:nvSpPr>
            <p:cNvPr id="35" name="Rogner un rectangle à un seul coin 20"/>
            <p:cNvSpPr/>
            <p:nvPr userDrawn="1"/>
          </p:nvSpPr>
          <p:spPr>
            <a:xfrm>
              <a:off x="0" y="2115"/>
              <a:ext cx="9146121" cy="2521860"/>
            </a:xfrm>
            <a:custGeom>
              <a:avLst/>
              <a:gdLst>
                <a:gd name="connsiteX0" fmla="*/ 0 w 2736304"/>
                <a:gd name="connsiteY0" fmla="*/ 0 h 1584176"/>
                <a:gd name="connsiteX1" fmla="*/ 2472269 w 2736304"/>
                <a:gd name="connsiteY1" fmla="*/ 0 h 1584176"/>
                <a:gd name="connsiteX2" fmla="*/ 2736304 w 2736304"/>
                <a:gd name="connsiteY2" fmla="*/ 264035 h 1584176"/>
                <a:gd name="connsiteX3" fmla="*/ 2736304 w 2736304"/>
                <a:gd name="connsiteY3" fmla="*/ 1584176 h 1584176"/>
                <a:gd name="connsiteX4" fmla="*/ 0 w 2736304"/>
                <a:gd name="connsiteY4" fmla="*/ 1584176 h 1584176"/>
                <a:gd name="connsiteX5" fmla="*/ 0 w 2736304"/>
                <a:gd name="connsiteY5" fmla="*/ 0 h 1584176"/>
                <a:gd name="connsiteX0" fmla="*/ 6350 w 2742654"/>
                <a:gd name="connsiteY0" fmla="*/ 0 h 2346176"/>
                <a:gd name="connsiteX1" fmla="*/ 2478619 w 2742654"/>
                <a:gd name="connsiteY1" fmla="*/ 0 h 2346176"/>
                <a:gd name="connsiteX2" fmla="*/ 2742654 w 2742654"/>
                <a:gd name="connsiteY2" fmla="*/ 264035 h 2346176"/>
                <a:gd name="connsiteX3" fmla="*/ 2742654 w 2742654"/>
                <a:gd name="connsiteY3" fmla="*/ 1584176 h 2346176"/>
                <a:gd name="connsiteX4" fmla="*/ 0 w 2742654"/>
                <a:gd name="connsiteY4" fmla="*/ 2346176 h 2346176"/>
                <a:gd name="connsiteX5" fmla="*/ 6350 w 2742654"/>
                <a:gd name="connsiteY5" fmla="*/ 0 h 2346176"/>
                <a:gd name="connsiteX0" fmla="*/ 6350 w 9152469"/>
                <a:gd name="connsiteY0" fmla="*/ 0 h 2346176"/>
                <a:gd name="connsiteX1" fmla="*/ 9152469 w 9152469"/>
                <a:gd name="connsiteY1" fmla="*/ 6350 h 2346176"/>
                <a:gd name="connsiteX2" fmla="*/ 2742654 w 9152469"/>
                <a:gd name="connsiteY2" fmla="*/ 264035 h 2346176"/>
                <a:gd name="connsiteX3" fmla="*/ 2742654 w 9152469"/>
                <a:gd name="connsiteY3" fmla="*/ 1584176 h 2346176"/>
                <a:gd name="connsiteX4" fmla="*/ 0 w 9152469"/>
                <a:gd name="connsiteY4" fmla="*/ 2346176 h 2346176"/>
                <a:gd name="connsiteX5" fmla="*/ 6350 w 9152469"/>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0958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15303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0 w 9156155"/>
                <a:gd name="connsiteY4" fmla="*/ 2346176 h 2346176"/>
                <a:gd name="connsiteX5" fmla="*/ 6350 w 9156155"/>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876550 w 9156155"/>
                <a:gd name="connsiteY4" fmla="*/ 191135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673100 w 9156155"/>
                <a:gd name="connsiteY4" fmla="*/ 223520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724150 w 9156155"/>
                <a:gd name="connsiteY4" fmla="*/ 19304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349500 w 9156155"/>
                <a:gd name="connsiteY4" fmla="*/ 22987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73100 w 9156155"/>
                <a:gd name="connsiteY5" fmla="*/ 2235200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82625 w 9156155"/>
                <a:gd name="connsiteY5" fmla="*/ 2003425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777875 w 9156155"/>
                <a:gd name="connsiteY5" fmla="*/ 2079625 h 2562076"/>
                <a:gd name="connsiteX6" fmla="*/ 0 w 9156155"/>
                <a:gd name="connsiteY6" fmla="*/ 2562076 h 2562076"/>
                <a:gd name="connsiteX7" fmla="*/ 6350 w 9156155"/>
                <a:gd name="connsiteY7" fmla="*/ 0 h 2562076"/>
                <a:gd name="connsiteX0" fmla="*/ 6350 w 9156155"/>
                <a:gd name="connsiteY0" fmla="*/ 0 h 2349351"/>
                <a:gd name="connsiteX1" fmla="*/ 9152469 w 9156155"/>
                <a:gd name="connsiteY1" fmla="*/ 6350 h 2349351"/>
                <a:gd name="connsiteX2" fmla="*/ 9156154 w 9156155"/>
                <a:gd name="connsiteY2" fmla="*/ 1394335 h 2349351"/>
                <a:gd name="connsiteX3" fmla="*/ 6190704 w 9156155"/>
                <a:gd name="connsiteY3" fmla="*/ 1412726 h 2349351"/>
                <a:gd name="connsiteX4" fmla="*/ 2349500 w 9156155"/>
                <a:gd name="connsiteY4" fmla="*/ 2298700 h 2349351"/>
                <a:gd name="connsiteX5" fmla="*/ 777875 w 9156155"/>
                <a:gd name="connsiteY5" fmla="*/ 2079625 h 2349351"/>
                <a:gd name="connsiteX6" fmla="*/ 0 w 9156155"/>
                <a:gd name="connsiteY6" fmla="*/ 2349351 h 2349351"/>
                <a:gd name="connsiteX7" fmla="*/ 6350 w 9156155"/>
                <a:gd name="connsiteY7" fmla="*/ 0 h 2349351"/>
                <a:gd name="connsiteX0" fmla="*/ 9525 w 9159330"/>
                <a:gd name="connsiteY0" fmla="*/ 0 h 2523976"/>
                <a:gd name="connsiteX1" fmla="*/ 9155644 w 9159330"/>
                <a:gd name="connsiteY1" fmla="*/ 6350 h 2523976"/>
                <a:gd name="connsiteX2" fmla="*/ 9159329 w 9159330"/>
                <a:gd name="connsiteY2" fmla="*/ 1394335 h 2523976"/>
                <a:gd name="connsiteX3" fmla="*/ 6193879 w 9159330"/>
                <a:gd name="connsiteY3" fmla="*/ 1412726 h 2523976"/>
                <a:gd name="connsiteX4" fmla="*/ 2352675 w 9159330"/>
                <a:gd name="connsiteY4" fmla="*/ 2298700 h 2523976"/>
                <a:gd name="connsiteX5" fmla="*/ 781050 w 9159330"/>
                <a:gd name="connsiteY5" fmla="*/ 2079625 h 2523976"/>
                <a:gd name="connsiteX6" fmla="*/ 0 w 9159330"/>
                <a:gd name="connsiteY6" fmla="*/ 2523976 h 2523976"/>
                <a:gd name="connsiteX7" fmla="*/ 9525 w 9159330"/>
                <a:gd name="connsiteY7" fmla="*/ 0 h 2523976"/>
                <a:gd name="connsiteX0" fmla="*/ 290908 w 9159330"/>
                <a:gd name="connsiteY0" fmla="*/ 8860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290908 w 9159330"/>
                <a:gd name="connsiteY7" fmla="*/ 8860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23850 w 9159330"/>
                <a:gd name="connsiteY5" fmla="*/ 2335741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36550 w 9159330"/>
                <a:gd name="connsiteY5" fmla="*/ 2327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49250 w 9159330"/>
                <a:gd name="connsiteY5" fmla="*/ 2318808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920 w 9159330"/>
                <a:gd name="connsiteY7" fmla="*/ 1255 h 2517626"/>
                <a:gd name="connsiteX0" fmla="*/ 1144920 w 9159330"/>
                <a:gd name="connsiteY0" fmla="*/ 266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144920 w 9159330"/>
                <a:gd name="connsiteY7" fmla="*/ 26655 h 2517626"/>
                <a:gd name="connsiteX0" fmla="*/ 1920 w 9159330"/>
                <a:gd name="connsiteY0" fmla="*/ 0 h 2520605"/>
                <a:gd name="connsiteX1" fmla="*/ 9155644 w 9159330"/>
                <a:gd name="connsiteY1" fmla="*/ 2979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058278 w 9159330"/>
                <a:gd name="connsiteY1" fmla="*/ 108812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42945"/>
                <a:gd name="connsiteY0" fmla="*/ 0 h 2520605"/>
                <a:gd name="connsiteX1" fmla="*/ 9142945 w 9142945"/>
                <a:gd name="connsiteY1" fmla="*/ 2978 h 2520605"/>
                <a:gd name="connsiteX2" fmla="*/ 9049262 w 9142945"/>
                <a:gd name="connsiteY2" fmla="*/ 1390964 h 2520605"/>
                <a:gd name="connsiteX3" fmla="*/ 6193879 w 9142945"/>
                <a:gd name="connsiteY3" fmla="*/ 1409355 h 2520605"/>
                <a:gd name="connsiteX4" fmla="*/ 2352675 w 9142945"/>
                <a:gd name="connsiteY4" fmla="*/ 2295329 h 2520605"/>
                <a:gd name="connsiteX5" fmla="*/ 387350 w 9142945"/>
                <a:gd name="connsiteY5" fmla="*/ 2296387 h 2520605"/>
                <a:gd name="connsiteX6" fmla="*/ 0 w 9142945"/>
                <a:gd name="connsiteY6" fmla="*/ 2520605 h 2520605"/>
                <a:gd name="connsiteX7" fmla="*/ 1920 w 9142945"/>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0864"/>
                <a:gd name="connsiteY0" fmla="*/ 0 h 2520605"/>
                <a:gd name="connsiteX1" fmla="*/ 9142945 w 9150864"/>
                <a:gd name="connsiteY1" fmla="*/ 2978 h 2520605"/>
                <a:gd name="connsiteX2" fmla="*/ 9150863 w 9150864"/>
                <a:gd name="connsiteY2" fmla="*/ 1263964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50864"/>
                <a:gd name="connsiteY0" fmla="*/ 0 h 2520605"/>
                <a:gd name="connsiteX1" fmla="*/ 9142945 w 9150864"/>
                <a:gd name="connsiteY1" fmla="*/ 2978 h 2520605"/>
                <a:gd name="connsiteX2" fmla="*/ 9150863 w 9150864"/>
                <a:gd name="connsiteY2" fmla="*/ 1399431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5096"/>
                <a:gd name="connsiteY0" fmla="*/ 0 h 2520605"/>
                <a:gd name="connsiteX1" fmla="*/ 9142945 w 9155096"/>
                <a:gd name="connsiteY1" fmla="*/ 2978 h 2520605"/>
                <a:gd name="connsiteX2" fmla="*/ 9155095 w 9155096"/>
                <a:gd name="connsiteY2" fmla="*/ 1306297 h 2520605"/>
                <a:gd name="connsiteX3" fmla="*/ 6193879 w 9155096"/>
                <a:gd name="connsiteY3" fmla="*/ 1409355 h 2520605"/>
                <a:gd name="connsiteX4" fmla="*/ 2352675 w 9155096"/>
                <a:gd name="connsiteY4" fmla="*/ 2295329 h 2520605"/>
                <a:gd name="connsiteX5" fmla="*/ 387350 w 9155096"/>
                <a:gd name="connsiteY5" fmla="*/ 2296387 h 2520605"/>
                <a:gd name="connsiteX6" fmla="*/ 0 w 9155096"/>
                <a:gd name="connsiteY6" fmla="*/ 2520605 h 2520605"/>
                <a:gd name="connsiteX7" fmla="*/ 1920 w 9155096"/>
                <a:gd name="connsiteY7" fmla="*/ 0 h 2520605"/>
                <a:gd name="connsiteX0" fmla="*/ 1920 w 9143728"/>
                <a:gd name="connsiteY0" fmla="*/ 0 h 2520605"/>
                <a:gd name="connsiteX1" fmla="*/ 9142945 w 9143728"/>
                <a:gd name="connsiteY1" fmla="*/ 2978 h 2520605"/>
                <a:gd name="connsiteX2" fmla="*/ 9142395 w 9143728"/>
                <a:gd name="connsiteY2" fmla="*/ 1412130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6629"/>
                <a:gd name="connsiteY0" fmla="*/ 0 h 2520605"/>
                <a:gd name="connsiteX1" fmla="*/ 9142945 w 9146629"/>
                <a:gd name="connsiteY1" fmla="*/ 2978 h 2520605"/>
                <a:gd name="connsiteX2" fmla="*/ 9146628 w 9146629"/>
                <a:gd name="connsiteY2" fmla="*/ 1395196 h 2520605"/>
                <a:gd name="connsiteX3" fmla="*/ 6193879 w 9146629"/>
                <a:gd name="connsiteY3" fmla="*/ 1409355 h 2520605"/>
                <a:gd name="connsiteX4" fmla="*/ 2352675 w 9146629"/>
                <a:gd name="connsiteY4" fmla="*/ 2295329 h 2520605"/>
                <a:gd name="connsiteX5" fmla="*/ 387350 w 9146629"/>
                <a:gd name="connsiteY5" fmla="*/ 2296387 h 2520605"/>
                <a:gd name="connsiteX6" fmla="*/ 0 w 9146629"/>
                <a:gd name="connsiteY6" fmla="*/ 2520605 h 2520605"/>
                <a:gd name="connsiteX7" fmla="*/ 1920 w 9146629"/>
                <a:gd name="connsiteY7" fmla="*/ 0 h 2520605"/>
                <a:gd name="connsiteX0" fmla="*/ 1920 w 9143728"/>
                <a:gd name="connsiteY0" fmla="*/ 0 h 2520605"/>
                <a:gd name="connsiteX1" fmla="*/ 9142945 w 9143728"/>
                <a:gd name="connsiteY1" fmla="*/ 2978 h 2520605"/>
                <a:gd name="connsiteX2" fmla="*/ 9142395 w 9143728"/>
                <a:gd name="connsiteY2" fmla="*/ 1403663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68621"/>
                <a:gd name="connsiteY0" fmla="*/ 1255 h 2521860"/>
                <a:gd name="connsiteX1" fmla="*/ 9142946 w 9168621"/>
                <a:gd name="connsiteY1" fmla="*/ 0 h 2521860"/>
                <a:gd name="connsiteX2" fmla="*/ 9142395 w 9168621"/>
                <a:gd name="connsiteY2" fmla="*/ 1404918 h 2521860"/>
                <a:gd name="connsiteX3" fmla="*/ 6193879 w 9168621"/>
                <a:gd name="connsiteY3" fmla="*/ 1410610 h 2521860"/>
                <a:gd name="connsiteX4" fmla="*/ 2352675 w 9168621"/>
                <a:gd name="connsiteY4" fmla="*/ 2296584 h 2521860"/>
                <a:gd name="connsiteX5" fmla="*/ 387350 w 9168621"/>
                <a:gd name="connsiteY5" fmla="*/ 2297642 h 2521860"/>
                <a:gd name="connsiteX6" fmla="*/ 0 w 9168621"/>
                <a:gd name="connsiteY6" fmla="*/ 2521860 h 2521860"/>
                <a:gd name="connsiteX7" fmla="*/ 1920 w 9168621"/>
                <a:gd name="connsiteY7" fmla="*/ 1255 h 2521860"/>
                <a:gd name="connsiteX0" fmla="*/ 1920 w 9142946"/>
                <a:gd name="connsiteY0" fmla="*/ 1255 h 2521860"/>
                <a:gd name="connsiteX1" fmla="*/ 9142946 w 9142946"/>
                <a:gd name="connsiteY1" fmla="*/ 0 h 2521860"/>
                <a:gd name="connsiteX2" fmla="*/ 9142395 w 9142946"/>
                <a:gd name="connsiteY2" fmla="*/ 1404918 h 2521860"/>
                <a:gd name="connsiteX3" fmla="*/ 6193879 w 9142946"/>
                <a:gd name="connsiteY3" fmla="*/ 1410610 h 2521860"/>
                <a:gd name="connsiteX4" fmla="*/ 2352675 w 9142946"/>
                <a:gd name="connsiteY4" fmla="*/ 2296584 h 2521860"/>
                <a:gd name="connsiteX5" fmla="*/ 387350 w 9142946"/>
                <a:gd name="connsiteY5" fmla="*/ 2297642 h 2521860"/>
                <a:gd name="connsiteX6" fmla="*/ 0 w 9142946"/>
                <a:gd name="connsiteY6" fmla="*/ 2521860 h 2521860"/>
                <a:gd name="connsiteX7" fmla="*/ 1920 w 9142946"/>
                <a:gd name="connsiteY7" fmla="*/ 1255 h 2521860"/>
                <a:gd name="connsiteX0" fmla="*/ 1920 w 9142396"/>
                <a:gd name="connsiteY0" fmla="*/ 0 h 2520605"/>
                <a:gd name="connsiteX1" fmla="*/ 9108021 w 9142396"/>
                <a:gd name="connsiteY1" fmla="*/ 46370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6121" h="2521860">
                  <a:moveTo>
                    <a:pt x="1920" y="1255"/>
                  </a:moveTo>
                  <a:lnTo>
                    <a:pt x="9146121" y="0"/>
                  </a:lnTo>
                  <a:lnTo>
                    <a:pt x="9142395" y="1404918"/>
                  </a:lnTo>
                  <a:cubicBezTo>
                    <a:pt x="9144512" y="1402582"/>
                    <a:pt x="6198112" y="1404480"/>
                    <a:pt x="6193879" y="1410610"/>
                  </a:cubicBezTo>
                  <a:lnTo>
                    <a:pt x="2352675" y="2296584"/>
                  </a:lnTo>
                  <a:lnTo>
                    <a:pt x="387350" y="2297642"/>
                  </a:lnTo>
                  <a:lnTo>
                    <a:pt x="0" y="2521860"/>
                  </a:lnTo>
                  <a:lnTo>
                    <a:pt x="1920" y="1255"/>
                  </a:lnTo>
                  <a:close/>
                </a:path>
              </a:pathLst>
            </a:custGeom>
            <a:solidFill>
              <a:srgbClr val="E1E2D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a:endParaRPr lang="fr-FR" sz="2200" b="1" kern="1800" spc="-120" dirty="0">
                <a:solidFill>
                  <a:schemeClr val="bg1"/>
                </a:solidFill>
                <a:latin typeface="Open Sans"/>
                <a:cs typeface="Open Sans"/>
              </a:endParaRPr>
            </a:p>
          </p:txBody>
        </p:sp>
        <p:pic>
          <p:nvPicPr>
            <p:cNvPr id="36" name="Image 35" descr="Slogan_PP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1174" y="330183"/>
              <a:ext cx="1115568" cy="215245"/>
            </a:xfrm>
            <a:prstGeom prst="rect">
              <a:avLst/>
            </a:prstGeom>
          </p:spPr>
        </p:pic>
      </p:grpSp>
      <p:pic>
        <p:nvPicPr>
          <p:cNvPr id="14" name="Image 13" descr="Spheres_PPT-01.png"/>
          <p:cNvPicPr>
            <a:picLocks noChangeAspect="1"/>
          </p:cNvPicPr>
          <p:nvPr userDrawn="1"/>
        </p:nvPicPr>
        <p:blipFill rotWithShape="1">
          <a:blip r:embed="rId4">
            <a:extLst>
              <a:ext uri="{28A0092B-C50C-407E-A947-70E740481C1C}">
                <a14:useLocalDpi xmlns:a14="http://schemas.microsoft.com/office/drawing/2010/main" val="0"/>
              </a:ext>
            </a:extLst>
          </a:blip>
          <a:srcRect r="11174"/>
          <a:stretch/>
        </p:blipFill>
        <p:spPr>
          <a:xfrm>
            <a:off x="7700836" y="555209"/>
            <a:ext cx="1453896" cy="1554480"/>
          </a:xfrm>
          <a:prstGeom prst="rect">
            <a:avLst/>
          </a:prstGeom>
        </p:spPr>
      </p:pic>
      <p:sp>
        <p:nvSpPr>
          <p:cNvPr id="11" name="Ellipse 10"/>
          <p:cNvSpPr/>
          <p:nvPr/>
        </p:nvSpPr>
        <p:spPr>
          <a:xfrm>
            <a:off x="230188" y="1405601"/>
            <a:ext cx="2167128" cy="2167128"/>
          </a:xfrm>
          <a:prstGeom prst="ellipse">
            <a:avLst/>
          </a:prstGeom>
          <a:gradFill flip="none" rotWithShape="1">
            <a:gsLst>
              <a:gs pos="100000">
                <a:srgbClr val="30B179"/>
              </a:gs>
              <a:gs pos="0">
                <a:srgbClr val="00899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a:endParaRPr lang="fr-FR" sz="2200" b="1" kern="1800" spc="-120" dirty="0">
              <a:solidFill>
                <a:schemeClr val="bg1"/>
              </a:solidFill>
              <a:latin typeface="Open Sans"/>
              <a:cs typeface="Open Sans"/>
            </a:endParaRPr>
          </a:p>
        </p:txBody>
      </p:sp>
      <p:pic>
        <p:nvPicPr>
          <p:cNvPr id="38" name="Image 37" descr="Quebec_RGB.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27836" y="4749986"/>
            <a:ext cx="1085024" cy="212388"/>
          </a:xfrm>
          <a:prstGeom prst="rect">
            <a:avLst/>
          </a:prstGeom>
        </p:spPr>
      </p:pic>
      <p:sp>
        <p:nvSpPr>
          <p:cNvPr id="16" name="Ellipse 15"/>
          <p:cNvSpPr>
            <a:spLocks noChangeAspect="1"/>
          </p:cNvSpPr>
          <p:nvPr/>
        </p:nvSpPr>
        <p:spPr>
          <a:xfrm>
            <a:off x="1669316" y="1253096"/>
            <a:ext cx="865060" cy="865060"/>
          </a:xfrm>
          <a:prstGeom prst="ellipse">
            <a:avLst/>
          </a:prstGeom>
          <a:solidFill>
            <a:srgbClr val="0041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lvl="0" algn="ctr">
              <a:lnSpc>
                <a:spcPts val="1360"/>
              </a:lnSpc>
            </a:pPr>
            <a:endParaRPr lang="fr-FR" sz="1300" kern="1200" cap="all" spc="-60" dirty="0"/>
          </a:p>
        </p:txBody>
      </p:sp>
      <p:sp>
        <p:nvSpPr>
          <p:cNvPr id="13" name="Espace réservé du texte 33"/>
          <p:cNvSpPr>
            <a:spLocks noGrp="1"/>
          </p:cNvSpPr>
          <p:nvPr>
            <p:ph type="body" sz="quarter" idx="14" hasCustomPrompt="1"/>
          </p:nvPr>
        </p:nvSpPr>
        <p:spPr>
          <a:xfrm>
            <a:off x="3740150" y="3420533"/>
            <a:ext cx="2997200" cy="1481667"/>
          </a:xfrm>
          <a:prstGeom prst="rect">
            <a:avLst/>
          </a:prstGeom>
        </p:spPr>
        <p:txBody>
          <a:bodyPr vert="horz" lIns="0" tIns="0" rIns="0" bIns="0"/>
          <a:lstStyle>
            <a:lvl1pPr marL="0" indent="0">
              <a:spcBef>
                <a:spcPts val="0"/>
              </a:spcBef>
              <a:buFontTx/>
              <a:buNone/>
              <a:defRPr sz="1400" b="0" i="0" baseline="0">
                <a:solidFill>
                  <a:srgbClr val="464646"/>
                </a:solidFill>
                <a:latin typeface="+mn-lt"/>
              </a:defRPr>
            </a:lvl1pPr>
          </a:lstStyle>
          <a:p>
            <a:pPr lvl="0"/>
            <a:r>
              <a:rPr lang="fr-FR" dirty="0"/>
              <a:t>Texte secondaire</a:t>
            </a:r>
          </a:p>
        </p:txBody>
      </p:sp>
      <p:sp>
        <p:nvSpPr>
          <p:cNvPr id="15" name="Espace réservé du texte 33"/>
          <p:cNvSpPr>
            <a:spLocks noGrp="1"/>
          </p:cNvSpPr>
          <p:nvPr>
            <p:ph type="body" sz="quarter" idx="15" hasCustomPrompt="1"/>
          </p:nvPr>
        </p:nvSpPr>
        <p:spPr>
          <a:xfrm>
            <a:off x="3740150" y="2717800"/>
            <a:ext cx="2997200" cy="702733"/>
          </a:xfrm>
          <a:prstGeom prst="rect">
            <a:avLst/>
          </a:prstGeom>
        </p:spPr>
        <p:txBody>
          <a:bodyPr vert="horz" lIns="0" tIns="0" rIns="0" bIns="0"/>
          <a:lstStyle>
            <a:lvl1pPr marL="0" indent="0">
              <a:lnSpc>
                <a:spcPts val="1600"/>
              </a:lnSpc>
              <a:spcBef>
                <a:spcPts val="0"/>
              </a:spcBef>
              <a:buFontTx/>
              <a:buNone/>
              <a:defRPr sz="1800" b="1" i="0" baseline="0">
                <a:solidFill>
                  <a:schemeClr val="tx1"/>
                </a:solidFill>
                <a:latin typeface="+mj-lt"/>
              </a:defRPr>
            </a:lvl1pPr>
          </a:lstStyle>
          <a:p>
            <a:pPr lvl="0"/>
            <a:r>
              <a:rPr lang="fr-FR" dirty="0"/>
              <a:t>Titre de la </a:t>
            </a:r>
            <a:br>
              <a:rPr lang="fr-FR" dirty="0"/>
            </a:br>
            <a:r>
              <a:rPr lang="fr-FR" dirty="0"/>
              <a:t>présentation</a:t>
            </a:r>
          </a:p>
        </p:txBody>
      </p:sp>
      <p:sp>
        <p:nvSpPr>
          <p:cNvPr id="17" name="ZoneTexte 16"/>
          <p:cNvSpPr txBox="1"/>
          <p:nvPr userDrawn="1"/>
        </p:nvSpPr>
        <p:spPr>
          <a:xfrm>
            <a:off x="504509" y="2159000"/>
            <a:ext cx="1698941" cy="830142"/>
          </a:xfrm>
          <a:prstGeom prst="rect">
            <a:avLst/>
          </a:prstGeom>
          <a:noFill/>
        </p:spPr>
        <p:txBody>
          <a:bodyPr wrap="square" lIns="0" tIns="0" rIns="0" bIns="0" rtlCol="0">
            <a:spAutoFit/>
          </a:bodyPr>
          <a:lstStyle/>
          <a:p>
            <a:pPr lvl="0">
              <a:lnSpc>
                <a:spcPts val="1600"/>
              </a:lnSpc>
            </a:pPr>
            <a:r>
              <a:rPr lang="fr-FR" sz="1700" b="0" baseline="0" dirty="0">
                <a:solidFill>
                  <a:schemeClr val="bg1"/>
                </a:solidFill>
              </a:rPr>
              <a:t>CENTRE INTÉGRÉ</a:t>
            </a:r>
          </a:p>
          <a:p>
            <a:pPr lvl="0">
              <a:lnSpc>
                <a:spcPts val="1600"/>
              </a:lnSpc>
            </a:pPr>
            <a:r>
              <a:rPr lang="fr-FR" sz="1700" b="0" baseline="0" dirty="0">
                <a:solidFill>
                  <a:schemeClr val="bg1"/>
                </a:solidFill>
              </a:rPr>
              <a:t>DE SANTÉ ET DE</a:t>
            </a:r>
            <a:br>
              <a:rPr lang="fr-FR" sz="1700" b="0" baseline="0" dirty="0">
                <a:solidFill>
                  <a:schemeClr val="bg1"/>
                </a:solidFill>
              </a:rPr>
            </a:br>
            <a:r>
              <a:rPr lang="fr-FR" sz="1700" b="0" baseline="0" dirty="0">
                <a:solidFill>
                  <a:schemeClr val="bg1"/>
                </a:solidFill>
              </a:rPr>
              <a:t>SERVICES SOCIAUX DE LAVAL</a:t>
            </a:r>
          </a:p>
        </p:txBody>
      </p:sp>
      <p:sp>
        <p:nvSpPr>
          <p:cNvPr id="4" name="Espace réservé du texte 3"/>
          <p:cNvSpPr>
            <a:spLocks noGrp="1"/>
          </p:cNvSpPr>
          <p:nvPr>
            <p:ph type="body" sz="quarter" idx="16" hasCustomPrompt="1"/>
          </p:nvPr>
        </p:nvSpPr>
        <p:spPr>
          <a:xfrm>
            <a:off x="1608667" y="1253096"/>
            <a:ext cx="990599" cy="865060"/>
          </a:xfrm>
          <a:prstGeom prst="rect">
            <a:avLst/>
          </a:prstGeom>
        </p:spPr>
        <p:txBody>
          <a:bodyPr vert="horz" anchor="ctr" anchorCtr="0"/>
          <a:lstStyle>
            <a:lvl1pPr marL="0" indent="0" algn="ctr">
              <a:lnSpc>
                <a:spcPts val="1360"/>
              </a:lnSpc>
              <a:spcBef>
                <a:spcPts val="0"/>
              </a:spcBef>
              <a:buNone/>
              <a:defRPr sz="1300" cap="all">
                <a:solidFill>
                  <a:schemeClr val="bg1"/>
                </a:solidFill>
              </a:defRPr>
            </a:lvl1pPr>
          </a:lstStyle>
          <a:p>
            <a:pPr lvl="0"/>
            <a:r>
              <a:rPr lang="fr-CA" dirty="0"/>
              <a:t>date</a:t>
            </a:r>
            <a:endParaRPr lang="fr-FR" dirty="0"/>
          </a:p>
        </p:txBody>
      </p:sp>
    </p:spTree>
    <p:extLst>
      <p:ext uri="{BB962C8B-B14F-4D97-AF65-F5344CB8AC3E}">
        <p14:creationId xmlns:p14="http://schemas.microsoft.com/office/powerpoint/2010/main" val="358111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uverture - Avec date régulière">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Grouper 13"/>
          <p:cNvGrpSpPr/>
          <p:nvPr userDrawn="1"/>
        </p:nvGrpSpPr>
        <p:grpSpPr>
          <a:xfrm>
            <a:off x="-2121" y="-32695"/>
            <a:ext cx="9146121" cy="2521860"/>
            <a:chOff x="0" y="2115"/>
            <a:chExt cx="9146121" cy="2521860"/>
          </a:xfrm>
        </p:grpSpPr>
        <p:sp>
          <p:nvSpPr>
            <p:cNvPr id="15" name="Rogner un rectangle à un seul coin 20"/>
            <p:cNvSpPr/>
            <p:nvPr userDrawn="1"/>
          </p:nvSpPr>
          <p:spPr>
            <a:xfrm>
              <a:off x="0" y="2115"/>
              <a:ext cx="9146121" cy="2521860"/>
            </a:xfrm>
            <a:custGeom>
              <a:avLst/>
              <a:gdLst>
                <a:gd name="connsiteX0" fmla="*/ 0 w 2736304"/>
                <a:gd name="connsiteY0" fmla="*/ 0 h 1584176"/>
                <a:gd name="connsiteX1" fmla="*/ 2472269 w 2736304"/>
                <a:gd name="connsiteY1" fmla="*/ 0 h 1584176"/>
                <a:gd name="connsiteX2" fmla="*/ 2736304 w 2736304"/>
                <a:gd name="connsiteY2" fmla="*/ 264035 h 1584176"/>
                <a:gd name="connsiteX3" fmla="*/ 2736304 w 2736304"/>
                <a:gd name="connsiteY3" fmla="*/ 1584176 h 1584176"/>
                <a:gd name="connsiteX4" fmla="*/ 0 w 2736304"/>
                <a:gd name="connsiteY4" fmla="*/ 1584176 h 1584176"/>
                <a:gd name="connsiteX5" fmla="*/ 0 w 2736304"/>
                <a:gd name="connsiteY5" fmla="*/ 0 h 1584176"/>
                <a:gd name="connsiteX0" fmla="*/ 6350 w 2742654"/>
                <a:gd name="connsiteY0" fmla="*/ 0 h 2346176"/>
                <a:gd name="connsiteX1" fmla="*/ 2478619 w 2742654"/>
                <a:gd name="connsiteY1" fmla="*/ 0 h 2346176"/>
                <a:gd name="connsiteX2" fmla="*/ 2742654 w 2742654"/>
                <a:gd name="connsiteY2" fmla="*/ 264035 h 2346176"/>
                <a:gd name="connsiteX3" fmla="*/ 2742654 w 2742654"/>
                <a:gd name="connsiteY3" fmla="*/ 1584176 h 2346176"/>
                <a:gd name="connsiteX4" fmla="*/ 0 w 2742654"/>
                <a:gd name="connsiteY4" fmla="*/ 2346176 h 2346176"/>
                <a:gd name="connsiteX5" fmla="*/ 6350 w 2742654"/>
                <a:gd name="connsiteY5" fmla="*/ 0 h 2346176"/>
                <a:gd name="connsiteX0" fmla="*/ 6350 w 9152469"/>
                <a:gd name="connsiteY0" fmla="*/ 0 h 2346176"/>
                <a:gd name="connsiteX1" fmla="*/ 9152469 w 9152469"/>
                <a:gd name="connsiteY1" fmla="*/ 6350 h 2346176"/>
                <a:gd name="connsiteX2" fmla="*/ 2742654 w 9152469"/>
                <a:gd name="connsiteY2" fmla="*/ 264035 h 2346176"/>
                <a:gd name="connsiteX3" fmla="*/ 2742654 w 9152469"/>
                <a:gd name="connsiteY3" fmla="*/ 1584176 h 2346176"/>
                <a:gd name="connsiteX4" fmla="*/ 0 w 9152469"/>
                <a:gd name="connsiteY4" fmla="*/ 2346176 h 2346176"/>
                <a:gd name="connsiteX5" fmla="*/ 6350 w 9152469"/>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0958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15303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0 w 9156155"/>
                <a:gd name="connsiteY4" fmla="*/ 2346176 h 2346176"/>
                <a:gd name="connsiteX5" fmla="*/ 6350 w 9156155"/>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876550 w 9156155"/>
                <a:gd name="connsiteY4" fmla="*/ 191135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673100 w 9156155"/>
                <a:gd name="connsiteY4" fmla="*/ 223520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724150 w 9156155"/>
                <a:gd name="connsiteY4" fmla="*/ 19304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349500 w 9156155"/>
                <a:gd name="connsiteY4" fmla="*/ 22987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73100 w 9156155"/>
                <a:gd name="connsiteY5" fmla="*/ 2235200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82625 w 9156155"/>
                <a:gd name="connsiteY5" fmla="*/ 2003425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777875 w 9156155"/>
                <a:gd name="connsiteY5" fmla="*/ 2079625 h 2562076"/>
                <a:gd name="connsiteX6" fmla="*/ 0 w 9156155"/>
                <a:gd name="connsiteY6" fmla="*/ 2562076 h 2562076"/>
                <a:gd name="connsiteX7" fmla="*/ 6350 w 9156155"/>
                <a:gd name="connsiteY7" fmla="*/ 0 h 2562076"/>
                <a:gd name="connsiteX0" fmla="*/ 6350 w 9156155"/>
                <a:gd name="connsiteY0" fmla="*/ 0 h 2349351"/>
                <a:gd name="connsiteX1" fmla="*/ 9152469 w 9156155"/>
                <a:gd name="connsiteY1" fmla="*/ 6350 h 2349351"/>
                <a:gd name="connsiteX2" fmla="*/ 9156154 w 9156155"/>
                <a:gd name="connsiteY2" fmla="*/ 1394335 h 2349351"/>
                <a:gd name="connsiteX3" fmla="*/ 6190704 w 9156155"/>
                <a:gd name="connsiteY3" fmla="*/ 1412726 h 2349351"/>
                <a:gd name="connsiteX4" fmla="*/ 2349500 w 9156155"/>
                <a:gd name="connsiteY4" fmla="*/ 2298700 h 2349351"/>
                <a:gd name="connsiteX5" fmla="*/ 777875 w 9156155"/>
                <a:gd name="connsiteY5" fmla="*/ 2079625 h 2349351"/>
                <a:gd name="connsiteX6" fmla="*/ 0 w 9156155"/>
                <a:gd name="connsiteY6" fmla="*/ 2349351 h 2349351"/>
                <a:gd name="connsiteX7" fmla="*/ 6350 w 9156155"/>
                <a:gd name="connsiteY7" fmla="*/ 0 h 2349351"/>
                <a:gd name="connsiteX0" fmla="*/ 9525 w 9159330"/>
                <a:gd name="connsiteY0" fmla="*/ 0 h 2523976"/>
                <a:gd name="connsiteX1" fmla="*/ 9155644 w 9159330"/>
                <a:gd name="connsiteY1" fmla="*/ 6350 h 2523976"/>
                <a:gd name="connsiteX2" fmla="*/ 9159329 w 9159330"/>
                <a:gd name="connsiteY2" fmla="*/ 1394335 h 2523976"/>
                <a:gd name="connsiteX3" fmla="*/ 6193879 w 9159330"/>
                <a:gd name="connsiteY3" fmla="*/ 1412726 h 2523976"/>
                <a:gd name="connsiteX4" fmla="*/ 2352675 w 9159330"/>
                <a:gd name="connsiteY4" fmla="*/ 2298700 h 2523976"/>
                <a:gd name="connsiteX5" fmla="*/ 781050 w 9159330"/>
                <a:gd name="connsiteY5" fmla="*/ 2079625 h 2523976"/>
                <a:gd name="connsiteX6" fmla="*/ 0 w 9159330"/>
                <a:gd name="connsiteY6" fmla="*/ 2523976 h 2523976"/>
                <a:gd name="connsiteX7" fmla="*/ 9525 w 9159330"/>
                <a:gd name="connsiteY7" fmla="*/ 0 h 2523976"/>
                <a:gd name="connsiteX0" fmla="*/ 290908 w 9159330"/>
                <a:gd name="connsiteY0" fmla="*/ 8860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290908 w 9159330"/>
                <a:gd name="connsiteY7" fmla="*/ 8860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23850 w 9159330"/>
                <a:gd name="connsiteY5" fmla="*/ 2335741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36550 w 9159330"/>
                <a:gd name="connsiteY5" fmla="*/ 2327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49250 w 9159330"/>
                <a:gd name="connsiteY5" fmla="*/ 2318808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920 w 9159330"/>
                <a:gd name="connsiteY7" fmla="*/ 1255 h 2517626"/>
                <a:gd name="connsiteX0" fmla="*/ 1144920 w 9159330"/>
                <a:gd name="connsiteY0" fmla="*/ 266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144920 w 9159330"/>
                <a:gd name="connsiteY7" fmla="*/ 26655 h 2517626"/>
                <a:gd name="connsiteX0" fmla="*/ 1920 w 9159330"/>
                <a:gd name="connsiteY0" fmla="*/ 0 h 2520605"/>
                <a:gd name="connsiteX1" fmla="*/ 9155644 w 9159330"/>
                <a:gd name="connsiteY1" fmla="*/ 2979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058278 w 9159330"/>
                <a:gd name="connsiteY1" fmla="*/ 108812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42945"/>
                <a:gd name="connsiteY0" fmla="*/ 0 h 2520605"/>
                <a:gd name="connsiteX1" fmla="*/ 9142945 w 9142945"/>
                <a:gd name="connsiteY1" fmla="*/ 2978 h 2520605"/>
                <a:gd name="connsiteX2" fmla="*/ 9049262 w 9142945"/>
                <a:gd name="connsiteY2" fmla="*/ 1390964 h 2520605"/>
                <a:gd name="connsiteX3" fmla="*/ 6193879 w 9142945"/>
                <a:gd name="connsiteY3" fmla="*/ 1409355 h 2520605"/>
                <a:gd name="connsiteX4" fmla="*/ 2352675 w 9142945"/>
                <a:gd name="connsiteY4" fmla="*/ 2295329 h 2520605"/>
                <a:gd name="connsiteX5" fmla="*/ 387350 w 9142945"/>
                <a:gd name="connsiteY5" fmla="*/ 2296387 h 2520605"/>
                <a:gd name="connsiteX6" fmla="*/ 0 w 9142945"/>
                <a:gd name="connsiteY6" fmla="*/ 2520605 h 2520605"/>
                <a:gd name="connsiteX7" fmla="*/ 1920 w 9142945"/>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0864"/>
                <a:gd name="connsiteY0" fmla="*/ 0 h 2520605"/>
                <a:gd name="connsiteX1" fmla="*/ 9142945 w 9150864"/>
                <a:gd name="connsiteY1" fmla="*/ 2978 h 2520605"/>
                <a:gd name="connsiteX2" fmla="*/ 9150863 w 9150864"/>
                <a:gd name="connsiteY2" fmla="*/ 1263964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50864"/>
                <a:gd name="connsiteY0" fmla="*/ 0 h 2520605"/>
                <a:gd name="connsiteX1" fmla="*/ 9142945 w 9150864"/>
                <a:gd name="connsiteY1" fmla="*/ 2978 h 2520605"/>
                <a:gd name="connsiteX2" fmla="*/ 9150863 w 9150864"/>
                <a:gd name="connsiteY2" fmla="*/ 1399431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5096"/>
                <a:gd name="connsiteY0" fmla="*/ 0 h 2520605"/>
                <a:gd name="connsiteX1" fmla="*/ 9142945 w 9155096"/>
                <a:gd name="connsiteY1" fmla="*/ 2978 h 2520605"/>
                <a:gd name="connsiteX2" fmla="*/ 9155095 w 9155096"/>
                <a:gd name="connsiteY2" fmla="*/ 1306297 h 2520605"/>
                <a:gd name="connsiteX3" fmla="*/ 6193879 w 9155096"/>
                <a:gd name="connsiteY3" fmla="*/ 1409355 h 2520605"/>
                <a:gd name="connsiteX4" fmla="*/ 2352675 w 9155096"/>
                <a:gd name="connsiteY4" fmla="*/ 2295329 h 2520605"/>
                <a:gd name="connsiteX5" fmla="*/ 387350 w 9155096"/>
                <a:gd name="connsiteY5" fmla="*/ 2296387 h 2520605"/>
                <a:gd name="connsiteX6" fmla="*/ 0 w 9155096"/>
                <a:gd name="connsiteY6" fmla="*/ 2520605 h 2520605"/>
                <a:gd name="connsiteX7" fmla="*/ 1920 w 9155096"/>
                <a:gd name="connsiteY7" fmla="*/ 0 h 2520605"/>
                <a:gd name="connsiteX0" fmla="*/ 1920 w 9143728"/>
                <a:gd name="connsiteY0" fmla="*/ 0 h 2520605"/>
                <a:gd name="connsiteX1" fmla="*/ 9142945 w 9143728"/>
                <a:gd name="connsiteY1" fmla="*/ 2978 h 2520605"/>
                <a:gd name="connsiteX2" fmla="*/ 9142395 w 9143728"/>
                <a:gd name="connsiteY2" fmla="*/ 1412130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6629"/>
                <a:gd name="connsiteY0" fmla="*/ 0 h 2520605"/>
                <a:gd name="connsiteX1" fmla="*/ 9142945 w 9146629"/>
                <a:gd name="connsiteY1" fmla="*/ 2978 h 2520605"/>
                <a:gd name="connsiteX2" fmla="*/ 9146628 w 9146629"/>
                <a:gd name="connsiteY2" fmla="*/ 1395196 h 2520605"/>
                <a:gd name="connsiteX3" fmla="*/ 6193879 w 9146629"/>
                <a:gd name="connsiteY3" fmla="*/ 1409355 h 2520605"/>
                <a:gd name="connsiteX4" fmla="*/ 2352675 w 9146629"/>
                <a:gd name="connsiteY4" fmla="*/ 2295329 h 2520605"/>
                <a:gd name="connsiteX5" fmla="*/ 387350 w 9146629"/>
                <a:gd name="connsiteY5" fmla="*/ 2296387 h 2520605"/>
                <a:gd name="connsiteX6" fmla="*/ 0 w 9146629"/>
                <a:gd name="connsiteY6" fmla="*/ 2520605 h 2520605"/>
                <a:gd name="connsiteX7" fmla="*/ 1920 w 9146629"/>
                <a:gd name="connsiteY7" fmla="*/ 0 h 2520605"/>
                <a:gd name="connsiteX0" fmla="*/ 1920 w 9143728"/>
                <a:gd name="connsiteY0" fmla="*/ 0 h 2520605"/>
                <a:gd name="connsiteX1" fmla="*/ 9142945 w 9143728"/>
                <a:gd name="connsiteY1" fmla="*/ 2978 h 2520605"/>
                <a:gd name="connsiteX2" fmla="*/ 9142395 w 9143728"/>
                <a:gd name="connsiteY2" fmla="*/ 1403663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68621"/>
                <a:gd name="connsiteY0" fmla="*/ 1255 h 2521860"/>
                <a:gd name="connsiteX1" fmla="*/ 9142946 w 9168621"/>
                <a:gd name="connsiteY1" fmla="*/ 0 h 2521860"/>
                <a:gd name="connsiteX2" fmla="*/ 9142395 w 9168621"/>
                <a:gd name="connsiteY2" fmla="*/ 1404918 h 2521860"/>
                <a:gd name="connsiteX3" fmla="*/ 6193879 w 9168621"/>
                <a:gd name="connsiteY3" fmla="*/ 1410610 h 2521860"/>
                <a:gd name="connsiteX4" fmla="*/ 2352675 w 9168621"/>
                <a:gd name="connsiteY4" fmla="*/ 2296584 h 2521860"/>
                <a:gd name="connsiteX5" fmla="*/ 387350 w 9168621"/>
                <a:gd name="connsiteY5" fmla="*/ 2297642 h 2521860"/>
                <a:gd name="connsiteX6" fmla="*/ 0 w 9168621"/>
                <a:gd name="connsiteY6" fmla="*/ 2521860 h 2521860"/>
                <a:gd name="connsiteX7" fmla="*/ 1920 w 9168621"/>
                <a:gd name="connsiteY7" fmla="*/ 1255 h 2521860"/>
                <a:gd name="connsiteX0" fmla="*/ 1920 w 9142946"/>
                <a:gd name="connsiteY0" fmla="*/ 1255 h 2521860"/>
                <a:gd name="connsiteX1" fmla="*/ 9142946 w 9142946"/>
                <a:gd name="connsiteY1" fmla="*/ 0 h 2521860"/>
                <a:gd name="connsiteX2" fmla="*/ 9142395 w 9142946"/>
                <a:gd name="connsiteY2" fmla="*/ 1404918 h 2521860"/>
                <a:gd name="connsiteX3" fmla="*/ 6193879 w 9142946"/>
                <a:gd name="connsiteY3" fmla="*/ 1410610 h 2521860"/>
                <a:gd name="connsiteX4" fmla="*/ 2352675 w 9142946"/>
                <a:gd name="connsiteY4" fmla="*/ 2296584 h 2521860"/>
                <a:gd name="connsiteX5" fmla="*/ 387350 w 9142946"/>
                <a:gd name="connsiteY5" fmla="*/ 2297642 h 2521860"/>
                <a:gd name="connsiteX6" fmla="*/ 0 w 9142946"/>
                <a:gd name="connsiteY6" fmla="*/ 2521860 h 2521860"/>
                <a:gd name="connsiteX7" fmla="*/ 1920 w 9142946"/>
                <a:gd name="connsiteY7" fmla="*/ 1255 h 2521860"/>
                <a:gd name="connsiteX0" fmla="*/ 1920 w 9142396"/>
                <a:gd name="connsiteY0" fmla="*/ 0 h 2520605"/>
                <a:gd name="connsiteX1" fmla="*/ 9108021 w 9142396"/>
                <a:gd name="connsiteY1" fmla="*/ 46370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6121" h="2521860">
                  <a:moveTo>
                    <a:pt x="1920" y="1255"/>
                  </a:moveTo>
                  <a:lnTo>
                    <a:pt x="9146121" y="0"/>
                  </a:lnTo>
                  <a:lnTo>
                    <a:pt x="9142395" y="1404918"/>
                  </a:lnTo>
                  <a:cubicBezTo>
                    <a:pt x="9144512" y="1402582"/>
                    <a:pt x="6198112" y="1404480"/>
                    <a:pt x="6193879" y="1410610"/>
                  </a:cubicBezTo>
                  <a:lnTo>
                    <a:pt x="2352675" y="2296584"/>
                  </a:lnTo>
                  <a:lnTo>
                    <a:pt x="387350" y="2297642"/>
                  </a:lnTo>
                  <a:lnTo>
                    <a:pt x="0" y="2521860"/>
                  </a:lnTo>
                  <a:lnTo>
                    <a:pt x="1920" y="1255"/>
                  </a:lnTo>
                  <a:close/>
                </a:path>
              </a:pathLst>
            </a:custGeom>
            <a:solidFill>
              <a:srgbClr val="E1E2D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a:endParaRPr lang="fr-FR" sz="2200" b="1" kern="1800" spc="-120" dirty="0">
                <a:solidFill>
                  <a:schemeClr val="bg1"/>
                </a:solidFill>
                <a:latin typeface="Open Sans"/>
                <a:cs typeface="Open Sans"/>
              </a:endParaRPr>
            </a:p>
          </p:txBody>
        </p:sp>
        <p:pic>
          <p:nvPicPr>
            <p:cNvPr id="16" name="Image 15" descr="Slogan_PP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1174" y="330183"/>
              <a:ext cx="1115568" cy="215245"/>
            </a:xfrm>
            <a:prstGeom prst="rect">
              <a:avLst/>
            </a:prstGeom>
          </p:spPr>
        </p:pic>
      </p:grpSp>
      <p:sp>
        <p:nvSpPr>
          <p:cNvPr id="7" name="Ellipse 6"/>
          <p:cNvSpPr/>
          <p:nvPr userDrawn="1"/>
        </p:nvSpPr>
        <p:spPr>
          <a:xfrm>
            <a:off x="230188" y="1405601"/>
            <a:ext cx="2167128" cy="2167128"/>
          </a:xfrm>
          <a:prstGeom prst="ellipse">
            <a:avLst/>
          </a:prstGeom>
          <a:gradFill flip="none" rotWithShape="1">
            <a:gsLst>
              <a:gs pos="100000">
                <a:srgbClr val="30B179"/>
              </a:gs>
              <a:gs pos="0">
                <a:srgbClr val="00899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a:endParaRPr lang="fr-FR" sz="2200" b="1" kern="1800" spc="-120" dirty="0">
              <a:solidFill>
                <a:schemeClr val="bg1"/>
              </a:solidFill>
              <a:latin typeface="Open Sans"/>
              <a:cs typeface="Open Sans"/>
            </a:endParaRPr>
          </a:p>
        </p:txBody>
      </p:sp>
      <p:pic>
        <p:nvPicPr>
          <p:cNvPr id="13" name="Image 12" descr="Quebec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27836" y="4749986"/>
            <a:ext cx="1085024" cy="212388"/>
          </a:xfrm>
          <a:prstGeom prst="rect">
            <a:avLst/>
          </a:prstGeom>
        </p:spPr>
      </p:pic>
      <p:pic>
        <p:nvPicPr>
          <p:cNvPr id="17" name="Image 16" descr="Spheres_PPT-01.png"/>
          <p:cNvPicPr>
            <a:picLocks noChangeAspect="1"/>
          </p:cNvPicPr>
          <p:nvPr userDrawn="1"/>
        </p:nvPicPr>
        <p:blipFill rotWithShape="1">
          <a:blip r:embed="rId5">
            <a:extLst>
              <a:ext uri="{28A0092B-C50C-407E-A947-70E740481C1C}">
                <a14:useLocalDpi xmlns:a14="http://schemas.microsoft.com/office/drawing/2010/main" val="0"/>
              </a:ext>
            </a:extLst>
          </a:blip>
          <a:srcRect r="11174"/>
          <a:stretch/>
        </p:blipFill>
        <p:spPr>
          <a:xfrm>
            <a:off x="7700836" y="555209"/>
            <a:ext cx="1453896" cy="1554480"/>
          </a:xfrm>
          <a:prstGeom prst="rect">
            <a:avLst/>
          </a:prstGeom>
        </p:spPr>
      </p:pic>
      <p:sp>
        <p:nvSpPr>
          <p:cNvPr id="21" name="Espace réservé du texte 33"/>
          <p:cNvSpPr>
            <a:spLocks noGrp="1"/>
          </p:cNvSpPr>
          <p:nvPr>
            <p:ph type="body" sz="quarter" idx="14" hasCustomPrompt="1"/>
          </p:nvPr>
        </p:nvSpPr>
        <p:spPr>
          <a:xfrm>
            <a:off x="3740150" y="3420533"/>
            <a:ext cx="2997200" cy="1481667"/>
          </a:xfrm>
          <a:prstGeom prst="rect">
            <a:avLst/>
          </a:prstGeom>
        </p:spPr>
        <p:txBody>
          <a:bodyPr vert="horz" lIns="0" tIns="0" rIns="0" bIns="0"/>
          <a:lstStyle>
            <a:lvl1pPr marL="0" indent="0">
              <a:spcBef>
                <a:spcPts val="0"/>
              </a:spcBef>
              <a:buFontTx/>
              <a:buNone/>
              <a:defRPr sz="1400" b="0" i="0" baseline="0">
                <a:solidFill>
                  <a:srgbClr val="464646"/>
                </a:solidFill>
                <a:latin typeface="+mn-lt"/>
              </a:defRPr>
            </a:lvl1pPr>
          </a:lstStyle>
          <a:p>
            <a:pPr lvl="0"/>
            <a:r>
              <a:rPr lang="fr-FR" dirty="0"/>
              <a:t>Texte secondaire</a:t>
            </a:r>
          </a:p>
        </p:txBody>
      </p:sp>
      <p:sp>
        <p:nvSpPr>
          <p:cNvPr id="22" name="Espace réservé du texte 33"/>
          <p:cNvSpPr>
            <a:spLocks noGrp="1"/>
          </p:cNvSpPr>
          <p:nvPr>
            <p:ph type="body" sz="quarter" idx="15" hasCustomPrompt="1"/>
          </p:nvPr>
        </p:nvSpPr>
        <p:spPr>
          <a:xfrm>
            <a:off x="3740150" y="2717800"/>
            <a:ext cx="2997200" cy="702733"/>
          </a:xfrm>
          <a:prstGeom prst="rect">
            <a:avLst/>
          </a:prstGeom>
        </p:spPr>
        <p:txBody>
          <a:bodyPr vert="horz" lIns="0" tIns="0" rIns="0" bIns="0"/>
          <a:lstStyle>
            <a:lvl1pPr marL="0" indent="0">
              <a:lnSpc>
                <a:spcPts val="1600"/>
              </a:lnSpc>
              <a:spcBef>
                <a:spcPts val="0"/>
              </a:spcBef>
              <a:buFontTx/>
              <a:buNone/>
              <a:defRPr sz="1800" b="1" i="0" baseline="0">
                <a:solidFill>
                  <a:schemeClr val="tx1"/>
                </a:solidFill>
                <a:latin typeface="+mj-lt"/>
              </a:defRPr>
            </a:lvl1pPr>
          </a:lstStyle>
          <a:p>
            <a:pPr lvl="0"/>
            <a:r>
              <a:rPr lang="fr-FR" dirty="0"/>
              <a:t>Titre de la </a:t>
            </a:r>
            <a:br>
              <a:rPr lang="fr-FR" dirty="0"/>
            </a:br>
            <a:r>
              <a:rPr lang="fr-FR" dirty="0"/>
              <a:t>présentation</a:t>
            </a:r>
          </a:p>
        </p:txBody>
      </p:sp>
      <p:sp>
        <p:nvSpPr>
          <p:cNvPr id="12" name="ZoneTexte 11"/>
          <p:cNvSpPr txBox="1"/>
          <p:nvPr userDrawn="1"/>
        </p:nvSpPr>
        <p:spPr>
          <a:xfrm>
            <a:off x="504509" y="2159000"/>
            <a:ext cx="1698941" cy="830142"/>
          </a:xfrm>
          <a:prstGeom prst="rect">
            <a:avLst/>
          </a:prstGeom>
          <a:noFill/>
        </p:spPr>
        <p:txBody>
          <a:bodyPr wrap="square" lIns="0" tIns="0" rIns="0" bIns="0" rtlCol="0">
            <a:spAutoFit/>
          </a:bodyPr>
          <a:lstStyle/>
          <a:p>
            <a:pPr lvl="0">
              <a:lnSpc>
                <a:spcPts val="1600"/>
              </a:lnSpc>
            </a:pPr>
            <a:r>
              <a:rPr lang="fr-FR" sz="1700" b="0" baseline="0" dirty="0">
                <a:solidFill>
                  <a:schemeClr val="bg1"/>
                </a:solidFill>
              </a:rPr>
              <a:t>CENTRE INTÉGRÉ</a:t>
            </a:r>
          </a:p>
          <a:p>
            <a:pPr lvl="0">
              <a:lnSpc>
                <a:spcPts val="1600"/>
              </a:lnSpc>
            </a:pPr>
            <a:r>
              <a:rPr lang="fr-FR" sz="1700" b="0" baseline="0" dirty="0">
                <a:solidFill>
                  <a:schemeClr val="bg1"/>
                </a:solidFill>
              </a:rPr>
              <a:t>DE SANTÉ ET DE</a:t>
            </a:r>
            <a:br>
              <a:rPr lang="fr-FR" sz="1700" b="0" baseline="0" dirty="0">
                <a:solidFill>
                  <a:schemeClr val="bg1"/>
                </a:solidFill>
              </a:rPr>
            </a:br>
            <a:r>
              <a:rPr lang="fr-FR" sz="1700" b="0" baseline="0" dirty="0">
                <a:solidFill>
                  <a:schemeClr val="bg1"/>
                </a:solidFill>
              </a:rPr>
              <a:t>SERVICES SOCIAUX DE LAVAL</a:t>
            </a:r>
          </a:p>
        </p:txBody>
      </p:sp>
    </p:spTree>
    <p:extLst>
      <p:ext uri="{BB962C8B-B14F-4D97-AF65-F5344CB8AC3E}">
        <p14:creationId xmlns:p14="http://schemas.microsoft.com/office/powerpoint/2010/main" val="1383276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u unique">
    <p:spTree>
      <p:nvGrpSpPr>
        <p:cNvPr id="1" name=""/>
        <p:cNvGrpSpPr/>
        <p:nvPr/>
      </p:nvGrpSpPr>
      <p:grpSpPr>
        <a:xfrm>
          <a:off x="0" y="0"/>
          <a:ext cx="0" cy="0"/>
          <a:chOff x="0" y="0"/>
          <a:chExt cx="0" cy="0"/>
        </a:xfrm>
      </p:grpSpPr>
      <p:sp>
        <p:nvSpPr>
          <p:cNvPr id="2" name="Titre 1"/>
          <p:cNvSpPr>
            <a:spLocks noGrp="1"/>
          </p:cNvSpPr>
          <p:nvPr>
            <p:ph type="title"/>
          </p:nvPr>
        </p:nvSpPr>
        <p:spPr>
          <a:xfrm>
            <a:off x="567690" y="1017989"/>
            <a:ext cx="4944110" cy="385487"/>
          </a:xfrm>
        </p:spPr>
        <p:txBody>
          <a:bodyPr/>
          <a:lstStyle>
            <a:lvl1pPr>
              <a:defRPr sz="1600">
                <a:solidFill>
                  <a:srgbClr val="464646"/>
                </a:solidFill>
              </a:defRPr>
            </a:lvl1pPr>
          </a:lstStyle>
          <a:p>
            <a:r>
              <a:rPr lang="fr-FR"/>
              <a:t>Modifiez le style du titre</a:t>
            </a:r>
            <a:endParaRPr lang="fr-FR" dirty="0"/>
          </a:p>
        </p:txBody>
      </p:sp>
      <p:sp>
        <p:nvSpPr>
          <p:cNvPr id="5" name="Espace réservé du texte 4"/>
          <p:cNvSpPr>
            <a:spLocks noGrp="1"/>
          </p:cNvSpPr>
          <p:nvPr>
            <p:ph type="body" sz="quarter" idx="11" hasCustomPrompt="1"/>
          </p:nvPr>
        </p:nvSpPr>
        <p:spPr>
          <a:xfrm>
            <a:off x="567689" y="1403349"/>
            <a:ext cx="4944111" cy="3236383"/>
          </a:xfrm>
          <a:prstGeom prst="rect">
            <a:avLst/>
          </a:prstGeom>
        </p:spPr>
        <p:txBody>
          <a:bodyPr vert="horz"/>
          <a:lstStyle>
            <a:lvl1pPr marL="164592" marR="0" indent="-164592" algn="l" defTabSz="457200" rtl="0" eaLnBrk="1" fontAlgn="auto" latinLnBrk="0" hangingPunct="1">
              <a:lnSpc>
                <a:spcPct val="100000"/>
              </a:lnSpc>
              <a:spcBef>
                <a:spcPts val="0"/>
              </a:spcBef>
              <a:spcAft>
                <a:spcPts val="0"/>
              </a:spcAft>
              <a:buClrTx/>
              <a:buSzTx/>
              <a:buFont typeface="Arial"/>
              <a:buChar char="•"/>
              <a:tabLst/>
              <a:defRPr sz="1400" baseline="0"/>
            </a:lvl1pPr>
          </a:lstStyle>
          <a:p>
            <a:pPr lvl="0"/>
            <a:r>
              <a:rPr lang="fr-CA" dirty="0"/>
              <a:t>Élément 1</a:t>
            </a:r>
          </a:p>
          <a:p>
            <a:pPr lvl="0"/>
            <a:r>
              <a:rPr lang="fr-CA" dirty="0"/>
              <a:t>Élément 2</a:t>
            </a:r>
          </a:p>
          <a:p>
            <a:pPr marL="164592" marR="0" lvl="0" indent="-164592" algn="l" defTabSz="457200" rtl="0" eaLnBrk="1" fontAlgn="auto" latinLnBrk="0" hangingPunct="1">
              <a:lnSpc>
                <a:spcPct val="100000"/>
              </a:lnSpc>
              <a:spcBef>
                <a:spcPts val="0"/>
              </a:spcBef>
              <a:spcAft>
                <a:spcPts val="0"/>
              </a:spcAft>
              <a:buClrTx/>
              <a:buSzTx/>
              <a:buFont typeface="Arial"/>
              <a:buChar char="•"/>
              <a:tabLst/>
              <a:defRPr/>
            </a:pPr>
            <a:r>
              <a:rPr lang="fr-CA" dirty="0"/>
              <a:t>Élément 3</a:t>
            </a:r>
          </a:p>
          <a:p>
            <a:pPr lvl="0"/>
            <a:endParaRPr lang="fr-CA" dirty="0"/>
          </a:p>
          <a:p>
            <a:pPr lvl="0"/>
            <a:endParaRPr lang="fr-CA" dirty="0"/>
          </a:p>
          <a:p>
            <a:pPr lvl="0"/>
            <a:endParaRPr lang="fr-FR" dirty="0"/>
          </a:p>
          <a:p>
            <a:pPr lvl="0"/>
            <a:endParaRPr lang="fr-CA" dirty="0"/>
          </a:p>
        </p:txBody>
      </p:sp>
    </p:spTree>
    <p:extLst>
      <p:ext uri="{BB962C8B-B14F-4D97-AF65-F5344CB8AC3E}">
        <p14:creationId xmlns:p14="http://schemas.microsoft.com/office/powerpoint/2010/main" val="122352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516030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s multiples">
    <p:spTree>
      <p:nvGrpSpPr>
        <p:cNvPr id="1" name=""/>
        <p:cNvGrpSpPr/>
        <p:nvPr/>
      </p:nvGrpSpPr>
      <p:grpSpPr>
        <a:xfrm>
          <a:off x="0" y="0"/>
          <a:ext cx="0" cy="0"/>
          <a:chOff x="0" y="0"/>
          <a:chExt cx="0" cy="0"/>
        </a:xfrm>
      </p:grpSpPr>
      <p:sp>
        <p:nvSpPr>
          <p:cNvPr id="2" name="Titre 1"/>
          <p:cNvSpPr>
            <a:spLocks noGrp="1"/>
          </p:cNvSpPr>
          <p:nvPr>
            <p:ph type="title"/>
          </p:nvPr>
        </p:nvSpPr>
        <p:spPr>
          <a:xfrm>
            <a:off x="548640" y="825246"/>
            <a:ext cx="6868160" cy="385487"/>
          </a:xfrm>
        </p:spPr>
        <p:txBody>
          <a:bodyPr/>
          <a:lstStyle/>
          <a:p>
            <a:r>
              <a:rPr lang="fr-FR"/>
              <a:t>Modifiez le style du titre</a:t>
            </a:r>
          </a:p>
        </p:txBody>
      </p:sp>
      <p:sp>
        <p:nvSpPr>
          <p:cNvPr id="3" name="Espace réservé du contenu 3"/>
          <p:cNvSpPr>
            <a:spLocks noGrp="1"/>
          </p:cNvSpPr>
          <p:nvPr>
            <p:ph sz="quarter" idx="10" hasCustomPrompt="1"/>
          </p:nvPr>
        </p:nvSpPr>
        <p:spPr>
          <a:xfrm>
            <a:off x="548640" y="1210733"/>
            <a:ext cx="4944110" cy="3505074"/>
          </a:xfrm>
          <a:prstGeom prst="rect">
            <a:avLst/>
          </a:prstGeom>
        </p:spPr>
        <p:txBody>
          <a:bodyPr vert="horz" lIns="0" tIns="0" rIns="0" bIns="0"/>
          <a:lstStyle>
            <a:lvl1pPr marL="0" indent="0">
              <a:spcBef>
                <a:spcPts val="0"/>
              </a:spcBef>
              <a:buNone/>
              <a:defRPr sz="1400" baseline="0">
                <a:solidFill>
                  <a:srgbClr val="464646"/>
                </a:solidFill>
                <a:latin typeface="Open Sans"/>
                <a:cs typeface="Open Sans"/>
              </a:defRPr>
            </a:lvl1pPr>
            <a:lvl2pPr>
              <a:spcBef>
                <a:spcPts val="0"/>
              </a:spcBef>
              <a:defRPr sz="1400">
                <a:solidFill>
                  <a:srgbClr val="464646"/>
                </a:solidFill>
                <a:latin typeface="Open Sans"/>
                <a:cs typeface="Open Sans"/>
              </a:defRPr>
            </a:lvl2pPr>
            <a:lvl3pPr>
              <a:spcBef>
                <a:spcPts val="0"/>
              </a:spcBef>
              <a:defRPr sz="1400">
                <a:solidFill>
                  <a:srgbClr val="464646"/>
                </a:solidFill>
                <a:latin typeface="Open Sans"/>
                <a:cs typeface="Open Sans"/>
              </a:defRPr>
            </a:lvl3pPr>
            <a:lvl4pPr>
              <a:spcBef>
                <a:spcPts val="0"/>
              </a:spcBef>
              <a:defRPr sz="1400">
                <a:solidFill>
                  <a:srgbClr val="464646"/>
                </a:solidFill>
                <a:latin typeface="Open Sans"/>
                <a:cs typeface="Open Sans"/>
              </a:defRPr>
            </a:lvl4pPr>
            <a:lvl5pPr>
              <a:spcBef>
                <a:spcPts val="0"/>
              </a:spcBef>
              <a:defRPr sz="1400">
                <a:solidFill>
                  <a:srgbClr val="464646"/>
                </a:solidFill>
                <a:latin typeface="Open Sans"/>
                <a:cs typeface="Open Sans"/>
              </a:defRPr>
            </a:lvl5pPr>
          </a:lstStyle>
          <a:p>
            <a:r>
              <a:rPr lang="fr-CA" dirty="0"/>
              <a:t>Cliquez sur l'icône pour ajouter un contenu</a:t>
            </a:r>
            <a:endParaRPr lang="fr-FR" dirty="0"/>
          </a:p>
        </p:txBody>
      </p:sp>
      <p:sp>
        <p:nvSpPr>
          <p:cNvPr id="4" name="Espace réservé du contenu 3"/>
          <p:cNvSpPr>
            <a:spLocks noGrp="1"/>
          </p:cNvSpPr>
          <p:nvPr>
            <p:ph sz="quarter" idx="11" hasCustomPrompt="1"/>
          </p:nvPr>
        </p:nvSpPr>
        <p:spPr>
          <a:xfrm>
            <a:off x="5492750" y="1210733"/>
            <a:ext cx="1924050" cy="176106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Tx/>
              <a:buSzTx/>
              <a:buFont typeface="Arial"/>
              <a:buNone/>
              <a:tabLst/>
              <a:defRPr sz="1400">
                <a:solidFill>
                  <a:srgbClr val="464646"/>
                </a:solidFill>
                <a:latin typeface="Open Sans"/>
                <a:cs typeface="Open Sans"/>
              </a:defRPr>
            </a:lvl1pPr>
            <a:lvl2pPr>
              <a:spcBef>
                <a:spcPts val="0"/>
              </a:spcBef>
              <a:defRPr sz="1400">
                <a:solidFill>
                  <a:srgbClr val="464646"/>
                </a:solidFill>
                <a:latin typeface="Open Sans"/>
                <a:cs typeface="Open Sans"/>
              </a:defRPr>
            </a:lvl2pPr>
            <a:lvl3pPr>
              <a:spcBef>
                <a:spcPts val="0"/>
              </a:spcBef>
              <a:defRPr sz="1400">
                <a:solidFill>
                  <a:srgbClr val="464646"/>
                </a:solidFill>
                <a:latin typeface="Open Sans"/>
                <a:cs typeface="Open Sans"/>
              </a:defRPr>
            </a:lvl3pPr>
            <a:lvl4pPr>
              <a:spcBef>
                <a:spcPts val="0"/>
              </a:spcBef>
              <a:defRPr sz="1400">
                <a:solidFill>
                  <a:srgbClr val="464646"/>
                </a:solidFill>
                <a:latin typeface="Open Sans"/>
                <a:cs typeface="Open Sans"/>
              </a:defRPr>
            </a:lvl4pPr>
            <a:lvl5pPr>
              <a:spcBef>
                <a:spcPts val="0"/>
              </a:spcBef>
              <a:defRPr sz="1400">
                <a:solidFill>
                  <a:srgbClr val="464646"/>
                </a:solidFill>
                <a:latin typeface="Open Sans"/>
                <a:cs typeface="Open Sans"/>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r-CA" dirty="0"/>
              <a:t>Cliquez sur l'icône pour ajouter un contenu</a:t>
            </a:r>
            <a:endParaRPr lang="fr-FR" dirty="0"/>
          </a:p>
        </p:txBody>
      </p:sp>
      <p:sp>
        <p:nvSpPr>
          <p:cNvPr id="5" name="Espace réservé du contenu 3"/>
          <p:cNvSpPr>
            <a:spLocks noGrp="1"/>
          </p:cNvSpPr>
          <p:nvPr>
            <p:ph sz="quarter" idx="12" hasCustomPrompt="1"/>
          </p:nvPr>
        </p:nvSpPr>
        <p:spPr>
          <a:xfrm>
            <a:off x="5492750" y="2971800"/>
            <a:ext cx="1924050" cy="174400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Tx/>
              <a:buSzTx/>
              <a:buFont typeface="Arial"/>
              <a:buNone/>
              <a:tabLst/>
              <a:defRPr sz="1400" baseline="0">
                <a:solidFill>
                  <a:srgbClr val="464646"/>
                </a:solidFill>
                <a:latin typeface="Open Sans"/>
                <a:cs typeface="Open Sans"/>
              </a:defRPr>
            </a:lvl1pPr>
            <a:lvl2pPr>
              <a:spcBef>
                <a:spcPts val="0"/>
              </a:spcBef>
              <a:defRPr sz="1400">
                <a:solidFill>
                  <a:srgbClr val="464646"/>
                </a:solidFill>
                <a:latin typeface="Open Sans"/>
                <a:cs typeface="Open Sans"/>
              </a:defRPr>
            </a:lvl2pPr>
            <a:lvl3pPr>
              <a:spcBef>
                <a:spcPts val="0"/>
              </a:spcBef>
              <a:defRPr sz="1400">
                <a:solidFill>
                  <a:srgbClr val="464646"/>
                </a:solidFill>
                <a:latin typeface="Open Sans"/>
                <a:cs typeface="Open Sans"/>
              </a:defRPr>
            </a:lvl3pPr>
            <a:lvl4pPr>
              <a:spcBef>
                <a:spcPts val="0"/>
              </a:spcBef>
              <a:defRPr sz="1400">
                <a:solidFill>
                  <a:srgbClr val="464646"/>
                </a:solidFill>
                <a:latin typeface="Open Sans"/>
                <a:cs typeface="Open Sans"/>
              </a:defRPr>
            </a:lvl4pPr>
            <a:lvl5pPr>
              <a:spcBef>
                <a:spcPts val="0"/>
              </a:spcBef>
              <a:defRPr sz="1400">
                <a:solidFill>
                  <a:srgbClr val="464646"/>
                </a:solidFill>
                <a:latin typeface="Open Sans"/>
                <a:cs typeface="Open Sans"/>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fr-CA" dirty="0"/>
              <a:t>Cliquez sur l'icône pour ajouter un contenu</a:t>
            </a:r>
            <a:endParaRPr lang="fr-FR" dirty="0"/>
          </a:p>
        </p:txBody>
      </p:sp>
    </p:spTree>
    <p:extLst>
      <p:ext uri="{BB962C8B-B14F-4D97-AF65-F5344CB8AC3E}">
        <p14:creationId xmlns:p14="http://schemas.microsoft.com/office/powerpoint/2010/main" val="3815501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au simple">
    <p:spTree>
      <p:nvGrpSpPr>
        <p:cNvPr id="1" name=""/>
        <p:cNvGrpSpPr/>
        <p:nvPr/>
      </p:nvGrpSpPr>
      <p:grpSpPr>
        <a:xfrm>
          <a:off x="0" y="0"/>
          <a:ext cx="0" cy="0"/>
          <a:chOff x="0" y="0"/>
          <a:chExt cx="0" cy="0"/>
        </a:xfrm>
      </p:grpSpPr>
      <p:sp>
        <p:nvSpPr>
          <p:cNvPr id="2" name="Titre 1"/>
          <p:cNvSpPr>
            <a:spLocks noGrp="1"/>
          </p:cNvSpPr>
          <p:nvPr>
            <p:ph type="title"/>
          </p:nvPr>
        </p:nvSpPr>
        <p:spPr>
          <a:xfrm>
            <a:off x="548640" y="825246"/>
            <a:ext cx="5464810" cy="385487"/>
          </a:xfrm>
        </p:spPr>
        <p:txBody>
          <a:bodyPr/>
          <a:lstStyle/>
          <a:p>
            <a:r>
              <a:rPr lang="fr-FR"/>
              <a:t>Modifiez le style du titre</a:t>
            </a:r>
            <a:endParaRPr lang="fr-FR" dirty="0"/>
          </a:p>
        </p:txBody>
      </p:sp>
      <p:sp>
        <p:nvSpPr>
          <p:cNvPr id="4" name="Espace réservé du tableau 3"/>
          <p:cNvSpPr>
            <a:spLocks noGrp="1"/>
          </p:cNvSpPr>
          <p:nvPr>
            <p:ph type="tbl" sz="quarter" idx="10"/>
          </p:nvPr>
        </p:nvSpPr>
        <p:spPr>
          <a:xfrm>
            <a:off x="548640" y="1211263"/>
            <a:ext cx="5464175" cy="3684587"/>
          </a:xfrm>
          <a:prstGeom prst="rect">
            <a:avLst/>
          </a:prstGeom>
        </p:spPr>
        <p:txBody>
          <a:bodyPr vert="horz" lIns="0" tIns="0" rIns="0" bIns="0" anchor="t" anchorCtr="0"/>
          <a:lstStyle>
            <a:lvl1pPr marL="0" indent="0">
              <a:spcBef>
                <a:spcPts val="0"/>
              </a:spcBef>
              <a:buFontTx/>
              <a:buNone/>
              <a:defRPr sz="1400">
                <a:solidFill>
                  <a:srgbClr val="464646"/>
                </a:solidFill>
                <a:latin typeface="+mn-lt"/>
                <a:cs typeface="Open Sans"/>
              </a:defRPr>
            </a:lvl1pPr>
          </a:lstStyle>
          <a:p>
            <a:r>
              <a:rPr lang="fr-FR"/>
              <a:t>Cliquez sur l'icône pour ajouter un tableau</a:t>
            </a:r>
            <a:endParaRPr lang="fr-FR" dirty="0"/>
          </a:p>
        </p:txBody>
      </p:sp>
    </p:spTree>
    <p:extLst>
      <p:ext uri="{BB962C8B-B14F-4D97-AF65-F5344CB8AC3E}">
        <p14:creationId xmlns:p14="http://schemas.microsoft.com/office/powerpoint/2010/main" val="3171417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514351" y="1547547"/>
            <a:ext cx="7796030" cy="2483392"/>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5473562" y="4318000"/>
            <a:ext cx="2838450" cy="373853"/>
          </a:xfrm>
          <a:prstGeom prst="rect">
            <a:avLst/>
          </a:prstGeom>
        </p:spPr>
        <p:txBody>
          <a:bodyPr/>
          <a:lstStyle/>
          <a:p>
            <a:fld id="{57C10A69-C0BC-4A5A-8FE4-5D0B5D0F11EE}" type="datetimeFigureOut">
              <a:rPr lang="en-US" dirty="0"/>
              <a:t>5/30/2022</a:t>
            </a:fld>
            <a:endParaRPr lang="en-US" dirty="0"/>
          </a:p>
        </p:txBody>
      </p:sp>
      <p:sp>
        <p:nvSpPr>
          <p:cNvPr id="5" name="Footer Placeholder 4"/>
          <p:cNvSpPr>
            <a:spLocks noGrp="1"/>
          </p:cNvSpPr>
          <p:nvPr>
            <p:ph type="ftr" sz="quarter" idx="11"/>
          </p:nvPr>
        </p:nvSpPr>
        <p:spPr>
          <a:xfrm>
            <a:off x="514351" y="4318000"/>
            <a:ext cx="4124789" cy="373853"/>
          </a:xfrm>
          <a:prstGeom prst="rect">
            <a:avLst/>
          </a:prstGeom>
        </p:spPr>
        <p:txBody>
          <a:bodyPr/>
          <a:lstStyle/>
          <a:p>
            <a:endParaRPr lang="en-US" dirty="0"/>
          </a:p>
        </p:txBody>
      </p:sp>
      <p:sp>
        <p:nvSpPr>
          <p:cNvPr id="6" name="Slide Number Placeholder 5"/>
          <p:cNvSpPr>
            <a:spLocks noGrp="1"/>
          </p:cNvSpPr>
          <p:nvPr>
            <p:ph type="sldNum" sz="quarter" idx="12"/>
          </p:nvPr>
        </p:nvSpPr>
        <p:spPr>
          <a:xfrm>
            <a:off x="4715341" y="4318000"/>
            <a:ext cx="680390" cy="373853"/>
          </a:xfrm>
          <a:prstGeom prst="rect">
            <a:avLst/>
          </a:prstGeo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3638446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a:xfrm>
            <a:off x="5473562" y="4318000"/>
            <a:ext cx="2838450" cy="373853"/>
          </a:xfrm>
          <a:prstGeom prst="rect">
            <a:avLst/>
          </a:prstGeom>
        </p:spPr>
        <p:txBody>
          <a:bodyPr/>
          <a:lstStyle/>
          <a:p>
            <a:fld id="{B2EA528B-AADB-4276-9F0D-B13FCF86F309}" type="datetimeFigureOut">
              <a:rPr lang="en-US" dirty="0"/>
              <a:t>5/30/2022</a:t>
            </a:fld>
            <a:endParaRPr lang="en-US" dirty="0"/>
          </a:p>
        </p:txBody>
      </p:sp>
      <p:sp>
        <p:nvSpPr>
          <p:cNvPr id="4" name="Footer Placeholder 3"/>
          <p:cNvSpPr>
            <a:spLocks noGrp="1"/>
          </p:cNvSpPr>
          <p:nvPr>
            <p:ph type="ftr" sz="quarter" idx="11"/>
          </p:nvPr>
        </p:nvSpPr>
        <p:spPr>
          <a:xfrm>
            <a:off x="514351" y="4318000"/>
            <a:ext cx="4124789" cy="373853"/>
          </a:xfrm>
          <a:prstGeom prst="rect">
            <a:avLst/>
          </a:prstGeom>
        </p:spPr>
        <p:txBody>
          <a:bodyPr/>
          <a:lstStyle/>
          <a:p>
            <a:endParaRPr lang="en-US" dirty="0"/>
          </a:p>
        </p:txBody>
      </p:sp>
      <p:sp>
        <p:nvSpPr>
          <p:cNvPr id="5" name="Slide Number Placeholder 4"/>
          <p:cNvSpPr>
            <a:spLocks noGrp="1"/>
          </p:cNvSpPr>
          <p:nvPr>
            <p:ph type="sldNum" sz="quarter" idx="12"/>
          </p:nvPr>
        </p:nvSpPr>
        <p:spPr>
          <a:xfrm>
            <a:off x="4715341" y="4318000"/>
            <a:ext cx="680390" cy="373853"/>
          </a:xfrm>
          <a:prstGeom prst="rect">
            <a:avLst/>
          </a:prstGeom>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425060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E2DF">
            <a:alpha val="60000"/>
          </a:srgbClr>
        </a:solidFill>
        <a:effectLst/>
      </p:bgPr>
    </p:bg>
    <p:spTree>
      <p:nvGrpSpPr>
        <p:cNvPr id="1" name=""/>
        <p:cNvGrpSpPr/>
        <p:nvPr/>
      </p:nvGrpSpPr>
      <p:grpSpPr>
        <a:xfrm>
          <a:off x="0" y="0"/>
          <a:ext cx="0" cy="0"/>
          <a:chOff x="0" y="0"/>
          <a:chExt cx="0" cy="0"/>
        </a:xfrm>
      </p:grpSpPr>
      <p:sp>
        <p:nvSpPr>
          <p:cNvPr id="5" name="Rogner un rectangle à un seul coin 20"/>
          <p:cNvSpPr/>
          <p:nvPr/>
        </p:nvSpPr>
        <p:spPr>
          <a:xfrm>
            <a:off x="0" y="2115"/>
            <a:ext cx="9146121" cy="2521860"/>
          </a:xfrm>
          <a:custGeom>
            <a:avLst/>
            <a:gdLst>
              <a:gd name="connsiteX0" fmla="*/ 0 w 2736304"/>
              <a:gd name="connsiteY0" fmla="*/ 0 h 1584176"/>
              <a:gd name="connsiteX1" fmla="*/ 2472269 w 2736304"/>
              <a:gd name="connsiteY1" fmla="*/ 0 h 1584176"/>
              <a:gd name="connsiteX2" fmla="*/ 2736304 w 2736304"/>
              <a:gd name="connsiteY2" fmla="*/ 264035 h 1584176"/>
              <a:gd name="connsiteX3" fmla="*/ 2736304 w 2736304"/>
              <a:gd name="connsiteY3" fmla="*/ 1584176 h 1584176"/>
              <a:gd name="connsiteX4" fmla="*/ 0 w 2736304"/>
              <a:gd name="connsiteY4" fmla="*/ 1584176 h 1584176"/>
              <a:gd name="connsiteX5" fmla="*/ 0 w 2736304"/>
              <a:gd name="connsiteY5" fmla="*/ 0 h 1584176"/>
              <a:gd name="connsiteX0" fmla="*/ 6350 w 2742654"/>
              <a:gd name="connsiteY0" fmla="*/ 0 h 2346176"/>
              <a:gd name="connsiteX1" fmla="*/ 2478619 w 2742654"/>
              <a:gd name="connsiteY1" fmla="*/ 0 h 2346176"/>
              <a:gd name="connsiteX2" fmla="*/ 2742654 w 2742654"/>
              <a:gd name="connsiteY2" fmla="*/ 264035 h 2346176"/>
              <a:gd name="connsiteX3" fmla="*/ 2742654 w 2742654"/>
              <a:gd name="connsiteY3" fmla="*/ 1584176 h 2346176"/>
              <a:gd name="connsiteX4" fmla="*/ 0 w 2742654"/>
              <a:gd name="connsiteY4" fmla="*/ 2346176 h 2346176"/>
              <a:gd name="connsiteX5" fmla="*/ 6350 w 2742654"/>
              <a:gd name="connsiteY5" fmla="*/ 0 h 2346176"/>
              <a:gd name="connsiteX0" fmla="*/ 6350 w 9152469"/>
              <a:gd name="connsiteY0" fmla="*/ 0 h 2346176"/>
              <a:gd name="connsiteX1" fmla="*/ 9152469 w 9152469"/>
              <a:gd name="connsiteY1" fmla="*/ 6350 h 2346176"/>
              <a:gd name="connsiteX2" fmla="*/ 2742654 w 9152469"/>
              <a:gd name="connsiteY2" fmla="*/ 264035 h 2346176"/>
              <a:gd name="connsiteX3" fmla="*/ 2742654 w 9152469"/>
              <a:gd name="connsiteY3" fmla="*/ 1584176 h 2346176"/>
              <a:gd name="connsiteX4" fmla="*/ 0 w 9152469"/>
              <a:gd name="connsiteY4" fmla="*/ 2346176 h 2346176"/>
              <a:gd name="connsiteX5" fmla="*/ 6350 w 9152469"/>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2742654 w 9156154"/>
              <a:gd name="connsiteY3" fmla="*/ 158417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4133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6154"/>
              <a:gd name="connsiteY0" fmla="*/ 0 h 2346176"/>
              <a:gd name="connsiteX1" fmla="*/ 9152469 w 9156154"/>
              <a:gd name="connsiteY1" fmla="*/ 6350 h 2346176"/>
              <a:gd name="connsiteX2" fmla="*/ 9156154 w 9156154"/>
              <a:gd name="connsiteY2" fmla="*/ 1095885 h 2346176"/>
              <a:gd name="connsiteX3" fmla="*/ 6190704 w 9156154"/>
              <a:gd name="connsiteY3" fmla="*/ 1412726 h 2346176"/>
              <a:gd name="connsiteX4" fmla="*/ 0 w 9156154"/>
              <a:gd name="connsiteY4" fmla="*/ 2346176 h 2346176"/>
              <a:gd name="connsiteX5" fmla="*/ 6350 w 9156154"/>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41338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2561"/>
              <a:gd name="connsiteY0" fmla="*/ 0 h 2346176"/>
              <a:gd name="connsiteX1" fmla="*/ 9152469 w 9152561"/>
              <a:gd name="connsiteY1" fmla="*/ 6350 h 2346176"/>
              <a:gd name="connsiteX2" fmla="*/ 9143454 w 9152561"/>
              <a:gd name="connsiteY2" fmla="*/ 1153035 h 2346176"/>
              <a:gd name="connsiteX3" fmla="*/ 6190704 w 9152561"/>
              <a:gd name="connsiteY3" fmla="*/ 1412726 h 2346176"/>
              <a:gd name="connsiteX4" fmla="*/ 0 w 9152561"/>
              <a:gd name="connsiteY4" fmla="*/ 2346176 h 2346176"/>
              <a:gd name="connsiteX5" fmla="*/ 6350 w 9152561"/>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0 w 9156155"/>
              <a:gd name="connsiteY4" fmla="*/ 2346176 h 2346176"/>
              <a:gd name="connsiteX5" fmla="*/ 6350 w 9156155"/>
              <a:gd name="connsiteY5"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876550 w 9156155"/>
              <a:gd name="connsiteY4" fmla="*/ 191135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673100 w 9156155"/>
              <a:gd name="connsiteY4" fmla="*/ 2235200 h 2346176"/>
              <a:gd name="connsiteX5" fmla="*/ 0 w 9156155"/>
              <a:gd name="connsiteY5" fmla="*/ 2346176 h 2346176"/>
              <a:gd name="connsiteX6" fmla="*/ 6350 w 9156155"/>
              <a:gd name="connsiteY6"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724150 w 9156155"/>
              <a:gd name="connsiteY4" fmla="*/ 19304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346176"/>
              <a:gd name="connsiteX1" fmla="*/ 9152469 w 9156155"/>
              <a:gd name="connsiteY1" fmla="*/ 6350 h 2346176"/>
              <a:gd name="connsiteX2" fmla="*/ 9156154 w 9156155"/>
              <a:gd name="connsiteY2" fmla="*/ 1394335 h 2346176"/>
              <a:gd name="connsiteX3" fmla="*/ 6190704 w 9156155"/>
              <a:gd name="connsiteY3" fmla="*/ 1412726 h 2346176"/>
              <a:gd name="connsiteX4" fmla="*/ 2349500 w 9156155"/>
              <a:gd name="connsiteY4" fmla="*/ 2298700 h 2346176"/>
              <a:gd name="connsiteX5" fmla="*/ 673100 w 9156155"/>
              <a:gd name="connsiteY5" fmla="*/ 2235200 h 2346176"/>
              <a:gd name="connsiteX6" fmla="*/ 0 w 9156155"/>
              <a:gd name="connsiteY6" fmla="*/ 2346176 h 2346176"/>
              <a:gd name="connsiteX7" fmla="*/ 6350 w 9156155"/>
              <a:gd name="connsiteY7" fmla="*/ 0 h 23461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73100 w 9156155"/>
              <a:gd name="connsiteY5" fmla="*/ 2235200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682625 w 9156155"/>
              <a:gd name="connsiteY5" fmla="*/ 2003425 h 2562076"/>
              <a:gd name="connsiteX6" fmla="*/ 0 w 9156155"/>
              <a:gd name="connsiteY6" fmla="*/ 2562076 h 2562076"/>
              <a:gd name="connsiteX7" fmla="*/ 6350 w 9156155"/>
              <a:gd name="connsiteY7" fmla="*/ 0 h 2562076"/>
              <a:gd name="connsiteX0" fmla="*/ 6350 w 9156155"/>
              <a:gd name="connsiteY0" fmla="*/ 0 h 2562076"/>
              <a:gd name="connsiteX1" fmla="*/ 9152469 w 9156155"/>
              <a:gd name="connsiteY1" fmla="*/ 6350 h 2562076"/>
              <a:gd name="connsiteX2" fmla="*/ 9156154 w 9156155"/>
              <a:gd name="connsiteY2" fmla="*/ 1394335 h 2562076"/>
              <a:gd name="connsiteX3" fmla="*/ 6190704 w 9156155"/>
              <a:gd name="connsiteY3" fmla="*/ 1412726 h 2562076"/>
              <a:gd name="connsiteX4" fmla="*/ 2349500 w 9156155"/>
              <a:gd name="connsiteY4" fmla="*/ 2298700 h 2562076"/>
              <a:gd name="connsiteX5" fmla="*/ 777875 w 9156155"/>
              <a:gd name="connsiteY5" fmla="*/ 2079625 h 2562076"/>
              <a:gd name="connsiteX6" fmla="*/ 0 w 9156155"/>
              <a:gd name="connsiteY6" fmla="*/ 2562076 h 2562076"/>
              <a:gd name="connsiteX7" fmla="*/ 6350 w 9156155"/>
              <a:gd name="connsiteY7" fmla="*/ 0 h 2562076"/>
              <a:gd name="connsiteX0" fmla="*/ 6350 w 9156155"/>
              <a:gd name="connsiteY0" fmla="*/ 0 h 2349351"/>
              <a:gd name="connsiteX1" fmla="*/ 9152469 w 9156155"/>
              <a:gd name="connsiteY1" fmla="*/ 6350 h 2349351"/>
              <a:gd name="connsiteX2" fmla="*/ 9156154 w 9156155"/>
              <a:gd name="connsiteY2" fmla="*/ 1394335 h 2349351"/>
              <a:gd name="connsiteX3" fmla="*/ 6190704 w 9156155"/>
              <a:gd name="connsiteY3" fmla="*/ 1412726 h 2349351"/>
              <a:gd name="connsiteX4" fmla="*/ 2349500 w 9156155"/>
              <a:gd name="connsiteY4" fmla="*/ 2298700 h 2349351"/>
              <a:gd name="connsiteX5" fmla="*/ 777875 w 9156155"/>
              <a:gd name="connsiteY5" fmla="*/ 2079625 h 2349351"/>
              <a:gd name="connsiteX6" fmla="*/ 0 w 9156155"/>
              <a:gd name="connsiteY6" fmla="*/ 2349351 h 2349351"/>
              <a:gd name="connsiteX7" fmla="*/ 6350 w 9156155"/>
              <a:gd name="connsiteY7" fmla="*/ 0 h 2349351"/>
              <a:gd name="connsiteX0" fmla="*/ 9525 w 9159330"/>
              <a:gd name="connsiteY0" fmla="*/ 0 h 2523976"/>
              <a:gd name="connsiteX1" fmla="*/ 9155644 w 9159330"/>
              <a:gd name="connsiteY1" fmla="*/ 6350 h 2523976"/>
              <a:gd name="connsiteX2" fmla="*/ 9159329 w 9159330"/>
              <a:gd name="connsiteY2" fmla="*/ 1394335 h 2523976"/>
              <a:gd name="connsiteX3" fmla="*/ 6193879 w 9159330"/>
              <a:gd name="connsiteY3" fmla="*/ 1412726 h 2523976"/>
              <a:gd name="connsiteX4" fmla="*/ 2352675 w 9159330"/>
              <a:gd name="connsiteY4" fmla="*/ 2298700 h 2523976"/>
              <a:gd name="connsiteX5" fmla="*/ 781050 w 9159330"/>
              <a:gd name="connsiteY5" fmla="*/ 2079625 h 2523976"/>
              <a:gd name="connsiteX6" fmla="*/ 0 w 9159330"/>
              <a:gd name="connsiteY6" fmla="*/ 2523976 h 2523976"/>
              <a:gd name="connsiteX7" fmla="*/ 9525 w 9159330"/>
              <a:gd name="connsiteY7" fmla="*/ 0 h 2523976"/>
              <a:gd name="connsiteX0" fmla="*/ 290908 w 9159330"/>
              <a:gd name="connsiteY0" fmla="*/ 8860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290908 w 9159330"/>
              <a:gd name="connsiteY7" fmla="*/ 8860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781050 w 9159330"/>
              <a:gd name="connsiteY5" fmla="*/ 2073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23850 w 9159330"/>
              <a:gd name="connsiteY5" fmla="*/ 2335741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36550 w 9159330"/>
              <a:gd name="connsiteY5" fmla="*/ 2327275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49250 w 9159330"/>
              <a:gd name="connsiteY5" fmla="*/ 2318808 h 2517626"/>
              <a:gd name="connsiteX6" fmla="*/ 0 w 9159330"/>
              <a:gd name="connsiteY6" fmla="*/ 2517626 h 2517626"/>
              <a:gd name="connsiteX7" fmla="*/ 1920 w 9159330"/>
              <a:gd name="connsiteY7" fmla="*/ 1255 h 2517626"/>
              <a:gd name="connsiteX0" fmla="*/ 1920 w 9159330"/>
              <a:gd name="connsiteY0" fmla="*/ 12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920 w 9159330"/>
              <a:gd name="connsiteY7" fmla="*/ 1255 h 2517626"/>
              <a:gd name="connsiteX0" fmla="*/ 1144920 w 9159330"/>
              <a:gd name="connsiteY0" fmla="*/ 26655 h 2517626"/>
              <a:gd name="connsiteX1" fmla="*/ 9155644 w 9159330"/>
              <a:gd name="connsiteY1" fmla="*/ 0 h 2517626"/>
              <a:gd name="connsiteX2" fmla="*/ 9159329 w 9159330"/>
              <a:gd name="connsiteY2" fmla="*/ 1387985 h 2517626"/>
              <a:gd name="connsiteX3" fmla="*/ 6193879 w 9159330"/>
              <a:gd name="connsiteY3" fmla="*/ 1406376 h 2517626"/>
              <a:gd name="connsiteX4" fmla="*/ 2352675 w 9159330"/>
              <a:gd name="connsiteY4" fmla="*/ 2292350 h 2517626"/>
              <a:gd name="connsiteX5" fmla="*/ 387350 w 9159330"/>
              <a:gd name="connsiteY5" fmla="*/ 2293408 h 2517626"/>
              <a:gd name="connsiteX6" fmla="*/ 0 w 9159330"/>
              <a:gd name="connsiteY6" fmla="*/ 2517626 h 2517626"/>
              <a:gd name="connsiteX7" fmla="*/ 1144920 w 9159330"/>
              <a:gd name="connsiteY7" fmla="*/ 26655 h 2517626"/>
              <a:gd name="connsiteX0" fmla="*/ 1920 w 9159330"/>
              <a:gd name="connsiteY0" fmla="*/ 0 h 2520605"/>
              <a:gd name="connsiteX1" fmla="*/ 9155644 w 9159330"/>
              <a:gd name="connsiteY1" fmla="*/ 2979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058278 w 9159330"/>
              <a:gd name="connsiteY1" fmla="*/ 108812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59330"/>
              <a:gd name="connsiteY0" fmla="*/ 0 h 2520605"/>
              <a:gd name="connsiteX1" fmla="*/ 9142945 w 9159330"/>
              <a:gd name="connsiteY1" fmla="*/ 2978 h 2520605"/>
              <a:gd name="connsiteX2" fmla="*/ 9159329 w 9159330"/>
              <a:gd name="connsiteY2" fmla="*/ 1390964 h 2520605"/>
              <a:gd name="connsiteX3" fmla="*/ 6193879 w 9159330"/>
              <a:gd name="connsiteY3" fmla="*/ 1409355 h 2520605"/>
              <a:gd name="connsiteX4" fmla="*/ 2352675 w 9159330"/>
              <a:gd name="connsiteY4" fmla="*/ 2295329 h 2520605"/>
              <a:gd name="connsiteX5" fmla="*/ 387350 w 9159330"/>
              <a:gd name="connsiteY5" fmla="*/ 2296387 h 2520605"/>
              <a:gd name="connsiteX6" fmla="*/ 0 w 9159330"/>
              <a:gd name="connsiteY6" fmla="*/ 2520605 h 2520605"/>
              <a:gd name="connsiteX7" fmla="*/ 1920 w 9159330"/>
              <a:gd name="connsiteY7" fmla="*/ 0 h 2520605"/>
              <a:gd name="connsiteX0" fmla="*/ 1920 w 9142945"/>
              <a:gd name="connsiteY0" fmla="*/ 0 h 2520605"/>
              <a:gd name="connsiteX1" fmla="*/ 9142945 w 9142945"/>
              <a:gd name="connsiteY1" fmla="*/ 2978 h 2520605"/>
              <a:gd name="connsiteX2" fmla="*/ 9049262 w 9142945"/>
              <a:gd name="connsiteY2" fmla="*/ 1390964 h 2520605"/>
              <a:gd name="connsiteX3" fmla="*/ 6193879 w 9142945"/>
              <a:gd name="connsiteY3" fmla="*/ 1409355 h 2520605"/>
              <a:gd name="connsiteX4" fmla="*/ 2352675 w 9142945"/>
              <a:gd name="connsiteY4" fmla="*/ 2295329 h 2520605"/>
              <a:gd name="connsiteX5" fmla="*/ 387350 w 9142945"/>
              <a:gd name="connsiteY5" fmla="*/ 2296387 h 2520605"/>
              <a:gd name="connsiteX6" fmla="*/ 0 w 9142945"/>
              <a:gd name="connsiteY6" fmla="*/ 2520605 h 2520605"/>
              <a:gd name="connsiteX7" fmla="*/ 1920 w 9142945"/>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390964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0864"/>
              <a:gd name="connsiteY0" fmla="*/ 0 h 2520605"/>
              <a:gd name="connsiteX1" fmla="*/ 9142945 w 9150864"/>
              <a:gd name="connsiteY1" fmla="*/ 2978 h 2520605"/>
              <a:gd name="connsiteX2" fmla="*/ 9150863 w 9150864"/>
              <a:gd name="connsiteY2" fmla="*/ 1263964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50864"/>
              <a:gd name="connsiteY0" fmla="*/ 0 h 2520605"/>
              <a:gd name="connsiteX1" fmla="*/ 9142945 w 9150864"/>
              <a:gd name="connsiteY1" fmla="*/ 2978 h 2520605"/>
              <a:gd name="connsiteX2" fmla="*/ 9150863 w 9150864"/>
              <a:gd name="connsiteY2" fmla="*/ 1399431 h 2520605"/>
              <a:gd name="connsiteX3" fmla="*/ 6193879 w 9150864"/>
              <a:gd name="connsiteY3" fmla="*/ 1409355 h 2520605"/>
              <a:gd name="connsiteX4" fmla="*/ 2352675 w 9150864"/>
              <a:gd name="connsiteY4" fmla="*/ 2295329 h 2520605"/>
              <a:gd name="connsiteX5" fmla="*/ 387350 w 9150864"/>
              <a:gd name="connsiteY5" fmla="*/ 2296387 h 2520605"/>
              <a:gd name="connsiteX6" fmla="*/ 0 w 9150864"/>
              <a:gd name="connsiteY6" fmla="*/ 2520605 h 2520605"/>
              <a:gd name="connsiteX7" fmla="*/ 1920 w 9150864"/>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46630"/>
              <a:gd name="connsiteY0" fmla="*/ 0 h 2520605"/>
              <a:gd name="connsiteX1" fmla="*/ 9142945 w 9146630"/>
              <a:gd name="connsiteY1" fmla="*/ 2978 h 2520605"/>
              <a:gd name="connsiteX2" fmla="*/ 9146629 w 9146630"/>
              <a:gd name="connsiteY2" fmla="*/ 1412131 h 2520605"/>
              <a:gd name="connsiteX3" fmla="*/ 6193879 w 9146630"/>
              <a:gd name="connsiteY3" fmla="*/ 1409355 h 2520605"/>
              <a:gd name="connsiteX4" fmla="*/ 2352675 w 9146630"/>
              <a:gd name="connsiteY4" fmla="*/ 2295329 h 2520605"/>
              <a:gd name="connsiteX5" fmla="*/ 387350 w 9146630"/>
              <a:gd name="connsiteY5" fmla="*/ 2296387 h 2520605"/>
              <a:gd name="connsiteX6" fmla="*/ 0 w 9146630"/>
              <a:gd name="connsiteY6" fmla="*/ 2520605 h 2520605"/>
              <a:gd name="connsiteX7" fmla="*/ 1920 w 9146630"/>
              <a:gd name="connsiteY7" fmla="*/ 0 h 2520605"/>
              <a:gd name="connsiteX0" fmla="*/ 1920 w 9155096"/>
              <a:gd name="connsiteY0" fmla="*/ 0 h 2520605"/>
              <a:gd name="connsiteX1" fmla="*/ 9142945 w 9155096"/>
              <a:gd name="connsiteY1" fmla="*/ 2978 h 2520605"/>
              <a:gd name="connsiteX2" fmla="*/ 9155095 w 9155096"/>
              <a:gd name="connsiteY2" fmla="*/ 1306297 h 2520605"/>
              <a:gd name="connsiteX3" fmla="*/ 6193879 w 9155096"/>
              <a:gd name="connsiteY3" fmla="*/ 1409355 h 2520605"/>
              <a:gd name="connsiteX4" fmla="*/ 2352675 w 9155096"/>
              <a:gd name="connsiteY4" fmla="*/ 2295329 h 2520605"/>
              <a:gd name="connsiteX5" fmla="*/ 387350 w 9155096"/>
              <a:gd name="connsiteY5" fmla="*/ 2296387 h 2520605"/>
              <a:gd name="connsiteX6" fmla="*/ 0 w 9155096"/>
              <a:gd name="connsiteY6" fmla="*/ 2520605 h 2520605"/>
              <a:gd name="connsiteX7" fmla="*/ 1920 w 9155096"/>
              <a:gd name="connsiteY7" fmla="*/ 0 h 2520605"/>
              <a:gd name="connsiteX0" fmla="*/ 1920 w 9143728"/>
              <a:gd name="connsiteY0" fmla="*/ 0 h 2520605"/>
              <a:gd name="connsiteX1" fmla="*/ 9142945 w 9143728"/>
              <a:gd name="connsiteY1" fmla="*/ 2978 h 2520605"/>
              <a:gd name="connsiteX2" fmla="*/ 9142395 w 9143728"/>
              <a:gd name="connsiteY2" fmla="*/ 1412130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6629"/>
              <a:gd name="connsiteY0" fmla="*/ 0 h 2520605"/>
              <a:gd name="connsiteX1" fmla="*/ 9142945 w 9146629"/>
              <a:gd name="connsiteY1" fmla="*/ 2978 h 2520605"/>
              <a:gd name="connsiteX2" fmla="*/ 9146628 w 9146629"/>
              <a:gd name="connsiteY2" fmla="*/ 1395196 h 2520605"/>
              <a:gd name="connsiteX3" fmla="*/ 6193879 w 9146629"/>
              <a:gd name="connsiteY3" fmla="*/ 1409355 h 2520605"/>
              <a:gd name="connsiteX4" fmla="*/ 2352675 w 9146629"/>
              <a:gd name="connsiteY4" fmla="*/ 2295329 h 2520605"/>
              <a:gd name="connsiteX5" fmla="*/ 387350 w 9146629"/>
              <a:gd name="connsiteY5" fmla="*/ 2296387 h 2520605"/>
              <a:gd name="connsiteX6" fmla="*/ 0 w 9146629"/>
              <a:gd name="connsiteY6" fmla="*/ 2520605 h 2520605"/>
              <a:gd name="connsiteX7" fmla="*/ 1920 w 9146629"/>
              <a:gd name="connsiteY7" fmla="*/ 0 h 2520605"/>
              <a:gd name="connsiteX0" fmla="*/ 1920 w 9143728"/>
              <a:gd name="connsiteY0" fmla="*/ 0 h 2520605"/>
              <a:gd name="connsiteX1" fmla="*/ 9142945 w 9143728"/>
              <a:gd name="connsiteY1" fmla="*/ 2978 h 2520605"/>
              <a:gd name="connsiteX2" fmla="*/ 9142395 w 9143728"/>
              <a:gd name="connsiteY2" fmla="*/ 1403663 h 2520605"/>
              <a:gd name="connsiteX3" fmla="*/ 6193879 w 9143728"/>
              <a:gd name="connsiteY3" fmla="*/ 1409355 h 2520605"/>
              <a:gd name="connsiteX4" fmla="*/ 2352675 w 9143728"/>
              <a:gd name="connsiteY4" fmla="*/ 2295329 h 2520605"/>
              <a:gd name="connsiteX5" fmla="*/ 387350 w 9143728"/>
              <a:gd name="connsiteY5" fmla="*/ 2296387 h 2520605"/>
              <a:gd name="connsiteX6" fmla="*/ 0 w 9143728"/>
              <a:gd name="connsiteY6" fmla="*/ 2520605 h 2520605"/>
              <a:gd name="connsiteX7" fmla="*/ 1920 w 9143728"/>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2396"/>
              <a:gd name="connsiteY0" fmla="*/ 0 h 2520605"/>
              <a:gd name="connsiteX1" fmla="*/ 9024412 w 9142396"/>
              <a:gd name="connsiteY1" fmla="*/ 87645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68621"/>
              <a:gd name="connsiteY0" fmla="*/ 1255 h 2521860"/>
              <a:gd name="connsiteX1" fmla="*/ 9142946 w 9168621"/>
              <a:gd name="connsiteY1" fmla="*/ 0 h 2521860"/>
              <a:gd name="connsiteX2" fmla="*/ 9142395 w 9168621"/>
              <a:gd name="connsiteY2" fmla="*/ 1404918 h 2521860"/>
              <a:gd name="connsiteX3" fmla="*/ 6193879 w 9168621"/>
              <a:gd name="connsiteY3" fmla="*/ 1410610 h 2521860"/>
              <a:gd name="connsiteX4" fmla="*/ 2352675 w 9168621"/>
              <a:gd name="connsiteY4" fmla="*/ 2296584 h 2521860"/>
              <a:gd name="connsiteX5" fmla="*/ 387350 w 9168621"/>
              <a:gd name="connsiteY5" fmla="*/ 2297642 h 2521860"/>
              <a:gd name="connsiteX6" fmla="*/ 0 w 9168621"/>
              <a:gd name="connsiteY6" fmla="*/ 2521860 h 2521860"/>
              <a:gd name="connsiteX7" fmla="*/ 1920 w 9168621"/>
              <a:gd name="connsiteY7" fmla="*/ 1255 h 2521860"/>
              <a:gd name="connsiteX0" fmla="*/ 1920 w 9142946"/>
              <a:gd name="connsiteY0" fmla="*/ 1255 h 2521860"/>
              <a:gd name="connsiteX1" fmla="*/ 9142946 w 9142946"/>
              <a:gd name="connsiteY1" fmla="*/ 0 h 2521860"/>
              <a:gd name="connsiteX2" fmla="*/ 9142395 w 9142946"/>
              <a:gd name="connsiteY2" fmla="*/ 1404918 h 2521860"/>
              <a:gd name="connsiteX3" fmla="*/ 6193879 w 9142946"/>
              <a:gd name="connsiteY3" fmla="*/ 1410610 h 2521860"/>
              <a:gd name="connsiteX4" fmla="*/ 2352675 w 9142946"/>
              <a:gd name="connsiteY4" fmla="*/ 2296584 h 2521860"/>
              <a:gd name="connsiteX5" fmla="*/ 387350 w 9142946"/>
              <a:gd name="connsiteY5" fmla="*/ 2297642 h 2521860"/>
              <a:gd name="connsiteX6" fmla="*/ 0 w 9142946"/>
              <a:gd name="connsiteY6" fmla="*/ 2521860 h 2521860"/>
              <a:gd name="connsiteX7" fmla="*/ 1920 w 9142946"/>
              <a:gd name="connsiteY7" fmla="*/ 1255 h 2521860"/>
              <a:gd name="connsiteX0" fmla="*/ 1920 w 9142396"/>
              <a:gd name="connsiteY0" fmla="*/ 0 h 2520605"/>
              <a:gd name="connsiteX1" fmla="*/ 9108021 w 9142396"/>
              <a:gd name="connsiteY1" fmla="*/ 46370 h 2520605"/>
              <a:gd name="connsiteX2" fmla="*/ 9142395 w 9142396"/>
              <a:gd name="connsiteY2" fmla="*/ 1403663 h 2520605"/>
              <a:gd name="connsiteX3" fmla="*/ 6193879 w 9142396"/>
              <a:gd name="connsiteY3" fmla="*/ 1409355 h 2520605"/>
              <a:gd name="connsiteX4" fmla="*/ 2352675 w 9142396"/>
              <a:gd name="connsiteY4" fmla="*/ 2295329 h 2520605"/>
              <a:gd name="connsiteX5" fmla="*/ 387350 w 9142396"/>
              <a:gd name="connsiteY5" fmla="*/ 2296387 h 2520605"/>
              <a:gd name="connsiteX6" fmla="*/ 0 w 9142396"/>
              <a:gd name="connsiteY6" fmla="*/ 2520605 h 2520605"/>
              <a:gd name="connsiteX7" fmla="*/ 1920 w 9142396"/>
              <a:gd name="connsiteY7" fmla="*/ 0 h 2520605"/>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 name="connsiteX0" fmla="*/ 1920 w 9146121"/>
              <a:gd name="connsiteY0" fmla="*/ 1255 h 2521860"/>
              <a:gd name="connsiteX1" fmla="*/ 9146121 w 9146121"/>
              <a:gd name="connsiteY1" fmla="*/ 0 h 2521860"/>
              <a:gd name="connsiteX2" fmla="*/ 9142395 w 9146121"/>
              <a:gd name="connsiteY2" fmla="*/ 1404918 h 2521860"/>
              <a:gd name="connsiteX3" fmla="*/ 6193879 w 9146121"/>
              <a:gd name="connsiteY3" fmla="*/ 1410610 h 2521860"/>
              <a:gd name="connsiteX4" fmla="*/ 2352675 w 9146121"/>
              <a:gd name="connsiteY4" fmla="*/ 2296584 h 2521860"/>
              <a:gd name="connsiteX5" fmla="*/ 387350 w 9146121"/>
              <a:gd name="connsiteY5" fmla="*/ 2297642 h 2521860"/>
              <a:gd name="connsiteX6" fmla="*/ 0 w 9146121"/>
              <a:gd name="connsiteY6" fmla="*/ 2521860 h 2521860"/>
              <a:gd name="connsiteX7" fmla="*/ 1920 w 9146121"/>
              <a:gd name="connsiteY7" fmla="*/ 1255 h 252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6121" h="2521860">
                <a:moveTo>
                  <a:pt x="1920" y="1255"/>
                </a:moveTo>
                <a:lnTo>
                  <a:pt x="9146121" y="0"/>
                </a:lnTo>
                <a:lnTo>
                  <a:pt x="9142395" y="1404918"/>
                </a:lnTo>
                <a:cubicBezTo>
                  <a:pt x="9144512" y="1402582"/>
                  <a:pt x="6198112" y="1404480"/>
                  <a:pt x="6193879" y="1410610"/>
                </a:cubicBezTo>
                <a:lnTo>
                  <a:pt x="2352675" y="2296584"/>
                </a:lnTo>
                <a:lnTo>
                  <a:pt x="387350" y="2297642"/>
                </a:lnTo>
                <a:lnTo>
                  <a:pt x="0" y="2521860"/>
                </a:lnTo>
                <a:lnTo>
                  <a:pt x="1920" y="1255"/>
                </a:lnTo>
                <a:close/>
              </a:path>
            </a:pathLst>
          </a:custGeom>
          <a:solidFill>
            <a:srgbClr val="E1E2D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365760" rIns="91440" bIns="45720" numCol="1" spcCol="0" rtlCol="0" fromWordArt="0" anchor="t" anchorCtr="0" forceAA="0" compatLnSpc="1">
            <a:prstTxWarp prst="textNoShape">
              <a:avLst/>
            </a:prstTxWarp>
            <a:noAutofit/>
          </a:bodyPr>
          <a:lstStyle>
            <a:lvl1pPr marL="0" algn="l" rtl="0" latinLnBrk="0">
              <a:defRPr lang="fr-FR" sz="1800" kern="1200">
                <a:solidFill>
                  <a:schemeClr val="lt1"/>
                </a:solidFill>
                <a:latin typeface="+mn-lt"/>
                <a:ea typeface="+mn-ea"/>
                <a:cs typeface="+mn-cs"/>
              </a:defRPr>
            </a:lvl1pPr>
            <a:lvl2pPr marL="457200" algn="l" rtl="0" latinLnBrk="0">
              <a:defRPr lang="fr-FR" sz="1800" kern="1200">
                <a:solidFill>
                  <a:schemeClr val="lt1"/>
                </a:solidFill>
                <a:latin typeface="+mn-lt"/>
                <a:ea typeface="+mn-ea"/>
                <a:cs typeface="+mn-cs"/>
              </a:defRPr>
            </a:lvl2pPr>
            <a:lvl3pPr marL="914400" algn="l" rtl="0" latinLnBrk="0">
              <a:defRPr lang="fr-FR" sz="1800" kern="1200">
                <a:solidFill>
                  <a:schemeClr val="lt1"/>
                </a:solidFill>
                <a:latin typeface="+mn-lt"/>
                <a:ea typeface="+mn-ea"/>
                <a:cs typeface="+mn-cs"/>
              </a:defRPr>
            </a:lvl3pPr>
            <a:lvl4pPr marL="1371600" algn="l" rtl="0" latinLnBrk="0">
              <a:defRPr lang="fr-FR" sz="1800" kern="1200">
                <a:solidFill>
                  <a:schemeClr val="lt1"/>
                </a:solidFill>
                <a:latin typeface="+mn-lt"/>
                <a:ea typeface="+mn-ea"/>
                <a:cs typeface="+mn-cs"/>
              </a:defRPr>
            </a:lvl4pPr>
            <a:lvl5pPr marL="1828800" algn="l" rtl="0" latinLnBrk="0">
              <a:defRPr lang="fr-FR" sz="1800" kern="1200">
                <a:solidFill>
                  <a:schemeClr val="lt1"/>
                </a:solidFill>
                <a:latin typeface="+mn-lt"/>
                <a:ea typeface="+mn-ea"/>
                <a:cs typeface="+mn-cs"/>
              </a:defRPr>
            </a:lvl5pPr>
            <a:lvl6pPr marL="2286000" algn="l" rtl="0" latinLnBrk="0">
              <a:defRPr lang="fr-FR" sz="1800" kern="1200">
                <a:solidFill>
                  <a:schemeClr val="lt1"/>
                </a:solidFill>
                <a:latin typeface="+mn-lt"/>
                <a:ea typeface="+mn-ea"/>
                <a:cs typeface="+mn-cs"/>
              </a:defRPr>
            </a:lvl6pPr>
            <a:lvl7pPr marL="2743200" algn="l" rtl="0" latinLnBrk="0">
              <a:defRPr lang="fr-FR" sz="1800" kern="1200">
                <a:solidFill>
                  <a:schemeClr val="lt1"/>
                </a:solidFill>
                <a:latin typeface="+mn-lt"/>
                <a:ea typeface="+mn-ea"/>
                <a:cs typeface="+mn-cs"/>
              </a:defRPr>
            </a:lvl7pPr>
            <a:lvl8pPr marL="3200400" algn="l" rtl="0" latinLnBrk="0">
              <a:defRPr lang="fr-FR" sz="1800" kern="1200">
                <a:solidFill>
                  <a:schemeClr val="lt1"/>
                </a:solidFill>
                <a:latin typeface="+mn-lt"/>
                <a:ea typeface="+mn-ea"/>
                <a:cs typeface="+mn-cs"/>
              </a:defRPr>
            </a:lvl8pPr>
            <a:lvl9pPr marL="3657600" algn="l" rtl="0" latinLnBrk="0">
              <a:defRPr lang="fr-FR" sz="1800" kern="1200">
                <a:solidFill>
                  <a:schemeClr val="lt1"/>
                </a:solidFill>
                <a:latin typeface="+mn-lt"/>
                <a:ea typeface="+mn-ea"/>
                <a:cs typeface="+mn-cs"/>
              </a:defRPr>
            </a:lvl9pPr>
            <a:extLst/>
          </a:lstStyle>
          <a:p>
            <a:pPr algn="ctr"/>
            <a:endParaRPr lang="fr-FR" sz="2200" b="1" kern="1800" spc="-120" dirty="0">
              <a:solidFill>
                <a:schemeClr val="bg1"/>
              </a:solidFill>
              <a:latin typeface="Open Sans"/>
              <a:cs typeface="Open Sans"/>
            </a:endParaRPr>
          </a:p>
        </p:txBody>
      </p:sp>
      <p:pic>
        <p:nvPicPr>
          <p:cNvPr id="10" name="Image 9" descr="Spheres_PPT-01.png"/>
          <p:cNvPicPr>
            <a:picLocks noChangeAspect="1"/>
          </p:cNvPicPr>
          <p:nvPr/>
        </p:nvPicPr>
        <p:blipFill rotWithShape="1">
          <a:blip r:embed="rId10">
            <a:extLst>
              <a:ext uri="{28A0092B-C50C-407E-A947-70E740481C1C}">
                <a14:useLocalDpi xmlns:a14="http://schemas.microsoft.com/office/drawing/2010/main" val="0"/>
              </a:ext>
            </a:extLst>
          </a:blip>
          <a:srcRect r="11174"/>
          <a:stretch/>
        </p:blipFill>
        <p:spPr>
          <a:xfrm>
            <a:off x="7700836" y="555209"/>
            <a:ext cx="1453896" cy="1554480"/>
          </a:xfrm>
          <a:prstGeom prst="rect">
            <a:avLst/>
          </a:prstGeom>
        </p:spPr>
      </p:pic>
      <p:pic>
        <p:nvPicPr>
          <p:cNvPr id="11" name="Image 10" descr="Slogan_PPT.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174" y="330183"/>
            <a:ext cx="1115568" cy="215245"/>
          </a:xfrm>
          <a:prstGeom prst="rect">
            <a:avLst/>
          </a:prstGeom>
        </p:spPr>
      </p:pic>
      <p:sp>
        <p:nvSpPr>
          <p:cNvPr id="2" name="Espace réservé du titre 1"/>
          <p:cNvSpPr>
            <a:spLocks noGrp="1"/>
          </p:cNvSpPr>
          <p:nvPr>
            <p:ph type="title"/>
          </p:nvPr>
        </p:nvSpPr>
        <p:spPr>
          <a:xfrm>
            <a:off x="548640" y="825246"/>
            <a:ext cx="5464810" cy="385487"/>
          </a:xfrm>
          <a:prstGeom prst="rect">
            <a:avLst/>
          </a:prstGeom>
        </p:spPr>
        <p:txBody>
          <a:bodyPr vert="horz" lIns="0" tIns="0" rIns="0" bIns="0" rtlCol="0" anchor="t" anchorCtr="0">
            <a:noAutofit/>
          </a:bodyPr>
          <a:lstStyle/>
          <a:p>
            <a:r>
              <a:rPr lang="fr-CA" dirty="0"/>
              <a:t>Cliquez et modifiez le titre</a:t>
            </a:r>
            <a:endParaRPr lang="fr-FR" dirty="0"/>
          </a:p>
        </p:txBody>
      </p:sp>
      <p:pic>
        <p:nvPicPr>
          <p:cNvPr id="4" name="Image 3" descr="QUEB_CISSSdeLaval_i4c.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4636" y="4384817"/>
            <a:ext cx="1453896" cy="691408"/>
          </a:xfrm>
          <a:prstGeom prst="rect">
            <a:avLst/>
          </a:prstGeom>
        </p:spPr>
      </p:pic>
    </p:spTree>
    <p:extLst>
      <p:ext uri="{BB962C8B-B14F-4D97-AF65-F5344CB8AC3E}">
        <p14:creationId xmlns:p14="http://schemas.microsoft.com/office/powerpoint/2010/main" val="4056568937"/>
      </p:ext>
    </p:extLst>
  </p:cSld>
  <p:clrMap bg1="lt1" tx1="dk1" bg2="lt2" tx2="dk2" accent1="accent1" accent2="accent2" accent3="accent3" accent4="accent4" accent5="accent5" accent6="accent6" hlink="hlink" folHlink="folHlink"/>
  <p:sldLayoutIdLst>
    <p:sldLayoutId id="2147483763" r:id="rId1"/>
    <p:sldLayoutId id="2147483769" r:id="rId2"/>
    <p:sldLayoutId id="2147483764" r:id="rId3"/>
    <p:sldLayoutId id="2147483768" r:id="rId4"/>
    <p:sldLayoutId id="2147483767" r:id="rId5"/>
    <p:sldLayoutId id="2147483765" r:id="rId6"/>
    <p:sldLayoutId id="2147483771" r:id="rId7"/>
    <p:sldLayoutId id="2147483772" r:id="rId8"/>
  </p:sldLayoutIdLst>
  <p:txStyles>
    <p:title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6.jpeg"/><Relationship Id="rId3" Type="http://schemas.openxmlformats.org/officeDocument/2006/relationships/slideLayout" Target="../slideLayouts/slideLayout7.xml"/><Relationship Id="rId7" Type="http://schemas.openxmlformats.org/officeDocument/2006/relationships/diagramQuickStyle" Target="../diagrams/quickStyle1.xml"/><Relationship Id="rId12" Type="http://schemas.openxmlformats.org/officeDocument/2006/relationships/image" Target="../media/image25.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xml"/><Relationship Id="rId11" Type="http://schemas.openxmlformats.org/officeDocument/2006/relationships/image" Target="../media/image24.jpeg"/><Relationship Id="rId5" Type="http://schemas.openxmlformats.org/officeDocument/2006/relationships/diagramData" Target="../diagrams/data1.xml"/><Relationship Id="rId10" Type="http://schemas.openxmlformats.org/officeDocument/2006/relationships/image" Target="../media/image23.jpeg"/><Relationship Id="rId4" Type="http://schemas.openxmlformats.org/officeDocument/2006/relationships/notesSlide" Target="../notesSlides/notesSlide12.xml"/><Relationship Id="rId9" Type="http://schemas.microsoft.com/office/2007/relationships/diagramDrawing" Target="../diagrams/drawing1.xml"/><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12"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notesSlide" Target="../notesSlides/notesSlide14.xml"/><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https://www.chu.ulg.ac.be/" TargetMode="External"/><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6.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4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43.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7.xml"/><Relationship Id="rId7" Type="http://schemas.openxmlformats.org/officeDocument/2006/relationships/image" Target="../media/image46.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5.emf"/><Relationship Id="rId5" Type="http://schemas.openxmlformats.org/officeDocument/2006/relationships/image" Target="../media/image44.jpeg"/><Relationship Id="rId10" Type="http://schemas.openxmlformats.org/officeDocument/2006/relationships/image" Target="../media/image6.png"/><Relationship Id="rId4" Type="http://schemas.openxmlformats.org/officeDocument/2006/relationships/notesSlide" Target="../notesSlides/notesSlide21.xml"/><Relationship Id="rId9"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image" Target="../media/image49.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6.png"/><Relationship Id="rId5" Type="http://schemas.openxmlformats.org/officeDocument/2006/relationships/image" Target="../media/image5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3.png"/><Relationship Id="rId5" Type="http://schemas.openxmlformats.org/officeDocument/2006/relationships/image" Target="../media/image54.jp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3.png"/><Relationship Id="rId5" Type="http://schemas.openxmlformats.org/officeDocument/2006/relationships/hyperlink" Target="https://www.youtube.com/watch?v=h8ggpfr4sRQ" TargetMode="External"/><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6.svg"/><Relationship Id="rId5" Type="http://schemas.openxmlformats.org/officeDocument/2006/relationships/image" Target="../media/image61.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3.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8" Type="http://schemas.openxmlformats.org/officeDocument/2006/relationships/image" Target="../media/image19.svg"/><Relationship Id="rId3" Type="http://schemas.microsoft.com/office/2007/relationships/media" Target="../media/media32.m4a"/><Relationship Id="rId7" Type="http://schemas.openxmlformats.org/officeDocument/2006/relationships/image" Target="../media/image6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notesSlide" Target="../notesSlides/notesSlide34.xml"/><Relationship Id="rId5" Type="http://schemas.openxmlformats.org/officeDocument/2006/relationships/slideLayout" Target="../slideLayouts/slideLayout3.xml"/><Relationship Id="rId10" Type="http://schemas.openxmlformats.org/officeDocument/2006/relationships/image" Target="../media/image53.png"/><Relationship Id="rId4" Type="http://schemas.openxmlformats.org/officeDocument/2006/relationships/audio" Target="../media/media32.m4a"/><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3.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3.png"/><Relationship Id="rId5" Type="http://schemas.openxmlformats.org/officeDocument/2006/relationships/image" Target="../media/image63.jpe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3.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3.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eg"/><Relationship Id="rId11" Type="http://schemas.openxmlformats.org/officeDocument/2006/relationships/image" Target="../media/image6.pn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notesSlide" Target="../notesSlides/notesSlide8.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5"/>
          </p:nvPr>
        </p:nvSpPr>
        <p:spPr>
          <a:xfrm>
            <a:off x="3568629" y="2118156"/>
            <a:ext cx="5270643" cy="654861"/>
          </a:xfrm>
        </p:spPr>
        <p:txBody>
          <a:bodyPr>
            <a:normAutofit/>
          </a:bodyPr>
          <a:lstStyle/>
          <a:p>
            <a:pPr algn="ctr"/>
            <a:r>
              <a:rPr lang="fr-FR" sz="2700" dirty="0" smtClean="0">
                <a:solidFill>
                  <a:srgbClr val="0099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Capsule </a:t>
            </a:r>
            <a:r>
              <a:rPr lang="fr-FR" sz="2700" dirty="0">
                <a:solidFill>
                  <a:srgbClr val="0099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fr-FR" sz="2700" dirty="0" smtClean="0">
                <a:solidFill>
                  <a:srgbClr val="0099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Soins </a:t>
            </a:r>
            <a:r>
              <a:rPr lang="fr-FR" sz="2700" dirty="0">
                <a:solidFill>
                  <a:srgbClr val="0099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respiratoires</a:t>
            </a:r>
          </a:p>
          <a:p>
            <a:pPr algn="ctr"/>
            <a:endParaRPr lang="en-CA" sz="2700" dirty="0">
              <a:solidFill>
                <a:schemeClr val="accent2"/>
              </a:solidFill>
            </a:endParaRPr>
          </a:p>
        </p:txBody>
      </p:sp>
      <p:sp>
        <p:nvSpPr>
          <p:cNvPr id="7" name="Espace réservé du texte 6"/>
          <p:cNvSpPr>
            <a:spLocks noGrp="1"/>
          </p:cNvSpPr>
          <p:nvPr>
            <p:ph type="body" sz="quarter" idx="16"/>
          </p:nvPr>
        </p:nvSpPr>
        <p:spPr/>
        <p:txBody>
          <a:bodyPr/>
          <a:lstStyle/>
          <a:p>
            <a:r>
              <a:rPr lang="fr-CA" dirty="0" smtClean="0"/>
              <a:t>Mai 2022</a:t>
            </a:r>
            <a:endParaRPr lang="fr-CA" dirty="0"/>
          </a:p>
        </p:txBody>
      </p:sp>
      <p:sp>
        <p:nvSpPr>
          <p:cNvPr id="2" name="ZoneTexte 1"/>
          <p:cNvSpPr txBox="1"/>
          <p:nvPr/>
        </p:nvSpPr>
        <p:spPr>
          <a:xfrm>
            <a:off x="3390473" y="2889371"/>
            <a:ext cx="5626956" cy="424732"/>
          </a:xfrm>
          <a:prstGeom prst="rect">
            <a:avLst/>
          </a:prstGeom>
          <a:noFill/>
        </p:spPr>
        <p:txBody>
          <a:bodyPr wrap="square" rtlCol="0">
            <a:spAutoFit/>
          </a:bodyPr>
          <a:lstStyle/>
          <a:p>
            <a:pPr>
              <a:lnSpc>
                <a:spcPct val="90000"/>
              </a:lnSpc>
            </a:pPr>
            <a:r>
              <a:rPr lang="fr-CA" sz="2400" i="1" dirty="0">
                <a:solidFill>
                  <a:srgbClr val="70AD47">
                    <a:lumMod val="75000"/>
                  </a:srgbClr>
                </a:solidFill>
                <a:effectLst>
                  <a:outerShdw blurRad="38100" dist="38100" dir="2700000" algn="tl">
                    <a:srgbClr val="000000">
                      <a:alpha val="43137"/>
                    </a:srgbClr>
                  </a:outerShdw>
                </a:effectLst>
                <a:latin typeface="+mj-lt"/>
              </a:rPr>
              <a:t>Formation aux externes en soins infirmiers</a:t>
            </a:r>
          </a:p>
        </p:txBody>
      </p:sp>
      <p:pic>
        <p:nvPicPr>
          <p:cNvPr id="6"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72" y="3893931"/>
            <a:ext cx="609600" cy="609600"/>
          </a:xfrm>
          <a:prstGeom prst="rect">
            <a:avLst/>
          </a:prstGeom>
        </p:spPr>
      </p:pic>
    </p:spTree>
    <p:extLst>
      <p:ext uri="{BB962C8B-B14F-4D97-AF65-F5344CB8AC3E}">
        <p14:creationId xmlns:p14="http://schemas.microsoft.com/office/powerpoint/2010/main" val="3405607937"/>
      </p:ext>
    </p:extLst>
  </p:cSld>
  <p:clrMapOvr>
    <a:masterClrMapping/>
  </p:clrMapOvr>
  <mc:AlternateContent xmlns:mc="http://schemas.openxmlformats.org/markup-compatibility/2006" xmlns:p14="http://schemas.microsoft.com/office/powerpoint/2010/main">
    <mc:Choice Requires="p14">
      <p:transition spd="slow" p14:dur="2000" advTm="6619"/>
    </mc:Choice>
    <mc:Fallback xmlns="">
      <p:transition spd="slow" advTm="6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257412" y="1733372"/>
            <a:ext cx="7796030" cy="2060706"/>
          </a:xfrm>
        </p:spPr>
        <p:txBody>
          <a:bodyPr/>
          <a:lstStyle/>
          <a:p>
            <a:r>
              <a:rPr lang="fr-CA" sz="2000" dirty="0"/>
              <a:t>La date et l’heure du début d’administration de d’oxygène</a:t>
            </a:r>
          </a:p>
          <a:p>
            <a:r>
              <a:rPr lang="fr-CA" sz="2000" dirty="0" smtClean="0"/>
              <a:t>Le </a:t>
            </a:r>
            <a:r>
              <a:rPr lang="fr-CA" sz="2000" dirty="0"/>
              <a:t>type du dispositif utilisé</a:t>
            </a:r>
          </a:p>
          <a:p>
            <a:r>
              <a:rPr lang="fr-CA" sz="2000" dirty="0"/>
              <a:t>La concentration et le débit </a:t>
            </a:r>
          </a:p>
          <a:p>
            <a:r>
              <a:rPr lang="fr-CA" sz="2000" dirty="0"/>
              <a:t>L’état de l’usager et ses réactions</a:t>
            </a:r>
          </a:p>
          <a:p>
            <a:r>
              <a:rPr lang="en-CA" sz="2000" dirty="0" smtClean="0"/>
              <a:t>Les </a:t>
            </a:r>
            <a:r>
              <a:rPr lang="en-CA" sz="2000" dirty="0" err="1" smtClean="0"/>
              <a:t>signes</a:t>
            </a:r>
            <a:r>
              <a:rPr lang="en-CA" sz="2000" dirty="0" smtClean="0"/>
              <a:t> </a:t>
            </a:r>
            <a:r>
              <a:rPr lang="en-CA" sz="2000" dirty="0" err="1" smtClean="0"/>
              <a:t>vitaux</a:t>
            </a:r>
            <a:r>
              <a:rPr lang="en-CA" sz="2000" dirty="0" smtClean="0"/>
              <a:t> </a:t>
            </a:r>
            <a:endParaRPr lang="fr-CA" sz="2000" dirty="0"/>
          </a:p>
        </p:txBody>
      </p:sp>
      <p:sp>
        <p:nvSpPr>
          <p:cNvPr id="4" name="Titre 1"/>
          <p:cNvSpPr txBox="1">
            <a:spLocks noGrp="1"/>
          </p:cNvSpPr>
          <p:nvPr>
            <p:ph type="title"/>
          </p:nvPr>
        </p:nvSpPr>
        <p:spPr>
          <a:xfrm>
            <a:off x="0" y="1002670"/>
            <a:ext cx="9144000" cy="385487"/>
          </a:xfrm>
          <a:prstGeom prst="rect">
            <a:avLst/>
          </a:prstGeom>
        </p:spPr>
        <p:txBody>
          <a:bodyPr vert="horz" lIns="0" tIns="0" rIns="0" bIns="0" rtlCol="0" anchor="t" anchorCtr="0">
            <a:normAutofit/>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ctr"/>
            <a:r>
              <a:rPr lang="fr-CA" sz="3200" dirty="0" smtClean="0">
                <a:solidFill>
                  <a:schemeClr val="accent6">
                    <a:lumMod val="75000"/>
                  </a:schemeClr>
                </a:solidFill>
                <a:effectLst>
                  <a:outerShdw blurRad="38100" dist="38100" dir="2700000" algn="tl">
                    <a:srgbClr val="000000">
                      <a:alpha val="43137"/>
                    </a:srgbClr>
                  </a:outerShdw>
                </a:effectLst>
                <a:latin typeface="Comic Sans MS" pitchFamily="66" charset="0"/>
              </a:rPr>
              <a:t>Note au dossier </a:t>
            </a:r>
            <a:endParaRPr lang="fr-CA" sz="3200" dirty="0">
              <a:solidFill>
                <a:schemeClr val="accent6">
                  <a:lumMod val="75000"/>
                </a:schemeClr>
              </a:solidFill>
              <a:effectLst>
                <a:outerShdw blurRad="38100" dist="38100" dir="2700000" algn="tl">
                  <a:srgbClr val="000000">
                    <a:alpha val="43137"/>
                  </a:srgbClr>
                </a:outerShdw>
              </a:effectLst>
              <a:latin typeface="Comic Sans MS"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93751599"/>
      </p:ext>
    </p:extLst>
  </p:cSld>
  <p:clrMapOvr>
    <a:masterClrMapping/>
  </p:clrMapOvr>
  <mc:AlternateContent xmlns:mc="http://schemas.openxmlformats.org/markup-compatibility/2006" xmlns:p14="http://schemas.microsoft.com/office/powerpoint/2010/main">
    <mc:Choice Requires="p14">
      <p:transition spd="slow" p14:dur="2000" advTm="18101"/>
    </mc:Choice>
    <mc:Fallback xmlns="">
      <p:transition spd="slow" advTm="18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28111"/>
            <a:ext cx="9144000" cy="984664"/>
          </a:xfrm>
        </p:spPr>
        <p:txBody>
          <a:bodyPr anchor="ctr"/>
          <a:lstStyle/>
          <a:p>
            <a:pPr algn="ctr">
              <a:lnSpc>
                <a:spcPct val="100000"/>
              </a:lnSpc>
            </a:pPr>
            <a:r>
              <a:rPr lang="fr-CA" sz="3200" dirty="0">
                <a:solidFill>
                  <a:schemeClr val="accent5">
                    <a:lumMod val="50000"/>
                  </a:schemeClr>
                </a:solidFill>
                <a:effectLst>
                  <a:outerShdw blurRad="38100" dist="38100" dir="2700000" algn="tl">
                    <a:srgbClr val="000000">
                      <a:alpha val="43137"/>
                    </a:srgbClr>
                  </a:outerShdw>
                </a:effectLst>
                <a:cs typeface="Times New Roman" panose="02020603050405020304" pitchFamily="18" charset="0"/>
              </a:rPr>
              <a:t>Administrer un médicament par voie respiratoire</a:t>
            </a:r>
            <a:br>
              <a:rPr lang="fr-CA" sz="3200" dirty="0">
                <a:solidFill>
                  <a:schemeClr val="accent5">
                    <a:lumMod val="50000"/>
                  </a:schemeClr>
                </a:solidFill>
                <a:effectLst>
                  <a:outerShdw blurRad="38100" dist="38100" dir="2700000" algn="tl">
                    <a:srgbClr val="000000">
                      <a:alpha val="43137"/>
                    </a:srgbClr>
                  </a:outerShdw>
                </a:effectLst>
                <a:cs typeface="Times New Roman" panose="02020603050405020304" pitchFamily="18" charset="0"/>
              </a:rPr>
            </a:br>
            <a:endParaRPr lang="fr-CA" sz="3200" dirty="0">
              <a:solidFill>
                <a:schemeClr val="accent1">
                  <a:lumMod val="75000"/>
                  <a:lumOff val="25000"/>
                </a:schemeClr>
              </a:solidFill>
              <a:effectLst>
                <a:outerShdw blurRad="38100" dist="38100" dir="2700000" algn="tl">
                  <a:srgbClr val="000000">
                    <a:alpha val="43137"/>
                  </a:srgbClr>
                </a:outerShdw>
              </a:effectLst>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70594504"/>
      </p:ext>
    </p:extLst>
  </p:cSld>
  <p:clrMapOvr>
    <a:masterClrMapping/>
  </p:clrMapOvr>
  <mc:AlternateContent xmlns:mc="http://schemas.openxmlformats.org/markup-compatibility/2006" xmlns:p14="http://schemas.microsoft.com/office/powerpoint/2010/main">
    <mc:Choice Requires="p14">
      <p:transition spd="slow" p14:dur="2000" advTm="9184"/>
    </mc:Choice>
    <mc:Fallback xmlns="">
      <p:transition spd="slow" advTm="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60913"/>
            <a:ext cx="9144000" cy="385487"/>
          </a:xfrm>
        </p:spPr>
        <p:txBody>
          <a:bodyPr anchor="ctr"/>
          <a:lstStyle/>
          <a:p>
            <a:pPr algn="ctr"/>
            <a:r>
              <a:rPr lang="fr-CA" sz="3200" b="1"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Les inhalateurs</a:t>
            </a:r>
            <a:endPar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endParaRPr>
          </a:p>
        </p:txBody>
      </p:sp>
      <p:graphicFrame>
        <p:nvGraphicFramePr>
          <p:cNvPr id="22" name="Espace réservé du contenu 21"/>
          <p:cNvGraphicFramePr>
            <a:graphicFrameLocks noGrp="1"/>
          </p:cNvGraphicFramePr>
          <p:nvPr>
            <p:ph sz="quarter" idx="13"/>
            <p:extLst>
              <p:ext uri="{D42A27DB-BD31-4B8C-83A1-F6EECF244321}">
                <p14:modId xmlns:p14="http://schemas.microsoft.com/office/powerpoint/2010/main" val="1267697285"/>
              </p:ext>
            </p:extLst>
          </p:nvPr>
        </p:nvGraphicFramePr>
        <p:xfrm>
          <a:off x="467299" y="1189322"/>
          <a:ext cx="8321740" cy="38756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 name="Groupe 2"/>
          <p:cNvGrpSpPr/>
          <p:nvPr/>
        </p:nvGrpSpPr>
        <p:grpSpPr>
          <a:xfrm>
            <a:off x="3038956" y="2895444"/>
            <a:ext cx="3911357" cy="2169483"/>
            <a:chOff x="2989261" y="2816871"/>
            <a:chExt cx="3911357" cy="2169483"/>
          </a:xfrm>
        </p:grpSpPr>
        <p:sp>
          <p:nvSpPr>
            <p:cNvPr id="5" name="Ellipse 4"/>
            <p:cNvSpPr/>
            <p:nvPr/>
          </p:nvSpPr>
          <p:spPr>
            <a:xfrm>
              <a:off x="4827987" y="3845717"/>
              <a:ext cx="785549" cy="746372"/>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6" name="Ellipse 5"/>
            <p:cNvSpPr/>
            <p:nvPr/>
          </p:nvSpPr>
          <p:spPr>
            <a:xfrm>
              <a:off x="6151162" y="2816871"/>
              <a:ext cx="749456" cy="795871"/>
            </a:xfrm>
            <a:prstGeom prst="ellipse">
              <a:avLst/>
            </a:prstGeom>
            <a:blipFill>
              <a:blip r:embed="rId11"/>
              <a:stretch>
                <a:fillRect/>
              </a:stretch>
            </a:blip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0" name="Ellipse 9"/>
            <p:cNvSpPr/>
            <p:nvPr/>
          </p:nvSpPr>
          <p:spPr>
            <a:xfrm>
              <a:off x="2989261" y="3371974"/>
              <a:ext cx="759046" cy="869177"/>
            </a:xfrm>
            <a:prstGeom prst="ellipse">
              <a:avLst/>
            </a:prstGeom>
            <a:blipFill>
              <a:blip r:embed="rId12"/>
              <a:stretch>
                <a:fillRect l="-15000" r="-15000"/>
              </a:stretch>
            </a:blip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3" name="Ellipse 12"/>
            <p:cNvSpPr/>
            <p:nvPr/>
          </p:nvSpPr>
          <p:spPr>
            <a:xfrm>
              <a:off x="5715000" y="4241151"/>
              <a:ext cx="810889" cy="745203"/>
            </a:xfrm>
            <a:prstGeom prst="ellipse">
              <a:avLst/>
            </a:prstGeom>
            <a:blipFill rotWithShape="1">
              <a:blip r:embed="rId13"/>
              <a:stretch>
                <a:fillRect/>
              </a:stretch>
            </a:blipFill>
          </p:spPr>
          <p:style>
            <a:lnRef idx="2">
              <a:schemeClr val="accent3">
                <a:tint val="40000"/>
                <a:alpha val="90000"/>
                <a:hueOff val="0"/>
                <a:satOff val="0"/>
                <a:lumOff val="0"/>
                <a:alphaOff val="0"/>
              </a:schemeClr>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87367274"/>
      </p:ext>
    </p:extLst>
  </p:cSld>
  <p:clrMapOvr>
    <a:masterClrMapping/>
  </p:clrMapOvr>
  <mc:AlternateContent xmlns:mc="http://schemas.openxmlformats.org/markup-compatibility/2006" xmlns:p14="http://schemas.microsoft.com/office/powerpoint/2010/main">
    <mc:Choice Requires="p14">
      <p:transition spd="slow" p14:dur="2000" advTm="33041"/>
    </mc:Choice>
    <mc:Fallback xmlns="">
      <p:transition spd="slow" advTm="3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4292" y="1612626"/>
            <a:ext cx="3935416" cy="2412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ZoneTexte 8"/>
          <p:cNvSpPr txBox="1"/>
          <p:nvPr/>
        </p:nvSpPr>
        <p:spPr>
          <a:xfrm>
            <a:off x="0" y="764787"/>
            <a:ext cx="9144000" cy="584775"/>
          </a:xfrm>
          <a:prstGeom prst="rect">
            <a:avLst/>
          </a:prstGeom>
          <a:noFill/>
        </p:spPr>
        <p:txBody>
          <a:bodyPr wrap="square" rtlCol="0">
            <a:spAutoFit/>
          </a:bodyPr>
          <a:lstStyle/>
          <a:p>
            <a:pPr algn="ctr"/>
            <a:r>
              <a:rPr lang="fr-CA" sz="3200" b="1"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L’</a:t>
            </a:r>
            <a:r>
              <a:rPr lang="fr-CA" sz="3200" b="1" dirty="0" err="1">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aérochambre</a:t>
            </a:r>
            <a:endParaRPr lang="fr-CA" sz="3200" b="1"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77400577"/>
      </p:ext>
    </p:extLst>
  </p:cSld>
  <p:clrMapOvr>
    <a:masterClrMapping/>
  </p:clrMapOvr>
  <mc:AlternateContent xmlns:mc="http://schemas.openxmlformats.org/markup-compatibility/2006" xmlns:p14="http://schemas.microsoft.com/office/powerpoint/2010/main">
    <mc:Choice Requires="p14">
      <p:transition spd="slow" p14:dur="2000" advTm="32242"/>
    </mc:Choice>
    <mc:Fallback xmlns="">
      <p:transition spd="slow" advTm="32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591547"/>
            <a:ext cx="9143999" cy="461665"/>
          </a:xfrm>
          <a:prstGeom prst="rect">
            <a:avLst/>
          </a:prstGeom>
          <a:noFill/>
        </p:spPr>
        <p:txBody>
          <a:bodyPr wrap="square" rtlCol="0">
            <a:spAutoFit/>
          </a:bodyPr>
          <a:lstStyle/>
          <a:p>
            <a:pPr algn="ctr"/>
            <a:r>
              <a:rPr lang="fr-CA" sz="2400" b="1" dirty="0">
                <a:solidFill>
                  <a:schemeClr val="accent6">
                    <a:lumMod val="75000"/>
                  </a:schemeClr>
                </a:solidFill>
                <a:latin typeface="+mj-lt"/>
                <a:cs typeface="Times New Roman" panose="02020603050405020304" pitchFamily="18" charset="0"/>
              </a:rPr>
              <a:t>Étapes d’utilisation des aérosols-Doseurs</a:t>
            </a:r>
          </a:p>
        </p:txBody>
      </p:sp>
      <p:sp>
        <p:nvSpPr>
          <p:cNvPr id="7" name="ZoneTexte 6"/>
          <p:cNvSpPr txBox="1"/>
          <p:nvPr/>
        </p:nvSpPr>
        <p:spPr>
          <a:xfrm>
            <a:off x="0" y="88150"/>
            <a:ext cx="9144000" cy="584775"/>
          </a:xfrm>
          <a:prstGeom prst="rect">
            <a:avLst/>
          </a:prstGeom>
          <a:noFill/>
        </p:spPr>
        <p:txBody>
          <a:bodyPr wrap="square" rtlCol="0">
            <a:spAutoFit/>
          </a:bodyPr>
          <a:lstStyle/>
          <a:p>
            <a:pPr algn="ctr"/>
            <a:r>
              <a:rPr lang="fr-CA" sz="3200" b="1" dirty="0">
                <a:solidFill>
                  <a:schemeClr val="accent6">
                    <a:lumMod val="75000"/>
                  </a:schemeClr>
                </a:solidFill>
                <a:effectLst>
                  <a:outerShdw blurRad="38100" dist="38100" dir="2700000" algn="tl">
                    <a:srgbClr val="000000">
                      <a:alpha val="43137"/>
                    </a:srgbClr>
                  </a:outerShdw>
                </a:effectLst>
                <a:latin typeface="+mj-lt"/>
                <a:cs typeface="Times New Roman" panose="02020603050405020304" pitchFamily="18" charset="0"/>
              </a:rPr>
              <a:t>Les liquides en suspension </a:t>
            </a:r>
          </a:p>
        </p:txBody>
      </p:sp>
      <p:grpSp>
        <p:nvGrpSpPr>
          <p:cNvPr id="9" name="Groupe 8"/>
          <p:cNvGrpSpPr/>
          <p:nvPr/>
        </p:nvGrpSpPr>
        <p:grpSpPr>
          <a:xfrm rot="19596858">
            <a:off x="7271504" y="617402"/>
            <a:ext cx="1619250" cy="1157224"/>
            <a:chOff x="4780567" y="652635"/>
            <a:chExt cx="1619250" cy="1157224"/>
          </a:xfrm>
        </p:grpSpPr>
        <p:pic>
          <p:nvPicPr>
            <p:cNvPr id="2050" name="Picture 2" descr="Chambre d'inhalation Aerochamber | Securimed"/>
            <p:cNvPicPr>
              <a:picLocks noChangeAspect="1" noChangeArrowheads="1"/>
            </p:cNvPicPr>
            <p:nvPr/>
          </p:nvPicPr>
          <p:blipFill rotWithShape="1">
            <a:blip r:embed="rId5">
              <a:extLst>
                <a:ext uri="{28A0092B-C50C-407E-A947-70E740481C1C}">
                  <a14:useLocalDpi xmlns:a14="http://schemas.microsoft.com/office/drawing/2010/main" val="0"/>
                </a:ext>
              </a:extLst>
            </a:blip>
            <a:srcRect l="8833" t="6101" r="14667" b="16291"/>
            <a:stretch/>
          </p:blipFill>
          <p:spPr bwMode="auto">
            <a:xfrm>
              <a:off x="4780567" y="652635"/>
              <a:ext cx="1619250" cy="109443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4876589" y="826649"/>
              <a:ext cx="1130438" cy="307777"/>
            </a:xfrm>
            <a:prstGeom prst="rect">
              <a:avLst/>
            </a:prstGeom>
            <a:noFill/>
          </p:spPr>
          <p:txBody>
            <a:bodyPr wrap="none" rtlCol="0">
              <a:spAutoFit/>
            </a:bodyPr>
            <a:lstStyle/>
            <a:p>
              <a:r>
                <a:rPr lang="fr-CA" sz="1400" dirty="0">
                  <a:solidFill>
                    <a:srgbClr val="FF0000"/>
                  </a:solidFill>
                  <a:latin typeface="Times New Roman" panose="02020603050405020304" pitchFamily="18" charset="0"/>
                  <a:cs typeface="Times New Roman" panose="02020603050405020304" pitchFamily="18" charset="0"/>
                </a:rPr>
                <a:t>CISSS-Laval</a:t>
              </a:r>
            </a:p>
          </p:txBody>
        </p:sp>
        <p:sp>
          <p:nvSpPr>
            <p:cNvPr id="8" name="Rectangle 7"/>
            <p:cNvSpPr/>
            <p:nvPr/>
          </p:nvSpPr>
          <p:spPr>
            <a:xfrm>
              <a:off x="5455328" y="1594415"/>
              <a:ext cx="944489" cy="215444"/>
            </a:xfrm>
            <a:prstGeom prst="rect">
              <a:avLst/>
            </a:prstGeom>
          </p:spPr>
          <p:txBody>
            <a:bodyPr wrap="none">
              <a:spAutoFit/>
            </a:bodyPr>
            <a:lstStyle/>
            <a:p>
              <a:r>
                <a:rPr lang="fr-CA" sz="800" dirty="0">
                  <a:solidFill>
                    <a:schemeClr val="accent1">
                      <a:lumMod val="90000"/>
                      <a:lumOff val="10000"/>
                    </a:schemeClr>
                  </a:solidFill>
                  <a:latin typeface="Times New Roman" panose="02020603050405020304" pitchFamily="18" charset="0"/>
                  <a:cs typeface="Times New Roman" panose="02020603050405020304" pitchFamily="18" charset="0"/>
                </a:rPr>
                <a:t>www.securimed.fr</a:t>
              </a:r>
            </a:p>
          </p:txBody>
        </p:sp>
      </p:grpSp>
      <p:grpSp>
        <p:nvGrpSpPr>
          <p:cNvPr id="17" name="Groupe 16"/>
          <p:cNvGrpSpPr/>
          <p:nvPr/>
        </p:nvGrpSpPr>
        <p:grpSpPr>
          <a:xfrm>
            <a:off x="631782" y="1635063"/>
            <a:ext cx="6515912" cy="3333038"/>
            <a:chOff x="476442" y="1262642"/>
            <a:chExt cx="6515912" cy="3333038"/>
          </a:xfrm>
        </p:grpSpPr>
        <p:pic>
          <p:nvPicPr>
            <p:cNvPr id="10" name="Image 9"/>
            <p:cNvPicPr>
              <a:picLocks noChangeAspect="1"/>
            </p:cNvPicPr>
            <p:nvPr/>
          </p:nvPicPr>
          <p:blipFill>
            <a:blip r:embed="rId6"/>
            <a:stretch>
              <a:fillRect/>
            </a:stretch>
          </p:blipFill>
          <p:spPr>
            <a:xfrm>
              <a:off x="500063" y="1262642"/>
              <a:ext cx="1612076" cy="1328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 10"/>
            <p:cNvPicPr>
              <a:picLocks noChangeAspect="1"/>
            </p:cNvPicPr>
            <p:nvPr/>
          </p:nvPicPr>
          <p:blipFill rotWithShape="1">
            <a:blip r:embed="rId7"/>
            <a:srcRect l="1706" t="3952"/>
            <a:stretch/>
          </p:blipFill>
          <p:spPr>
            <a:xfrm>
              <a:off x="2649921" y="1262642"/>
              <a:ext cx="1802930" cy="1328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 11"/>
            <p:cNvPicPr>
              <a:picLocks noChangeAspect="1"/>
            </p:cNvPicPr>
            <p:nvPr/>
          </p:nvPicPr>
          <p:blipFill rotWithShape="1">
            <a:blip r:embed="rId8"/>
            <a:srcRect t="1526" r="1811"/>
            <a:stretch/>
          </p:blipFill>
          <p:spPr>
            <a:xfrm>
              <a:off x="5138825" y="1262642"/>
              <a:ext cx="1853529" cy="13305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 12"/>
            <p:cNvPicPr>
              <a:picLocks noChangeAspect="1"/>
            </p:cNvPicPr>
            <p:nvPr/>
          </p:nvPicPr>
          <p:blipFill rotWithShape="1">
            <a:blip r:embed="rId9"/>
            <a:srcRect t="2555" r="4121"/>
            <a:stretch/>
          </p:blipFill>
          <p:spPr>
            <a:xfrm>
              <a:off x="5138825" y="3082034"/>
              <a:ext cx="1853529" cy="1377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 13"/>
            <p:cNvPicPr>
              <a:picLocks noChangeAspect="1"/>
            </p:cNvPicPr>
            <p:nvPr/>
          </p:nvPicPr>
          <p:blipFill rotWithShape="1">
            <a:blip r:embed="rId10"/>
            <a:srcRect b="8831"/>
            <a:stretch/>
          </p:blipFill>
          <p:spPr>
            <a:xfrm>
              <a:off x="2649921" y="3082034"/>
              <a:ext cx="1802930" cy="1446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 14"/>
            <p:cNvPicPr>
              <a:picLocks noChangeAspect="1"/>
            </p:cNvPicPr>
            <p:nvPr/>
          </p:nvPicPr>
          <p:blipFill rotWithShape="1">
            <a:blip r:embed="rId11"/>
            <a:srcRect l="12426" t="3333" r="13313"/>
            <a:stretch/>
          </p:blipFill>
          <p:spPr>
            <a:xfrm>
              <a:off x="476442" y="3148709"/>
              <a:ext cx="1635697" cy="1446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Flèche droite 15"/>
            <p:cNvSpPr/>
            <p:nvPr/>
          </p:nvSpPr>
          <p:spPr>
            <a:xfrm>
              <a:off x="2156207" y="1926721"/>
              <a:ext cx="449646" cy="302129"/>
            </a:xfrm>
            <a:prstGeom prst="rightArrow">
              <a:avLst/>
            </a:prstGeom>
            <a:solidFill>
              <a:srgbClr val="0041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a:p>
          </p:txBody>
        </p:sp>
        <p:sp>
          <p:nvSpPr>
            <p:cNvPr id="18" name="Flèche droite 17"/>
            <p:cNvSpPr/>
            <p:nvPr/>
          </p:nvSpPr>
          <p:spPr>
            <a:xfrm>
              <a:off x="4540987" y="1738892"/>
              <a:ext cx="449646" cy="302129"/>
            </a:xfrm>
            <a:prstGeom prst="rightArrow">
              <a:avLst/>
            </a:prstGeom>
            <a:solidFill>
              <a:srgbClr val="0041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a:p>
          </p:txBody>
        </p:sp>
        <p:sp>
          <p:nvSpPr>
            <p:cNvPr id="19" name="Flèche droite 18"/>
            <p:cNvSpPr/>
            <p:nvPr/>
          </p:nvSpPr>
          <p:spPr>
            <a:xfrm rot="5400000">
              <a:off x="5840766" y="2698365"/>
              <a:ext cx="449646" cy="302129"/>
            </a:xfrm>
            <a:prstGeom prst="rightArrow">
              <a:avLst/>
            </a:prstGeom>
            <a:solidFill>
              <a:srgbClr val="0041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a:p>
          </p:txBody>
        </p:sp>
        <p:sp>
          <p:nvSpPr>
            <p:cNvPr id="20" name="Flèche droite 19"/>
            <p:cNvSpPr/>
            <p:nvPr/>
          </p:nvSpPr>
          <p:spPr>
            <a:xfrm rot="10800000">
              <a:off x="4571015" y="3654454"/>
              <a:ext cx="449646" cy="302129"/>
            </a:xfrm>
            <a:prstGeom prst="rightArrow">
              <a:avLst/>
            </a:prstGeom>
            <a:solidFill>
              <a:srgbClr val="0041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a:p>
          </p:txBody>
        </p:sp>
        <p:sp>
          <p:nvSpPr>
            <p:cNvPr id="21" name="Flèche droite 20"/>
            <p:cNvSpPr/>
            <p:nvPr/>
          </p:nvSpPr>
          <p:spPr>
            <a:xfrm rot="10800000">
              <a:off x="2141193" y="3707124"/>
              <a:ext cx="449646" cy="302129"/>
            </a:xfrm>
            <a:prstGeom prst="rightArrow">
              <a:avLst/>
            </a:prstGeom>
            <a:solidFill>
              <a:srgbClr val="0041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a:p>
          </p:txBody>
        </p:sp>
      </p:grpSp>
      <p:sp>
        <p:nvSpPr>
          <p:cNvPr id="2" name="ZoneTexte 1"/>
          <p:cNvSpPr txBox="1"/>
          <p:nvPr/>
        </p:nvSpPr>
        <p:spPr>
          <a:xfrm>
            <a:off x="5294165" y="1315556"/>
            <a:ext cx="1853529" cy="369332"/>
          </a:xfrm>
          <a:prstGeom prst="rect">
            <a:avLst/>
          </a:prstGeom>
          <a:noFill/>
        </p:spPr>
        <p:txBody>
          <a:bodyPr wrap="square" rtlCol="0">
            <a:spAutoFit/>
          </a:bodyPr>
          <a:lstStyle/>
          <a:p>
            <a:pPr algn="ctr"/>
            <a:r>
              <a:rPr lang="fr-CA" b="1" dirty="0" smtClean="0">
                <a:solidFill>
                  <a:srgbClr val="C00000"/>
                </a:solidFill>
              </a:rPr>
              <a:t>agiter</a:t>
            </a:r>
            <a:endParaRPr lang="fr-CA" b="1" dirty="0">
              <a:solidFill>
                <a:srgbClr val="C00000"/>
              </a:solidFill>
            </a:endParaRPr>
          </a:p>
        </p:txBody>
      </p:sp>
      <p:sp>
        <p:nvSpPr>
          <p:cNvPr id="5" name="Ellipse 4"/>
          <p:cNvSpPr/>
          <p:nvPr/>
        </p:nvSpPr>
        <p:spPr>
          <a:xfrm>
            <a:off x="2687097" y="3384528"/>
            <a:ext cx="1228916" cy="656442"/>
          </a:xfrm>
          <a:prstGeom prst="ellipse">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lnSpc>
                <a:spcPts val="1360"/>
              </a:lnSpc>
            </a:pPr>
            <a:endParaRPr lang="fr-CA" sz="1300" kern="1200" cap="all" spc="-6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65985365"/>
      </p:ext>
    </p:extLst>
  </p:cSld>
  <p:clrMapOvr>
    <a:masterClrMapping/>
  </p:clrMapOvr>
  <mc:AlternateContent xmlns:mc="http://schemas.openxmlformats.org/markup-compatibility/2006" xmlns:p14="http://schemas.microsoft.com/office/powerpoint/2010/main">
    <mc:Choice Requires="p14">
      <p:transition spd="slow" p14:dur="2000" advTm="24424"/>
    </mc:Choice>
    <mc:Fallback xmlns="">
      <p:transition spd="slow" advTm="24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695709"/>
            <a:ext cx="9144000" cy="461665"/>
          </a:xfrm>
          <a:prstGeom prst="rect">
            <a:avLst/>
          </a:prstGeom>
          <a:noFill/>
        </p:spPr>
        <p:txBody>
          <a:bodyPr wrap="square" rtlCol="0">
            <a:spAutoFit/>
          </a:bodyPr>
          <a:lstStyle/>
          <a:p>
            <a:pPr algn="ctr"/>
            <a:r>
              <a:rPr lang="fr-CA" sz="2400" b="1" dirty="0">
                <a:solidFill>
                  <a:schemeClr val="accent6">
                    <a:lumMod val="75000"/>
                  </a:schemeClr>
                </a:solidFill>
                <a:cs typeface="Times New Roman" panose="02020603050405020304" pitchFamily="18" charset="0"/>
              </a:rPr>
              <a:t>Étapes d’utilisation du </a:t>
            </a:r>
            <a:r>
              <a:rPr lang="fr-CA" sz="2400" b="1" dirty="0" err="1">
                <a:solidFill>
                  <a:schemeClr val="accent6">
                    <a:lumMod val="75000"/>
                  </a:schemeClr>
                </a:solidFill>
                <a:cs typeface="Times New Roman" panose="02020603050405020304" pitchFamily="18" charset="0"/>
              </a:rPr>
              <a:t>Diskus</a:t>
            </a:r>
            <a:endParaRPr lang="fr-CA" sz="2400" b="1" dirty="0">
              <a:solidFill>
                <a:schemeClr val="accent6">
                  <a:lumMod val="75000"/>
                </a:schemeClr>
              </a:solidFill>
              <a:cs typeface="Times New Roman" panose="02020603050405020304" pitchFamily="18" charset="0"/>
            </a:endParaRPr>
          </a:p>
        </p:txBody>
      </p:sp>
      <p:sp>
        <p:nvSpPr>
          <p:cNvPr id="7" name="ZoneTexte 6"/>
          <p:cNvSpPr txBox="1"/>
          <p:nvPr/>
        </p:nvSpPr>
        <p:spPr>
          <a:xfrm>
            <a:off x="0" y="254943"/>
            <a:ext cx="9144000" cy="584775"/>
          </a:xfrm>
          <a:prstGeom prst="rect">
            <a:avLst/>
          </a:prstGeom>
          <a:noFill/>
        </p:spPr>
        <p:txBody>
          <a:bodyPr wrap="square" rtlCol="0">
            <a:spAutoFit/>
          </a:bodyPr>
          <a:lstStyle/>
          <a:p>
            <a:pPr algn="ctr"/>
            <a:r>
              <a:rPr lang="fr-CA" sz="3200" b="1" dirty="0">
                <a:solidFill>
                  <a:schemeClr val="accent6">
                    <a:lumMod val="75000"/>
                  </a:schemeClr>
                </a:solidFill>
                <a:effectLst>
                  <a:outerShdw blurRad="38100" dist="38100" dir="2700000" algn="tl">
                    <a:srgbClr val="000000">
                      <a:alpha val="43137"/>
                    </a:srgbClr>
                  </a:outerShdw>
                </a:effectLst>
                <a:latin typeface="+mj-lt"/>
                <a:cs typeface="Times New Roman" panose="02020603050405020304" pitchFamily="18" charset="0"/>
              </a:rPr>
              <a:t>Les poudres</a:t>
            </a:r>
          </a:p>
        </p:txBody>
      </p:sp>
      <p:pic>
        <p:nvPicPr>
          <p:cNvPr id="1026" name="Picture 2" descr="L’embout buccal, le levier, le repose-pouce et le compteur de dose d’un inhalateur Disk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9582" y="2078721"/>
            <a:ext cx="2418660" cy="1813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e 2"/>
          <p:cNvGrpSpPr/>
          <p:nvPr/>
        </p:nvGrpSpPr>
        <p:grpSpPr>
          <a:xfrm>
            <a:off x="119269" y="1461052"/>
            <a:ext cx="6480313" cy="3589594"/>
            <a:chOff x="119269" y="1461052"/>
            <a:chExt cx="6480313" cy="3589594"/>
          </a:xfrm>
        </p:grpSpPr>
        <p:pic>
          <p:nvPicPr>
            <p:cNvPr id="17" name="Image 16"/>
            <p:cNvPicPr>
              <a:picLocks noChangeAspect="1"/>
            </p:cNvPicPr>
            <p:nvPr/>
          </p:nvPicPr>
          <p:blipFill rotWithShape="1">
            <a:blip r:embed="rId6"/>
            <a:srcRect l="3741" t="14453" r="4415" b="11537"/>
            <a:stretch/>
          </p:blipFill>
          <p:spPr>
            <a:xfrm>
              <a:off x="119269" y="1461052"/>
              <a:ext cx="6390861" cy="3349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4986640" y="4804425"/>
              <a:ext cx="1612942" cy="246221"/>
            </a:xfrm>
            <a:prstGeom prst="rect">
              <a:avLst/>
            </a:prstGeom>
          </p:spPr>
          <p:txBody>
            <a:bodyPr wrap="none">
              <a:spAutoFit/>
            </a:bodyPr>
            <a:lstStyle/>
            <a:p>
              <a:r>
                <a:rPr lang="fr-CA" sz="1000" dirty="0">
                  <a:solidFill>
                    <a:schemeClr val="accent1">
                      <a:lumMod val="90000"/>
                      <a:lumOff val="10000"/>
                    </a:schemeClr>
                  </a:solidFill>
                  <a:latin typeface="Times New Roman" panose="02020603050405020304" pitchFamily="18" charset="0"/>
                  <a:cs typeface="Times New Roman" panose="02020603050405020304" pitchFamily="18" charset="0"/>
                </a:rPr>
                <a:t>www.liguepulmonaire.ch/fr</a:t>
              </a: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65088783"/>
      </p:ext>
    </p:extLst>
  </p:cSld>
  <p:clrMapOvr>
    <a:masterClrMapping/>
  </p:clrMapOvr>
  <mc:AlternateContent xmlns:mc="http://schemas.openxmlformats.org/markup-compatibility/2006" xmlns:p14="http://schemas.microsoft.com/office/powerpoint/2010/main">
    <mc:Choice Requires="p14">
      <p:transition spd="slow" p14:dur="2000" advTm="36058"/>
    </mc:Choice>
    <mc:Fallback xmlns="">
      <p:transition spd="slow" advTm="36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600173"/>
            <a:ext cx="9144000" cy="461665"/>
          </a:xfrm>
          <a:prstGeom prst="rect">
            <a:avLst/>
          </a:prstGeom>
          <a:noFill/>
        </p:spPr>
        <p:txBody>
          <a:bodyPr wrap="square" rtlCol="0">
            <a:spAutoFit/>
          </a:bodyPr>
          <a:lstStyle/>
          <a:p>
            <a:pPr algn="ctr"/>
            <a:r>
              <a:rPr lang="fr-CA" sz="2400" b="1" dirty="0">
                <a:solidFill>
                  <a:schemeClr val="accent6">
                    <a:lumMod val="75000"/>
                  </a:schemeClr>
                </a:solidFill>
                <a:latin typeface="+mj-lt"/>
                <a:cs typeface="Times New Roman" panose="02020603050405020304" pitchFamily="18" charset="0"/>
              </a:rPr>
              <a:t>Étapes d’utilisation du </a:t>
            </a:r>
            <a:r>
              <a:rPr lang="fr-CA" sz="2400" b="1" dirty="0" err="1">
                <a:solidFill>
                  <a:schemeClr val="accent6">
                    <a:lumMod val="75000"/>
                  </a:schemeClr>
                </a:solidFill>
                <a:latin typeface="+mj-lt"/>
                <a:cs typeface="Times New Roman" panose="02020603050405020304" pitchFamily="18" charset="0"/>
              </a:rPr>
              <a:t>Spiriva</a:t>
            </a:r>
            <a:endParaRPr lang="fr-CA" sz="2400" b="1" dirty="0">
              <a:solidFill>
                <a:schemeClr val="accent6">
                  <a:lumMod val="75000"/>
                </a:schemeClr>
              </a:solidFill>
              <a:latin typeface="+mj-lt"/>
              <a:cs typeface="Times New Roman" panose="02020603050405020304" pitchFamily="18" charset="0"/>
            </a:endParaRPr>
          </a:p>
        </p:txBody>
      </p:sp>
      <p:sp>
        <p:nvSpPr>
          <p:cNvPr id="7" name="ZoneTexte 6"/>
          <p:cNvSpPr txBox="1"/>
          <p:nvPr/>
        </p:nvSpPr>
        <p:spPr>
          <a:xfrm>
            <a:off x="0" y="118463"/>
            <a:ext cx="9144000" cy="584775"/>
          </a:xfrm>
          <a:prstGeom prst="rect">
            <a:avLst/>
          </a:prstGeom>
          <a:noFill/>
        </p:spPr>
        <p:txBody>
          <a:bodyPr wrap="square" rtlCol="0">
            <a:spAutoFit/>
          </a:bodyPr>
          <a:lstStyle/>
          <a:p>
            <a:pPr algn="ctr"/>
            <a:r>
              <a:rPr lang="fr-CA" sz="3200" b="1" dirty="0">
                <a:solidFill>
                  <a:schemeClr val="accent6">
                    <a:lumMod val="75000"/>
                  </a:schemeClr>
                </a:solidFill>
                <a:effectLst>
                  <a:outerShdw blurRad="38100" dist="38100" dir="2700000" algn="tl">
                    <a:srgbClr val="000000">
                      <a:alpha val="43137"/>
                    </a:srgbClr>
                  </a:outerShdw>
                </a:effectLst>
                <a:latin typeface="+mj-lt"/>
                <a:cs typeface="Times New Roman" panose="02020603050405020304" pitchFamily="18" charset="0"/>
              </a:rPr>
              <a:t>Les poudres</a:t>
            </a:r>
          </a:p>
        </p:txBody>
      </p:sp>
      <p:grpSp>
        <p:nvGrpSpPr>
          <p:cNvPr id="22" name="Groupe 21"/>
          <p:cNvGrpSpPr/>
          <p:nvPr/>
        </p:nvGrpSpPr>
        <p:grpSpPr>
          <a:xfrm>
            <a:off x="805912" y="1204849"/>
            <a:ext cx="8155560" cy="3962056"/>
            <a:chOff x="867418" y="1191067"/>
            <a:chExt cx="8155560" cy="3962056"/>
          </a:xfrm>
        </p:grpSpPr>
        <p:grpSp>
          <p:nvGrpSpPr>
            <p:cNvPr id="12" name="Groupe 11"/>
            <p:cNvGrpSpPr/>
            <p:nvPr/>
          </p:nvGrpSpPr>
          <p:grpSpPr>
            <a:xfrm>
              <a:off x="867418" y="1191067"/>
              <a:ext cx="8155560" cy="3796244"/>
              <a:chOff x="278294" y="1038464"/>
              <a:chExt cx="7589032" cy="3796244"/>
            </a:xfrm>
          </p:grpSpPr>
          <p:pic>
            <p:nvPicPr>
              <p:cNvPr id="4" name="Image 3"/>
              <p:cNvPicPr>
                <a:picLocks noChangeAspect="1"/>
              </p:cNvPicPr>
              <p:nvPr/>
            </p:nvPicPr>
            <p:blipFill rotWithShape="1">
              <a:blip r:embed="rId5"/>
              <a:srcRect l="2566" t="11786" r="51138" b="73141"/>
              <a:stretch/>
            </p:blipFill>
            <p:spPr>
              <a:xfrm>
                <a:off x="278295" y="1052246"/>
                <a:ext cx="1789693" cy="1144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 9"/>
              <p:cNvPicPr>
                <a:picLocks noChangeAspect="1"/>
              </p:cNvPicPr>
              <p:nvPr/>
            </p:nvPicPr>
            <p:blipFill rotWithShape="1">
              <a:blip r:embed="rId5"/>
              <a:srcRect l="2566" t="79860" r="51138" b="2416"/>
              <a:stretch/>
            </p:blipFill>
            <p:spPr>
              <a:xfrm>
                <a:off x="278294" y="2366768"/>
                <a:ext cx="1788358" cy="1140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 7"/>
              <p:cNvPicPr>
                <a:picLocks noChangeAspect="1"/>
              </p:cNvPicPr>
              <p:nvPr/>
            </p:nvPicPr>
            <p:blipFill rotWithShape="1">
              <a:blip r:embed="rId6"/>
              <a:srcRect t="1933" r="14686" b="79903"/>
              <a:stretch/>
            </p:blipFill>
            <p:spPr>
              <a:xfrm>
                <a:off x="2066652" y="2366768"/>
                <a:ext cx="1935651" cy="10584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 8"/>
              <p:cNvPicPr>
                <a:picLocks noChangeAspect="1"/>
              </p:cNvPicPr>
              <p:nvPr/>
            </p:nvPicPr>
            <p:blipFill rotWithShape="1">
              <a:blip r:embed="rId6"/>
              <a:srcRect t="36327" r="50993" b="49953"/>
              <a:stretch/>
            </p:blipFill>
            <p:spPr>
              <a:xfrm>
                <a:off x="4130826" y="2343100"/>
                <a:ext cx="1861592" cy="1082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 12"/>
              <p:cNvPicPr>
                <a:picLocks noChangeAspect="1"/>
              </p:cNvPicPr>
              <p:nvPr/>
            </p:nvPicPr>
            <p:blipFill rotWithShape="1">
              <a:blip r:embed="rId6"/>
              <a:srcRect t="82544" r="50993" b="3737"/>
              <a:stretch/>
            </p:blipFill>
            <p:spPr>
              <a:xfrm>
                <a:off x="2066652" y="3705179"/>
                <a:ext cx="1935651" cy="11295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 13"/>
              <p:cNvPicPr>
                <a:picLocks noChangeAspect="1"/>
              </p:cNvPicPr>
              <p:nvPr/>
            </p:nvPicPr>
            <p:blipFill rotWithShape="1">
              <a:blip r:embed="rId6"/>
              <a:srcRect t="51818" r="50993" b="34462"/>
              <a:stretch/>
            </p:blipFill>
            <p:spPr>
              <a:xfrm>
                <a:off x="6120941" y="2324162"/>
                <a:ext cx="1736426" cy="11199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 14"/>
              <p:cNvPicPr>
                <a:picLocks noChangeAspect="1"/>
              </p:cNvPicPr>
              <p:nvPr/>
            </p:nvPicPr>
            <p:blipFill rotWithShape="1">
              <a:blip r:embed="rId6"/>
              <a:srcRect t="67599" r="50993" b="19454"/>
              <a:stretch/>
            </p:blipFill>
            <p:spPr>
              <a:xfrm>
                <a:off x="278294" y="3684892"/>
                <a:ext cx="1633185" cy="1149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 15"/>
              <p:cNvPicPr>
                <a:picLocks noChangeAspect="1"/>
              </p:cNvPicPr>
              <p:nvPr/>
            </p:nvPicPr>
            <p:blipFill rotWithShape="1">
              <a:blip r:embed="rId5"/>
              <a:srcRect l="2566" t="62920" r="51138" b="22081"/>
              <a:stretch/>
            </p:blipFill>
            <p:spPr>
              <a:xfrm>
                <a:off x="6023990" y="1038464"/>
                <a:ext cx="1843335" cy="1172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 17"/>
              <p:cNvPicPr>
                <a:picLocks noChangeAspect="1"/>
              </p:cNvPicPr>
              <p:nvPr/>
            </p:nvPicPr>
            <p:blipFill rotWithShape="1">
              <a:blip r:embed="rId5"/>
              <a:srcRect l="2566" t="29453" r="51138" b="56054"/>
              <a:stretch/>
            </p:blipFill>
            <p:spPr>
              <a:xfrm>
                <a:off x="2162518" y="1087268"/>
                <a:ext cx="1828284" cy="1123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 18"/>
              <p:cNvPicPr>
                <a:picLocks noChangeAspect="1"/>
              </p:cNvPicPr>
              <p:nvPr/>
            </p:nvPicPr>
            <p:blipFill rotWithShape="1">
              <a:blip r:embed="rId5"/>
              <a:srcRect l="2566" t="46387" r="51138" b="38745"/>
              <a:stretch/>
            </p:blipFill>
            <p:spPr>
              <a:xfrm>
                <a:off x="4107879" y="1076575"/>
                <a:ext cx="1799034" cy="1134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 10"/>
              <p:cNvPicPr>
                <a:picLocks noChangeAspect="1"/>
              </p:cNvPicPr>
              <p:nvPr/>
            </p:nvPicPr>
            <p:blipFill rotWithShape="1">
              <a:blip r:embed="rId7"/>
              <a:srcRect l="2846" t="60355" r="49157" b="4158"/>
              <a:stretch/>
            </p:blipFill>
            <p:spPr>
              <a:xfrm>
                <a:off x="6123448" y="3672676"/>
                <a:ext cx="1743878" cy="11620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 19"/>
              <p:cNvPicPr>
                <a:picLocks noChangeAspect="1"/>
              </p:cNvPicPr>
              <p:nvPr/>
            </p:nvPicPr>
            <p:blipFill rotWithShape="1">
              <a:blip r:embed="rId7"/>
              <a:srcRect l="2878" t="7270" r="56463" b="52597"/>
              <a:stretch/>
            </p:blipFill>
            <p:spPr>
              <a:xfrm>
                <a:off x="4130827" y="3676210"/>
                <a:ext cx="1753138" cy="11584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21" name="Rectangle 20"/>
            <p:cNvSpPr/>
            <p:nvPr/>
          </p:nvSpPr>
          <p:spPr>
            <a:xfrm>
              <a:off x="7444218" y="4906902"/>
              <a:ext cx="1568058" cy="246221"/>
            </a:xfrm>
            <a:prstGeom prst="rect">
              <a:avLst/>
            </a:prstGeom>
          </p:spPr>
          <p:txBody>
            <a:bodyPr wrap="none">
              <a:spAutoFit/>
            </a:bodyPr>
            <a:lstStyle/>
            <a:p>
              <a:r>
                <a:rPr lang="fr-CA" sz="1000" dirty="0">
                  <a:solidFill>
                    <a:schemeClr val="accent1">
                      <a:lumMod val="90000"/>
                      <a:lumOff val="10000"/>
                    </a:schemeClr>
                  </a:solidFill>
                  <a:latin typeface="Times New Roman" panose="02020603050405020304" pitchFamily="18" charset="0"/>
                  <a:cs typeface="Times New Roman" panose="02020603050405020304" pitchFamily="18" charset="0"/>
                  <a:hlinkClick r:id="rId8"/>
                </a:rPr>
                <a:t>https://www.chu.ulg.ac.be/</a:t>
              </a:r>
              <a:endParaRPr lang="fr-CA" sz="1000" dirty="0">
                <a:solidFill>
                  <a:schemeClr val="accent1">
                    <a:lumMod val="90000"/>
                    <a:lumOff val="10000"/>
                  </a:schemeClr>
                </a:solidFill>
                <a:latin typeface="Times New Roman" panose="02020603050405020304" pitchFamily="18" charset="0"/>
                <a:cs typeface="Times New Roman" panose="02020603050405020304" pitchFamily="18" charset="0"/>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07282880"/>
      </p:ext>
    </p:extLst>
  </p:cSld>
  <p:clrMapOvr>
    <a:masterClrMapping/>
  </p:clrMapOvr>
  <mc:AlternateContent xmlns:mc="http://schemas.openxmlformats.org/markup-compatibility/2006" xmlns:p14="http://schemas.microsoft.com/office/powerpoint/2010/main">
    <mc:Choice Requires="p14">
      <p:transition spd="slow" p14:dur="2000" advTm="92449"/>
    </mc:Choice>
    <mc:Fallback xmlns="">
      <p:transition spd="slow" advTm="92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D147A58-D364-407C-A68B-4D224FC8C4B3}"/>
              </a:ext>
            </a:extLst>
          </p:cNvPr>
          <p:cNvSpPr>
            <a:spLocks noGrp="1"/>
          </p:cNvSpPr>
          <p:nvPr>
            <p:ph sz="quarter" idx="13"/>
          </p:nvPr>
        </p:nvSpPr>
        <p:spPr>
          <a:xfrm>
            <a:off x="0" y="1547547"/>
            <a:ext cx="9143999" cy="704334"/>
          </a:xfrm>
        </p:spPr>
        <p:txBody>
          <a:bodyPr/>
          <a:lstStyle/>
          <a:p>
            <a:pPr marL="0" indent="0" algn="ctr">
              <a:buNone/>
            </a:pPr>
            <a:r>
              <a:rPr lang="fr-CA" b="1" dirty="0">
                <a:solidFill>
                  <a:schemeClr val="accent6">
                    <a:lumMod val="75000"/>
                  </a:schemeClr>
                </a:solidFill>
                <a:effectLst>
                  <a:outerShdw blurRad="38100" dist="38100" dir="2700000" algn="tl">
                    <a:srgbClr val="000000">
                      <a:alpha val="43137"/>
                    </a:srgbClr>
                  </a:outerShdw>
                </a:effectLst>
                <a:latin typeface="+mj-lt"/>
                <a:cs typeface="Times New Roman" panose="02020603050405020304" pitchFamily="18" charset="0"/>
              </a:rPr>
              <a:t>Effectuer les soins de trachéostomie</a:t>
            </a:r>
          </a:p>
          <a:p>
            <a:endParaRPr lang="fr-CA" b="1" dirty="0">
              <a:solidFill>
                <a:schemeClr val="accent6">
                  <a:lumMod val="75000"/>
                </a:schemeClr>
              </a:solidFill>
              <a:latin typeface="+mj-lt"/>
            </a:endParaRPr>
          </a:p>
        </p:txBody>
      </p:sp>
    </p:spTree>
    <p:extLst>
      <p:ext uri="{BB962C8B-B14F-4D97-AF65-F5344CB8AC3E}">
        <p14:creationId xmlns:p14="http://schemas.microsoft.com/office/powerpoint/2010/main" val="376459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sz="quarter" idx="13"/>
          </p:nvPr>
        </p:nvPicPr>
        <p:blipFill rotWithShape="1">
          <a:blip r:embed="rId5"/>
          <a:srcRect l="3595" t="11506" r="70019" b="57430"/>
          <a:stretch/>
        </p:blipFill>
        <p:spPr>
          <a:xfrm>
            <a:off x="1042253" y="1161777"/>
            <a:ext cx="2639190" cy="2485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 4"/>
          <p:cNvPicPr>
            <a:picLocks noChangeAspect="1"/>
          </p:cNvPicPr>
          <p:nvPr/>
        </p:nvPicPr>
        <p:blipFill rotWithShape="1">
          <a:blip r:embed="rId6">
            <a:extLst>
              <a:ext uri="{28A0092B-C50C-407E-A947-70E740481C1C}">
                <a14:useLocalDpi xmlns:a14="http://schemas.microsoft.com/office/drawing/2010/main" val="0"/>
              </a:ext>
            </a:extLst>
          </a:blip>
          <a:srcRect l="1472" t="25447"/>
          <a:stretch/>
        </p:blipFill>
        <p:spPr>
          <a:xfrm>
            <a:off x="3367280" y="3647526"/>
            <a:ext cx="1938722" cy="1393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Image 2"/>
          <p:cNvPicPr>
            <a:picLocks noChangeAspect="1"/>
          </p:cNvPicPr>
          <p:nvPr/>
        </p:nvPicPr>
        <p:blipFill rotWithShape="1">
          <a:blip r:embed="rId7"/>
          <a:srcRect l="4835" t="43572" r="70297" b="25926"/>
          <a:stretch/>
        </p:blipFill>
        <p:spPr>
          <a:xfrm>
            <a:off x="4991838" y="1161776"/>
            <a:ext cx="2842828" cy="2485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ZoneTexte 7"/>
          <p:cNvSpPr txBox="1"/>
          <p:nvPr/>
        </p:nvSpPr>
        <p:spPr>
          <a:xfrm>
            <a:off x="0" y="441988"/>
            <a:ext cx="9144000" cy="584775"/>
          </a:xfrm>
          <a:prstGeom prst="rect">
            <a:avLst/>
          </a:prstGeom>
          <a:noFill/>
        </p:spPr>
        <p:txBody>
          <a:bodyPr wrap="square" rtlCol="0">
            <a:spAutoFit/>
          </a:bodyPr>
          <a:lstStyle/>
          <a:p>
            <a:pPr algn="ctr"/>
            <a:r>
              <a:rPr lang="fr-CA" sz="3200" b="1" dirty="0">
                <a:solidFill>
                  <a:schemeClr val="accent6">
                    <a:lumMod val="75000"/>
                  </a:schemeClr>
                </a:solidFill>
                <a:effectLst>
                  <a:outerShdw blurRad="38100" dist="38100" dir="2700000" algn="tl">
                    <a:srgbClr val="000000">
                      <a:alpha val="43137"/>
                    </a:srgbClr>
                  </a:outerShdw>
                </a:effectLst>
                <a:latin typeface="+mj-lt"/>
                <a:cs typeface="Times New Roman" panose="02020603050405020304" pitchFamily="18" charset="0"/>
              </a:rPr>
              <a:t>La trachéostomie</a:t>
            </a:r>
          </a:p>
        </p:txBody>
      </p:sp>
      <p:pic>
        <p:nvPicPr>
          <p:cNvPr id="4" nam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2503" y="4344335"/>
            <a:ext cx="609600" cy="609600"/>
          </a:xfrm>
          <a:prstGeom prst="rect">
            <a:avLst/>
          </a:prstGeom>
        </p:spPr>
      </p:pic>
    </p:spTree>
    <p:extLst>
      <p:ext uri="{BB962C8B-B14F-4D97-AF65-F5344CB8AC3E}">
        <p14:creationId xmlns:p14="http://schemas.microsoft.com/office/powerpoint/2010/main" val="2926269930"/>
      </p:ext>
    </p:extLst>
  </p:cSld>
  <p:clrMapOvr>
    <a:masterClrMapping/>
  </p:clrMapOvr>
  <mc:AlternateContent xmlns:mc="http://schemas.openxmlformats.org/markup-compatibility/2006" xmlns:p14="http://schemas.microsoft.com/office/powerpoint/2010/main">
    <mc:Choice Requires="p14">
      <p:transition spd="slow" p14:dur="2000" advTm="53633"/>
    </mc:Choice>
    <mc:Fallback xmlns="">
      <p:transition spd="slow" advTm="53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70041"/>
            <a:ext cx="9144000" cy="436025"/>
          </a:xfrm>
        </p:spPr>
        <p:txBody>
          <a:bodyPr>
            <a:normAutofit/>
          </a:bodyPr>
          <a:lstStyle/>
          <a:p>
            <a:pPr algn="ctr"/>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Composantes de l’appareil trachéal</a:t>
            </a:r>
          </a:p>
        </p:txBody>
      </p:sp>
      <p:sp>
        <p:nvSpPr>
          <p:cNvPr id="3" name="Espace réservé du contenu 2"/>
          <p:cNvSpPr>
            <a:spLocks noGrp="1"/>
          </p:cNvSpPr>
          <p:nvPr>
            <p:ph sz="quarter" idx="13"/>
          </p:nvPr>
        </p:nvSpPr>
        <p:spPr/>
        <p:txBody>
          <a:bodyPr/>
          <a:lstStyle/>
          <a:p>
            <a:pPr marL="0" indent="0">
              <a:buNone/>
            </a:pPr>
            <a:endParaRPr lang="fr-CA" dirty="0"/>
          </a:p>
          <a:p>
            <a:pPr marL="0" indent="0">
              <a:buNone/>
            </a:pPr>
            <a:endParaRPr lang="fr-CA" b="1" dirty="0"/>
          </a:p>
        </p:txBody>
      </p:sp>
      <p:grpSp>
        <p:nvGrpSpPr>
          <p:cNvPr id="4" name="Groupe 3"/>
          <p:cNvGrpSpPr/>
          <p:nvPr/>
        </p:nvGrpSpPr>
        <p:grpSpPr>
          <a:xfrm>
            <a:off x="311537" y="1339452"/>
            <a:ext cx="8605056" cy="3482016"/>
            <a:chOff x="-136480" y="1116686"/>
            <a:chExt cx="8605056" cy="3482016"/>
          </a:xfrm>
        </p:grpSpPr>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575" y="1171998"/>
              <a:ext cx="3367768" cy="3426704"/>
            </a:xfrm>
            <a:prstGeom prst="rect">
              <a:avLst/>
            </a:prstGeom>
            <a:ln>
              <a:noFill/>
            </a:ln>
            <a:effectLst>
              <a:softEdge rad="112500"/>
            </a:effectLst>
          </p:spPr>
        </p:pic>
        <p:cxnSp>
          <p:nvCxnSpPr>
            <p:cNvPr id="6" name="Connecteur droit avec flèche 5"/>
            <p:cNvCxnSpPr/>
            <p:nvPr/>
          </p:nvCxnSpPr>
          <p:spPr>
            <a:xfrm flipH="1" flipV="1">
              <a:off x="1592035" y="1378324"/>
              <a:ext cx="2265590" cy="997484"/>
            </a:xfrm>
            <a:prstGeom prst="straightConnector1">
              <a:avLst/>
            </a:prstGeom>
            <a:ln w="19050">
              <a:solidFill>
                <a:schemeClr val="accent2">
                  <a:lumMod val="5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flipV="1">
              <a:off x="1763485" y="2571750"/>
              <a:ext cx="1665515" cy="36740"/>
            </a:xfrm>
            <a:prstGeom prst="straightConnector1">
              <a:avLst/>
            </a:prstGeom>
            <a:ln w="19050">
              <a:headEnd type="stealth"/>
              <a:tailEnd type="non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V="1">
              <a:off x="3698422" y="3526972"/>
              <a:ext cx="3012621" cy="24493"/>
            </a:xfrm>
            <a:prstGeom prst="straightConnector1">
              <a:avLst/>
            </a:prstGeom>
            <a:ln w="19050">
              <a:solidFill>
                <a:schemeClr val="accent2">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5119008" y="1649959"/>
              <a:ext cx="1604282" cy="725849"/>
            </a:xfrm>
            <a:prstGeom prst="straightConnector1">
              <a:avLst/>
            </a:prstGeom>
            <a:ln w="19050">
              <a:solidFill>
                <a:schemeClr val="accent1">
                  <a:lumMod val="90000"/>
                  <a:lumOff val="10000"/>
                </a:schemeClr>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36480" y="1116686"/>
              <a:ext cx="1922690" cy="400110"/>
            </a:xfrm>
            <a:prstGeom prst="rect">
              <a:avLst/>
            </a:prstGeom>
            <a:noFill/>
          </p:spPr>
          <p:txBody>
            <a:bodyPr wrap="square" rtlCol="0">
              <a:spAutoFit/>
            </a:bodyPr>
            <a:lstStyle/>
            <a:p>
              <a:r>
                <a:rPr lang="fr-CA" sz="2000" b="1" dirty="0">
                  <a:solidFill>
                    <a:srgbClr val="060606"/>
                  </a:solidFill>
                  <a:cs typeface="Times New Roman" panose="02020603050405020304" pitchFamily="18" charset="0"/>
                </a:rPr>
                <a:t>Canule externe</a:t>
              </a:r>
            </a:p>
          </p:txBody>
        </p:sp>
        <p:sp>
          <p:nvSpPr>
            <p:cNvPr id="14" name="ZoneTexte 13"/>
            <p:cNvSpPr txBox="1"/>
            <p:nvPr/>
          </p:nvSpPr>
          <p:spPr>
            <a:xfrm>
              <a:off x="6723290" y="1232083"/>
              <a:ext cx="1440430" cy="707886"/>
            </a:xfrm>
            <a:prstGeom prst="rect">
              <a:avLst/>
            </a:prstGeom>
            <a:noFill/>
          </p:spPr>
          <p:txBody>
            <a:bodyPr wrap="square" rtlCol="0">
              <a:spAutoFit/>
            </a:bodyPr>
            <a:lstStyle/>
            <a:p>
              <a:pPr algn="ctr"/>
              <a:r>
                <a:rPr lang="fr-CA" sz="2000" b="1" dirty="0">
                  <a:solidFill>
                    <a:srgbClr val="060606"/>
                  </a:solidFill>
                  <a:cs typeface="Times New Roman" panose="02020603050405020304" pitchFamily="18" charset="0"/>
                </a:rPr>
                <a:t>Témoin du ballonnet</a:t>
              </a:r>
            </a:p>
          </p:txBody>
        </p:sp>
        <p:sp>
          <p:nvSpPr>
            <p:cNvPr id="17" name="ZoneTexte 16"/>
            <p:cNvSpPr txBox="1"/>
            <p:nvPr/>
          </p:nvSpPr>
          <p:spPr>
            <a:xfrm>
              <a:off x="502104" y="2315614"/>
              <a:ext cx="1359353" cy="400110"/>
            </a:xfrm>
            <a:prstGeom prst="rect">
              <a:avLst/>
            </a:prstGeom>
            <a:noFill/>
          </p:spPr>
          <p:txBody>
            <a:bodyPr wrap="square" rtlCol="0">
              <a:spAutoFit/>
            </a:bodyPr>
            <a:lstStyle/>
            <a:p>
              <a:r>
                <a:rPr lang="fr-CA" sz="2000" b="1" dirty="0" smtClean="0">
                  <a:solidFill>
                    <a:srgbClr val="060606"/>
                  </a:solidFill>
                  <a:cs typeface="Times New Roman" panose="02020603050405020304" pitchFamily="18" charset="0"/>
                </a:rPr>
                <a:t>Ballonnet</a:t>
              </a:r>
              <a:endParaRPr lang="fr-CA" sz="2000" b="1" dirty="0">
                <a:solidFill>
                  <a:srgbClr val="060606"/>
                </a:solidFill>
                <a:cs typeface="Times New Roman" panose="02020603050405020304" pitchFamily="18" charset="0"/>
              </a:endParaRPr>
            </a:p>
          </p:txBody>
        </p:sp>
        <p:sp>
          <p:nvSpPr>
            <p:cNvPr id="18" name="ZoneTexte 17"/>
            <p:cNvSpPr txBox="1"/>
            <p:nvPr/>
          </p:nvSpPr>
          <p:spPr>
            <a:xfrm>
              <a:off x="6723290" y="3353847"/>
              <a:ext cx="1745286" cy="400110"/>
            </a:xfrm>
            <a:prstGeom prst="rect">
              <a:avLst/>
            </a:prstGeom>
            <a:noFill/>
          </p:spPr>
          <p:txBody>
            <a:bodyPr wrap="none" rtlCol="0">
              <a:spAutoFit/>
            </a:bodyPr>
            <a:lstStyle/>
            <a:p>
              <a:r>
                <a:rPr lang="fr-CA" sz="2000" b="1" dirty="0">
                  <a:solidFill>
                    <a:srgbClr val="060606"/>
                  </a:solidFill>
                  <a:cs typeface="Times New Roman" panose="02020603050405020304" pitchFamily="18" charset="0"/>
                </a:rPr>
                <a:t>Canule interne</a:t>
              </a:r>
            </a:p>
          </p:txBody>
        </p:sp>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45637399"/>
      </p:ext>
    </p:extLst>
  </p:cSld>
  <p:clrMapOvr>
    <a:masterClrMapping/>
  </p:clrMapOvr>
  <mc:AlternateContent xmlns:mc="http://schemas.openxmlformats.org/markup-compatibility/2006" xmlns:p14="http://schemas.microsoft.com/office/powerpoint/2010/main">
    <mc:Choice Requires="p14">
      <p:transition spd="slow" p14:dur="2000" advTm="92691"/>
    </mc:Choice>
    <mc:Fallback xmlns="">
      <p:transition spd="slow" advTm="9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93975"/>
            <a:ext cx="9143999" cy="586707"/>
          </a:xfrm>
        </p:spPr>
        <p:txBody>
          <a:bodyPr anchor="ctr">
            <a:noAutofit/>
          </a:bodyPr>
          <a:lstStyle/>
          <a:p>
            <a:pPr algn="ctr"/>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Activités autorisées</a:t>
            </a:r>
          </a:p>
        </p:txBody>
      </p:sp>
      <p:sp>
        <p:nvSpPr>
          <p:cNvPr id="3" name="Espace réservé du contenu 2"/>
          <p:cNvSpPr>
            <a:spLocks noGrp="1"/>
          </p:cNvSpPr>
          <p:nvPr>
            <p:ph sz="quarter" idx="13"/>
          </p:nvPr>
        </p:nvSpPr>
        <p:spPr>
          <a:xfrm>
            <a:off x="673984" y="1512693"/>
            <a:ext cx="7796030" cy="1632975"/>
          </a:xfrm>
        </p:spPr>
        <p:txBody>
          <a:bodyPr>
            <a:normAutofit/>
          </a:bodyPr>
          <a:lstStyle/>
          <a:p>
            <a:r>
              <a:rPr lang="fr-CA" sz="2000" dirty="0">
                <a:solidFill>
                  <a:srgbClr val="060606"/>
                </a:solidFill>
                <a:cs typeface="Times New Roman" panose="02020603050405020304" pitchFamily="18" charset="0"/>
              </a:rPr>
              <a:t>Administrer de l’oxygène</a:t>
            </a:r>
          </a:p>
          <a:p>
            <a:r>
              <a:rPr lang="fr-CA" sz="2000" dirty="0">
                <a:solidFill>
                  <a:srgbClr val="060606"/>
                </a:solidFill>
                <a:cs typeface="Times New Roman" panose="02020603050405020304" pitchFamily="18" charset="0"/>
              </a:rPr>
              <a:t>Administrer un médicament par voie respiratoire</a:t>
            </a:r>
          </a:p>
          <a:p>
            <a:r>
              <a:rPr lang="fr-CA" sz="2000" dirty="0">
                <a:solidFill>
                  <a:srgbClr val="060606"/>
                </a:solidFill>
                <a:cs typeface="Times New Roman" panose="02020603050405020304" pitchFamily="18" charset="0"/>
              </a:rPr>
              <a:t>Effectuer les soins de trachéostomie</a:t>
            </a:r>
          </a:p>
          <a:p>
            <a:r>
              <a:rPr lang="fr-CA" sz="2000" dirty="0">
                <a:solidFill>
                  <a:srgbClr val="060606"/>
                </a:solidFill>
                <a:cs typeface="Times New Roman" panose="02020603050405020304" pitchFamily="18" charset="0"/>
              </a:rPr>
              <a:t>Effectuer l’aspiration des sécrétions naso et oropharyngées</a:t>
            </a:r>
          </a:p>
          <a:p>
            <a:endParaRPr lang="fr-CA" sz="20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62208758"/>
      </p:ext>
    </p:extLst>
  </p:cSld>
  <p:clrMapOvr>
    <a:masterClrMapping/>
  </p:clrMapOvr>
  <mc:AlternateContent xmlns:mc="http://schemas.openxmlformats.org/markup-compatibility/2006" xmlns:p14="http://schemas.microsoft.com/office/powerpoint/2010/main">
    <mc:Choice Requires="p14">
      <p:transition spd="slow" p14:dur="2000" advTm="17512"/>
    </mc:Choice>
    <mc:Fallback xmlns="">
      <p:transition spd="slow" advTm="17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712530"/>
            <a:ext cx="9144000" cy="413410"/>
          </a:xfrm>
        </p:spPr>
        <p:txBody>
          <a:bodyPr/>
          <a:lstStyle/>
          <a:p>
            <a:pPr algn="ctr"/>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Soins de </a:t>
            </a:r>
            <a:r>
              <a:rPr lang="fr-CA" sz="3200" dirty="0" smtClean="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trachéostomie</a:t>
            </a:r>
            <a:endPar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endParaRPr>
          </a:p>
        </p:txBody>
      </p:sp>
      <p:sp>
        <p:nvSpPr>
          <p:cNvPr id="3" name="Espace réservé du contenu 2"/>
          <p:cNvSpPr>
            <a:spLocks noGrp="1"/>
          </p:cNvSpPr>
          <p:nvPr>
            <p:ph sz="quarter" idx="13"/>
          </p:nvPr>
        </p:nvSpPr>
        <p:spPr>
          <a:xfrm>
            <a:off x="514351" y="1027754"/>
            <a:ext cx="7796030" cy="3429946"/>
          </a:xfrm>
        </p:spPr>
        <p:txBody>
          <a:bodyPr>
            <a:noAutofit/>
          </a:bodyPr>
          <a:lstStyle/>
          <a:p>
            <a:pPr marL="0" indent="0">
              <a:buNone/>
            </a:pPr>
            <a:endParaRPr lang="fr-CA" sz="2000" b="1" dirty="0">
              <a:solidFill>
                <a:schemeClr val="accent1">
                  <a:lumMod val="90000"/>
                  <a:lumOff val="10000"/>
                </a:schemeClr>
              </a:solidFill>
              <a:latin typeface="Times New Roman" panose="02020603050405020304" pitchFamily="18" charset="0"/>
              <a:cs typeface="Times New Roman" panose="02020603050405020304" pitchFamily="18" charset="0"/>
            </a:endParaRPr>
          </a:p>
          <a:p>
            <a:pPr marL="0" indent="0">
              <a:buNone/>
            </a:pPr>
            <a:r>
              <a:rPr lang="fr-CA" sz="2000" b="1" dirty="0">
                <a:solidFill>
                  <a:srgbClr val="060606"/>
                </a:solidFill>
                <a:cs typeface="Times New Roman" panose="02020603050405020304" pitchFamily="18" charset="0"/>
              </a:rPr>
              <a:t>Pourquoi fait-on ces soins?</a:t>
            </a:r>
          </a:p>
          <a:p>
            <a:pPr lvl="0"/>
            <a:r>
              <a:rPr lang="fr-CA" sz="2000" dirty="0">
                <a:solidFill>
                  <a:srgbClr val="060606"/>
                </a:solidFill>
                <a:cs typeface="Times New Roman" panose="02020603050405020304" pitchFamily="18" charset="0"/>
              </a:rPr>
              <a:t>Maintenir l’intégrité, la perméabilité et le dégagement de la canule de </a:t>
            </a:r>
            <a:r>
              <a:rPr lang="fr-CA" sz="2000" dirty="0" smtClean="0">
                <a:solidFill>
                  <a:srgbClr val="060606"/>
                </a:solidFill>
                <a:cs typeface="Times New Roman" panose="02020603050405020304" pitchFamily="18" charset="0"/>
              </a:rPr>
              <a:t>trachéostomie</a:t>
            </a:r>
            <a:endParaRPr lang="fr-CA" sz="2000" dirty="0">
              <a:solidFill>
                <a:srgbClr val="060606"/>
              </a:solidFill>
              <a:cs typeface="Times New Roman" panose="02020603050405020304" pitchFamily="18" charset="0"/>
            </a:endParaRPr>
          </a:p>
          <a:p>
            <a:pPr lvl="0"/>
            <a:r>
              <a:rPr lang="fr-CA" sz="2000" dirty="0">
                <a:solidFill>
                  <a:srgbClr val="060606"/>
                </a:solidFill>
                <a:cs typeface="Times New Roman" panose="02020603050405020304" pitchFamily="18" charset="0"/>
              </a:rPr>
              <a:t>Maintenir la propreté de la stomie et réduire au minimum les risques </a:t>
            </a:r>
            <a:r>
              <a:rPr lang="fr-CA" sz="2000" dirty="0" smtClean="0">
                <a:solidFill>
                  <a:srgbClr val="060606"/>
                </a:solidFill>
                <a:cs typeface="Times New Roman" panose="02020603050405020304" pitchFamily="18" charset="0"/>
              </a:rPr>
              <a:t>d’infection</a:t>
            </a:r>
            <a:endParaRPr lang="fr-CA" sz="2000" dirty="0">
              <a:solidFill>
                <a:srgbClr val="060606"/>
              </a:solidFill>
              <a:cs typeface="Times New Roman" panose="02020603050405020304" pitchFamily="18" charset="0"/>
            </a:endParaRPr>
          </a:p>
          <a:p>
            <a:pPr lvl="0"/>
            <a:r>
              <a:rPr lang="fr-CA" sz="2000" dirty="0">
                <a:solidFill>
                  <a:srgbClr val="060606"/>
                </a:solidFill>
                <a:cs typeface="Times New Roman" panose="02020603050405020304" pitchFamily="18" charset="0"/>
              </a:rPr>
              <a:t>Favoriser la guérison et prévenir l’excoriation de la peau autour de la </a:t>
            </a:r>
            <a:r>
              <a:rPr lang="fr-CA" sz="2000" dirty="0" smtClean="0">
                <a:solidFill>
                  <a:srgbClr val="060606"/>
                </a:solidFill>
                <a:cs typeface="Times New Roman" panose="02020603050405020304" pitchFamily="18" charset="0"/>
              </a:rPr>
              <a:t>stomie</a:t>
            </a:r>
            <a:endParaRPr lang="fr-CA" sz="2000" dirty="0">
              <a:solidFill>
                <a:srgbClr val="060606"/>
              </a:solidFill>
              <a:cs typeface="Times New Roman" panose="02020603050405020304" pitchFamily="18" charset="0"/>
            </a:endParaRPr>
          </a:p>
          <a:p>
            <a:pPr lvl="0"/>
            <a:r>
              <a:rPr lang="fr-CA" sz="2000" dirty="0">
                <a:solidFill>
                  <a:srgbClr val="060606"/>
                </a:solidFill>
                <a:cs typeface="Times New Roman" panose="02020603050405020304" pitchFamily="18" charset="0"/>
              </a:rPr>
              <a:t>Favoriser le confort du </a:t>
            </a:r>
            <a:r>
              <a:rPr lang="fr-CA" sz="2000" dirty="0" smtClean="0">
                <a:solidFill>
                  <a:srgbClr val="060606"/>
                </a:solidFill>
                <a:cs typeface="Times New Roman" panose="02020603050405020304" pitchFamily="18" charset="0"/>
              </a:rPr>
              <a:t>client</a:t>
            </a:r>
            <a:endParaRPr lang="fr-CA" sz="2000" dirty="0">
              <a:solidFill>
                <a:srgbClr val="060606"/>
              </a:solidFill>
              <a:cs typeface="Times New Roman" panose="02020603050405020304" pitchFamily="18" charset="0"/>
            </a:endParaRPr>
          </a:p>
          <a:p>
            <a:pPr marL="0" indent="0">
              <a:buNone/>
            </a:pPr>
            <a:endParaRPr lang="fr-CA" sz="2000" dirty="0">
              <a:solidFill>
                <a:schemeClr val="accent1">
                  <a:lumMod val="90000"/>
                  <a:lumOff val="10000"/>
                </a:schemeClr>
              </a:solidFill>
              <a:latin typeface="Times New Roman" panose="02020603050405020304" pitchFamily="18" charset="0"/>
              <a:cs typeface="Times New Roman" panose="02020603050405020304" pitchFamily="18" charset="0"/>
            </a:endParaRPr>
          </a:p>
          <a:p>
            <a:endParaRPr lang="fr-CA" sz="2000" dirty="0">
              <a:solidFill>
                <a:schemeClr val="accent1">
                  <a:lumMod val="90000"/>
                  <a:lumOff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11904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38040"/>
            <a:ext cx="9144000" cy="498677"/>
          </a:xfrm>
        </p:spPr>
        <p:txBody>
          <a:bodyPr/>
          <a:lstStyle/>
          <a:p>
            <a:pPr algn="ctr"/>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Matériel à garder au chevet</a:t>
            </a:r>
          </a:p>
        </p:txBody>
      </p:sp>
      <p:pic>
        <p:nvPicPr>
          <p:cNvPr id="1026" name="Picture 2" descr="RÃ©sultats de recherche d'images pour Â«Â canule trachÃ©ale covidienÂ Â»"/>
          <p:cNvPicPr>
            <a:picLocks noGrp="1" noChangeAspect="1" noChangeArrowheads="1"/>
          </p:cNvPicPr>
          <p:nvPr>
            <p:ph sz="quarter" idx="13"/>
          </p:nvPr>
        </p:nvPicPr>
        <p:blipFill>
          <a:blip r:embed="rId5">
            <a:extLst>
              <a:ext uri="{28A0092B-C50C-407E-A947-70E740481C1C}">
                <a14:useLocalDpi xmlns:a14="http://schemas.microsoft.com/office/drawing/2010/main" val="0"/>
              </a:ext>
            </a:extLst>
          </a:blip>
          <a:srcRect/>
          <a:stretch>
            <a:fillRect/>
          </a:stretch>
        </p:blipFill>
        <p:spPr bwMode="auto">
          <a:xfrm>
            <a:off x="2648825" y="853255"/>
            <a:ext cx="2671679" cy="2003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3" name="Groupe 2"/>
          <p:cNvGrpSpPr/>
          <p:nvPr/>
        </p:nvGrpSpPr>
        <p:grpSpPr>
          <a:xfrm>
            <a:off x="338397" y="861197"/>
            <a:ext cx="1941614" cy="3708517"/>
            <a:chOff x="208232" y="904947"/>
            <a:chExt cx="1941614" cy="3708517"/>
          </a:xfrm>
        </p:grpSpPr>
        <p:pic>
          <p:nvPicPr>
            <p:cNvPr id="4" name="Image 3"/>
            <p:cNvPicPr>
              <a:picLocks noChangeAspect="1"/>
            </p:cNvPicPr>
            <p:nvPr/>
          </p:nvPicPr>
          <p:blipFill>
            <a:blip r:embed="rId6"/>
            <a:stretch>
              <a:fillRect/>
            </a:stretch>
          </p:blipFill>
          <p:spPr>
            <a:xfrm>
              <a:off x="208232" y="904947"/>
              <a:ext cx="1941614" cy="2570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414" y="3500042"/>
              <a:ext cx="1676055" cy="11134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1" name="ZoneTexte 10"/>
          <p:cNvSpPr txBox="1"/>
          <p:nvPr/>
        </p:nvSpPr>
        <p:spPr>
          <a:xfrm>
            <a:off x="13644" y="4671961"/>
            <a:ext cx="2852381" cy="400110"/>
          </a:xfrm>
          <a:prstGeom prst="rect">
            <a:avLst/>
          </a:prstGeom>
          <a:noFill/>
          <a:ln>
            <a:noFill/>
          </a:ln>
        </p:spPr>
        <p:txBody>
          <a:bodyPr wrap="square" rtlCol="0">
            <a:spAutoFit/>
          </a:bodyPr>
          <a:lstStyle/>
          <a:p>
            <a:pPr algn="ctr"/>
            <a:r>
              <a:rPr lang="fr-CA" sz="2000" b="1" dirty="0">
                <a:solidFill>
                  <a:srgbClr val="060606"/>
                </a:solidFill>
                <a:cs typeface="Times New Roman" panose="02020603050405020304" pitchFamily="18" charset="0"/>
              </a:rPr>
              <a:t>Matériel </a:t>
            </a:r>
            <a:r>
              <a:rPr lang="fr-CA" sz="2000" b="1" dirty="0" smtClean="0">
                <a:solidFill>
                  <a:srgbClr val="060606"/>
                </a:solidFill>
                <a:cs typeface="Times New Roman" panose="02020603050405020304" pitchFamily="18" charset="0"/>
              </a:rPr>
              <a:t>pour  </a:t>
            </a:r>
            <a:r>
              <a:rPr lang="fr-CA" sz="2000" b="1" dirty="0">
                <a:solidFill>
                  <a:srgbClr val="060606"/>
                </a:solidFill>
                <a:cs typeface="Times New Roman" panose="02020603050405020304" pitchFamily="18" charset="0"/>
              </a:rPr>
              <a:t>aspiration</a:t>
            </a:r>
          </a:p>
        </p:txBody>
      </p:sp>
      <p:grpSp>
        <p:nvGrpSpPr>
          <p:cNvPr id="12" name="Groupe 11"/>
          <p:cNvGrpSpPr/>
          <p:nvPr/>
        </p:nvGrpSpPr>
        <p:grpSpPr>
          <a:xfrm>
            <a:off x="5620192" y="662742"/>
            <a:ext cx="2280897" cy="2036921"/>
            <a:chOff x="2603924" y="565530"/>
            <a:chExt cx="2122715" cy="1767709"/>
          </a:xfrm>
        </p:grpSpPr>
        <p:pic>
          <p:nvPicPr>
            <p:cNvPr id="5" name="Image 4"/>
            <p:cNvPicPr>
              <a:picLocks noChangeAspect="1"/>
            </p:cNvPicPr>
            <p:nvPr/>
          </p:nvPicPr>
          <p:blipFill rotWithShape="1">
            <a:blip r:embed="rId8">
              <a:extLst>
                <a:ext uri="{28A0092B-C50C-407E-A947-70E740481C1C}">
                  <a14:useLocalDpi xmlns:a14="http://schemas.microsoft.com/office/drawing/2010/main" val="0"/>
                </a:ext>
              </a:extLst>
            </a:blip>
            <a:srcRect t="6787" b="3982"/>
            <a:stretch/>
          </p:blipFill>
          <p:spPr>
            <a:xfrm rot="10800000" flipV="1">
              <a:off x="2603924" y="912653"/>
              <a:ext cx="2122715" cy="1420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ZoneTexte 12"/>
            <p:cNvSpPr txBox="1"/>
            <p:nvPr/>
          </p:nvSpPr>
          <p:spPr>
            <a:xfrm>
              <a:off x="2603924" y="565530"/>
              <a:ext cx="2122715" cy="347229"/>
            </a:xfrm>
            <a:prstGeom prst="rect">
              <a:avLst/>
            </a:prstGeom>
            <a:noFill/>
            <a:ln>
              <a:noFill/>
            </a:ln>
          </p:spPr>
          <p:txBody>
            <a:bodyPr wrap="square" rtlCol="0">
              <a:spAutoFit/>
            </a:bodyPr>
            <a:lstStyle/>
            <a:p>
              <a:pPr algn="ctr"/>
              <a:r>
                <a:rPr lang="fr-CA" sz="2000" b="1" dirty="0">
                  <a:solidFill>
                    <a:srgbClr val="060606"/>
                  </a:solidFill>
                  <a:cs typeface="Times New Roman" panose="02020603050405020304" pitchFamily="18" charset="0"/>
                </a:rPr>
                <a:t>Ballon masque </a:t>
              </a:r>
            </a:p>
          </p:txBody>
        </p:sp>
      </p:grpSp>
      <p:sp>
        <p:nvSpPr>
          <p:cNvPr id="15" name="ZoneTexte 14"/>
          <p:cNvSpPr txBox="1"/>
          <p:nvPr/>
        </p:nvSpPr>
        <p:spPr>
          <a:xfrm>
            <a:off x="2784137" y="3253433"/>
            <a:ext cx="2438044" cy="400110"/>
          </a:xfrm>
          <a:prstGeom prst="rect">
            <a:avLst/>
          </a:prstGeom>
          <a:noFill/>
          <a:ln>
            <a:noFill/>
          </a:ln>
        </p:spPr>
        <p:txBody>
          <a:bodyPr wrap="square" rtlCol="0">
            <a:spAutoFit/>
          </a:bodyPr>
          <a:lstStyle/>
          <a:p>
            <a:pPr algn="ctr"/>
            <a:r>
              <a:rPr lang="fr-CA" sz="2000" b="1" dirty="0">
                <a:solidFill>
                  <a:srgbClr val="060606"/>
                </a:solidFill>
                <a:cs typeface="Times New Roman" panose="02020603050405020304" pitchFamily="18" charset="0"/>
              </a:rPr>
              <a:t>Canule de rechange</a:t>
            </a:r>
          </a:p>
        </p:txBody>
      </p:sp>
      <p:grpSp>
        <p:nvGrpSpPr>
          <p:cNvPr id="14" name="Groupe 13"/>
          <p:cNvGrpSpPr/>
          <p:nvPr/>
        </p:nvGrpSpPr>
        <p:grpSpPr>
          <a:xfrm>
            <a:off x="5542255" y="3128973"/>
            <a:ext cx="2174904" cy="1921648"/>
            <a:chOff x="2409128" y="3082562"/>
            <a:chExt cx="2174904" cy="1921648"/>
          </a:xfrm>
        </p:grpSpPr>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2036" y="3082562"/>
              <a:ext cx="1980108" cy="1487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ZoneTexte 15"/>
            <p:cNvSpPr txBox="1"/>
            <p:nvPr/>
          </p:nvSpPr>
          <p:spPr>
            <a:xfrm>
              <a:off x="2409128" y="4604100"/>
              <a:ext cx="2174904" cy="400110"/>
            </a:xfrm>
            <a:prstGeom prst="rect">
              <a:avLst/>
            </a:prstGeom>
            <a:noFill/>
            <a:ln>
              <a:noFill/>
            </a:ln>
          </p:spPr>
          <p:txBody>
            <a:bodyPr wrap="square" rtlCol="0">
              <a:spAutoFit/>
            </a:bodyPr>
            <a:lstStyle/>
            <a:p>
              <a:pPr algn="ctr"/>
              <a:r>
                <a:rPr lang="fr-CA" sz="2000" b="1" dirty="0">
                  <a:solidFill>
                    <a:srgbClr val="060606"/>
                  </a:solidFill>
                  <a:cs typeface="Times New Roman" panose="02020603050405020304" pitchFamily="18" charset="0"/>
                </a:rPr>
                <a:t>Pince de trousseau</a:t>
              </a:r>
            </a:p>
          </p:txBody>
        </p:sp>
      </p:grpSp>
      <p:pic>
        <p:nvPicPr>
          <p:cNvPr id="10" nam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68253" y="3403403"/>
            <a:ext cx="609600" cy="609600"/>
          </a:xfrm>
          <a:prstGeom prst="rect">
            <a:avLst/>
          </a:prstGeom>
        </p:spPr>
      </p:pic>
    </p:spTree>
    <p:extLst>
      <p:ext uri="{BB962C8B-B14F-4D97-AF65-F5344CB8AC3E}">
        <p14:creationId xmlns:p14="http://schemas.microsoft.com/office/powerpoint/2010/main" val="1418092157"/>
      </p:ext>
    </p:extLst>
  </p:cSld>
  <p:clrMapOvr>
    <a:masterClrMapping/>
  </p:clrMapOvr>
  <mc:AlternateContent xmlns:mc="http://schemas.openxmlformats.org/markup-compatibility/2006" xmlns:p14="http://schemas.microsoft.com/office/powerpoint/2010/main">
    <mc:Choice Requires="p14">
      <p:transition spd="slow" p14:dur="2000" advTm="52845"/>
    </mc:Choice>
    <mc:Fallback xmlns="">
      <p:transition spd="slow" advTm="52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565305"/>
            <a:ext cx="9144000" cy="506184"/>
          </a:xfrm>
        </p:spPr>
        <p:txBody>
          <a:bodyPr/>
          <a:lstStyle/>
          <a:p>
            <a:pPr algn="ctr">
              <a:lnSpc>
                <a:spcPct val="100000"/>
              </a:lnSpc>
            </a:pPr>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Administration d’oxygène via trachéostomie</a:t>
            </a:r>
          </a:p>
        </p:txBody>
      </p:sp>
      <p:pic>
        <p:nvPicPr>
          <p:cNvPr id="2052" name="Picture 4" descr="Image associÃ©e"/>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3571" t="5876" r="23769" b="-2215"/>
          <a:stretch/>
        </p:blipFill>
        <p:spPr bwMode="auto">
          <a:xfrm>
            <a:off x="4140413" y="1494132"/>
            <a:ext cx="3210882" cy="2736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36591" y="1435690"/>
            <a:ext cx="4431662" cy="1015663"/>
          </a:xfrm>
          <a:prstGeom prst="rect">
            <a:avLst/>
          </a:prstGeom>
          <a:noFill/>
        </p:spPr>
        <p:txBody>
          <a:bodyPr wrap="square" rtlCol="0">
            <a:spAutoFit/>
          </a:bodyPr>
          <a:lstStyle/>
          <a:p>
            <a:pPr marL="342900" indent="-342900">
              <a:buFont typeface="Arial" panose="020B0604020202020204" pitchFamily="34" charset="0"/>
              <a:buChar char="•"/>
            </a:pPr>
            <a:r>
              <a:rPr lang="fr-CA" sz="2000" dirty="0">
                <a:solidFill>
                  <a:srgbClr val="060606"/>
                </a:solidFill>
                <a:cs typeface="Times New Roman" panose="02020603050405020304" pitchFamily="18" charset="0"/>
              </a:rPr>
              <a:t>Via collet trachéal</a:t>
            </a:r>
          </a:p>
          <a:p>
            <a:pPr marL="342900" indent="-342900">
              <a:buFont typeface="Arial" panose="020B0604020202020204" pitchFamily="34" charset="0"/>
              <a:buChar char="•"/>
            </a:pPr>
            <a:r>
              <a:rPr lang="fr-CA" sz="2000" dirty="0">
                <a:solidFill>
                  <a:srgbClr val="060606"/>
                </a:solidFill>
                <a:cs typeface="Times New Roman" panose="02020603050405020304" pitchFamily="18" charset="0"/>
              </a:rPr>
              <a:t>Masque de trachéostomie</a:t>
            </a:r>
          </a:p>
          <a:p>
            <a:pPr marL="342900" indent="-342900">
              <a:buFont typeface="Arial" panose="020B0604020202020204" pitchFamily="34" charset="0"/>
              <a:buChar char="•"/>
            </a:pPr>
            <a:r>
              <a:rPr lang="fr-CA" sz="2000" dirty="0">
                <a:solidFill>
                  <a:srgbClr val="060606"/>
                </a:solidFill>
                <a:cs typeface="Times New Roman" panose="02020603050405020304" pitchFamily="18" charset="0"/>
              </a:rPr>
              <a:t>Avoir humidité</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20816022"/>
      </p:ext>
    </p:extLst>
  </p:cSld>
  <p:clrMapOvr>
    <a:masterClrMapping/>
  </p:clrMapOvr>
  <mc:AlternateContent xmlns:mc="http://schemas.openxmlformats.org/markup-compatibility/2006" xmlns:p14="http://schemas.microsoft.com/office/powerpoint/2010/main">
    <mc:Choice Requires="p14">
      <p:transition spd="slow" p14:dur="2000" advTm="11998"/>
    </mc:Choice>
    <mc:Fallback xmlns="">
      <p:transition spd="slow" advTm="11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92869"/>
            <a:ext cx="9144000" cy="385487"/>
          </a:xfrm>
        </p:spPr>
        <p:txBody>
          <a:bodyPr/>
          <a:lstStyle/>
          <a:p>
            <a:pPr algn="ctr"/>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Soins de </a:t>
            </a:r>
            <a:r>
              <a:rPr lang="fr-CA" sz="3200" dirty="0" smtClean="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trachéostomie</a:t>
            </a:r>
            <a:endPar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endParaRPr>
          </a:p>
        </p:txBody>
      </p:sp>
      <p:sp>
        <p:nvSpPr>
          <p:cNvPr id="3" name="Espace réservé du contenu 2"/>
          <p:cNvSpPr>
            <a:spLocks noGrp="1"/>
          </p:cNvSpPr>
          <p:nvPr>
            <p:ph sz="quarter" idx="13"/>
          </p:nvPr>
        </p:nvSpPr>
        <p:spPr>
          <a:xfrm>
            <a:off x="515983" y="885926"/>
            <a:ext cx="7796030" cy="4096045"/>
          </a:xfrm>
        </p:spPr>
        <p:txBody>
          <a:bodyPr>
            <a:normAutofit fontScale="62500" lnSpcReduction="20000"/>
          </a:bodyPr>
          <a:lstStyle/>
          <a:p>
            <a:pPr marL="0" indent="0">
              <a:spcAft>
                <a:spcPts val="1200"/>
              </a:spcAft>
              <a:buNone/>
            </a:pPr>
            <a:r>
              <a:rPr lang="fr-CA" b="1" dirty="0">
                <a:solidFill>
                  <a:srgbClr val="060606"/>
                </a:solidFill>
                <a:cs typeface="Times New Roman" panose="02020603050405020304" pitchFamily="18" charset="0"/>
              </a:rPr>
              <a:t>Étapes:</a:t>
            </a:r>
          </a:p>
          <a:p>
            <a:pPr>
              <a:spcBef>
                <a:spcPts val="0"/>
              </a:spcBef>
              <a:spcAft>
                <a:spcPts val="1200"/>
              </a:spcAft>
            </a:pPr>
            <a:r>
              <a:rPr lang="fr-CA" dirty="0">
                <a:solidFill>
                  <a:srgbClr val="060606"/>
                </a:solidFill>
                <a:cs typeface="Times New Roman" panose="02020603050405020304" pitchFamily="18" charset="0"/>
              </a:rPr>
              <a:t>Aspiration  des sécrétions (PRN) avec ou sans instillation</a:t>
            </a:r>
          </a:p>
          <a:p>
            <a:pPr>
              <a:lnSpc>
                <a:spcPct val="120000"/>
              </a:lnSpc>
              <a:spcBef>
                <a:spcPts val="0"/>
              </a:spcBef>
              <a:spcAft>
                <a:spcPts val="1200"/>
              </a:spcAft>
            </a:pPr>
            <a:r>
              <a:rPr lang="fr-CA" dirty="0">
                <a:solidFill>
                  <a:srgbClr val="060606"/>
                </a:solidFill>
                <a:cs typeface="Times New Roman" panose="02020603050405020304" pitchFamily="18" charset="0"/>
              </a:rPr>
              <a:t>Nettoyage de la canule interne (technique avec canule réutilisable)</a:t>
            </a:r>
          </a:p>
          <a:p>
            <a:pPr>
              <a:spcBef>
                <a:spcPts val="0"/>
              </a:spcBef>
              <a:spcAft>
                <a:spcPts val="1200"/>
              </a:spcAft>
            </a:pPr>
            <a:r>
              <a:rPr lang="fr-CA" dirty="0">
                <a:solidFill>
                  <a:srgbClr val="060606"/>
                </a:solidFill>
                <a:cs typeface="Times New Roman" panose="02020603050405020304" pitchFamily="18" charset="0"/>
              </a:rPr>
              <a:t>Soins du site de trachéostomie/pansement</a:t>
            </a:r>
          </a:p>
          <a:p>
            <a:pPr>
              <a:spcBef>
                <a:spcPts val="0"/>
              </a:spcBef>
              <a:spcAft>
                <a:spcPts val="1200"/>
              </a:spcAft>
            </a:pPr>
            <a:r>
              <a:rPr lang="fr-CA" dirty="0">
                <a:solidFill>
                  <a:srgbClr val="060606"/>
                </a:solidFill>
                <a:cs typeface="Times New Roman" panose="02020603050405020304" pitchFamily="18" charset="0"/>
              </a:rPr>
              <a:t>Changement de cordon</a:t>
            </a:r>
          </a:p>
          <a:p>
            <a:pPr>
              <a:spcBef>
                <a:spcPts val="0"/>
              </a:spcBef>
              <a:spcAft>
                <a:spcPts val="1200"/>
              </a:spcAft>
            </a:pPr>
            <a:endParaRPr lang="fr-CA" dirty="0">
              <a:solidFill>
                <a:srgbClr val="060606"/>
              </a:solidFill>
              <a:cs typeface="Times New Roman" panose="02020603050405020304" pitchFamily="18" charset="0"/>
            </a:endParaRPr>
          </a:p>
          <a:p>
            <a:pPr marL="0" indent="0">
              <a:spcBef>
                <a:spcPts val="0"/>
              </a:spcBef>
              <a:spcAft>
                <a:spcPts val="1200"/>
              </a:spcAft>
              <a:buNone/>
            </a:pPr>
            <a:r>
              <a:rPr lang="fr-CA" b="1" dirty="0">
                <a:solidFill>
                  <a:srgbClr val="060606"/>
                </a:solidFill>
                <a:cs typeface="Times New Roman" panose="02020603050405020304" pitchFamily="18" charset="0"/>
              </a:rPr>
              <a:t>Fréquence:</a:t>
            </a:r>
          </a:p>
          <a:p>
            <a:pPr>
              <a:spcBef>
                <a:spcPts val="0"/>
              </a:spcBef>
              <a:spcAft>
                <a:spcPts val="1200"/>
              </a:spcAft>
            </a:pPr>
            <a:r>
              <a:rPr lang="fr-CA" b="1" dirty="0">
                <a:solidFill>
                  <a:srgbClr val="060606"/>
                </a:solidFill>
                <a:cs typeface="Times New Roman" panose="02020603050405020304" pitchFamily="18" charset="0"/>
              </a:rPr>
              <a:t>Une fois par quart de travail</a:t>
            </a:r>
          </a:p>
          <a:p>
            <a:pPr>
              <a:lnSpc>
                <a:spcPct val="120000"/>
              </a:lnSpc>
              <a:spcBef>
                <a:spcPts val="0"/>
              </a:spcBef>
              <a:spcAft>
                <a:spcPts val="1200"/>
              </a:spcAft>
            </a:pPr>
            <a:r>
              <a:rPr lang="fr-CA" b="1" dirty="0">
                <a:solidFill>
                  <a:srgbClr val="060606"/>
                </a:solidFill>
                <a:cs typeface="Times New Roman" panose="02020603050405020304" pitchFamily="18" charset="0"/>
              </a:rPr>
              <a:t>plus souvent lorsque la trachéostomie est fraiche et/ou présence d’infection respiratoire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71116965"/>
      </p:ext>
    </p:extLst>
  </p:cSld>
  <p:clrMapOvr>
    <a:masterClrMapping/>
  </p:clrMapOvr>
  <mc:AlternateContent xmlns:mc="http://schemas.openxmlformats.org/markup-compatibility/2006" xmlns:p14="http://schemas.microsoft.com/office/powerpoint/2010/main">
    <mc:Choice Requires="p14">
      <p:transition spd="slow" p14:dur="2000" advTm="193144"/>
    </mc:Choice>
    <mc:Fallback xmlns="">
      <p:transition spd="slow" advTm="19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633" y="318085"/>
            <a:ext cx="9123659" cy="415349"/>
          </a:xfrm>
        </p:spPr>
        <p:txBody>
          <a:bodyPr/>
          <a:lstStyle/>
          <a:p>
            <a:pPr algn="ctr">
              <a:lnSpc>
                <a:spcPct val="100000"/>
              </a:lnSpc>
            </a:pPr>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Nettoyage de la canule interne</a:t>
            </a:r>
          </a:p>
        </p:txBody>
      </p:sp>
      <p:pic>
        <p:nvPicPr>
          <p:cNvPr id="4" name="Espace réservé du contenu 3"/>
          <p:cNvPicPr>
            <a:picLocks noGrp="1" noChangeAspect="1"/>
          </p:cNvPicPr>
          <p:nvPr>
            <p:ph sz="quarter" idx="13"/>
          </p:nvPr>
        </p:nvPicPr>
        <p:blipFill rotWithShape="1">
          <a:blip r:embed="rId5"/>
          <a:srcRect l="7671" t="21011" r="42231" b="32639"/>
          <a:stretch/>
        </p:blipFill>
        <p:spPr>
          <a:xfrm>
            <a:off x="1829762" y="1130338"/>
            <a:ext cx="4727121" cy="3498813"/>
          </a:xfrm>
          <a:prstGeom prst="rect">
            <a:avLst/>
          </a:prstGeom>
        </p:spPr>
      </p:pic>
      <p:cxnSp>
        <p:nvCxnSpPr>
          <p:cNvPr id="5" name="Connecteur droit avec flèche 4"/>
          <p:cNvCxnSpPr/>
          <p:nvPr/>
        </p:nvCxnSpPr>
        <p:spPr>
          <a:xfrm flipV="1">
            <a:off x="3037115" y="1378324"/>
            <a:ext cx="4016828" cy="409655"/>
          </a:xfrm>
          <a:prstGeom prst="straightConnector1">
            <a:avLst/>
          </a:prstGeom>
          <a:ln w="19050">
            <a:solidFill>
              <a:schemeClr val="accent2">
                <a:lumMod val="5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V="1">
            <a:off x="4016828" y="1378324"/>
            <a:ext cx="3037115" cy="838280"/>
          </a:xfrm>
          <a:prstGeom prst="straightConnector1">
            <a:avLst/>
          </a:prstGeom>
          <a:ln w="19050">
            <a:solidFill>
              <a:schemeClr val="accent2">
                <a:lumMod val="5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5412922" y="1378324"/>
            <a:ext cx="1641021" cy="850526"/>
          </a:xfrm>
          <a:prstGeom prst="straightConnector1">
            <a:avLst/>
          </a:prstGeom>
          <a:ln w="19050">
            <a:solidFill>
              <a:schemeClr val="accent2">
                <a:lumMod val="5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4702628" y="2216603"/>
            <a:ext cx="2486025" cy="663141"/>
          </a:xfrm>
          <a:prstGeom prst="straightConnector1">
            <a:avLst/>
          </a:prstGeom>
          <a:ln w="19050">
            <a:solidFill>
              <a:schemeClr val="accent2">
                <a:lumMod val="5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5143500" y="3612697"/>
            <a:ext cx="1910443" cy="367393"/>
          </a:xfrm>
          <a:prstGeom prst="straightConnector1">
            <a:avLst/>
          </a:prstGeom>
          <a:ln w="19050">
            <a:solidFill>
              <a:schemeClr val="accent2">
                <a:lumMod val="5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5945641" y="3092824"/>
            <a:ext cx="1340984" cy="215546"/>
          </a:xfrm>
          <a:prstGeom prst="straightConnector1">
            <a:avLst/>
          </a:prstGeom>
          <a:ln w="19050">
            <a:solidFill>
              <a:schemeClr val="accent2">
                <a:lumMod val="5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flipV="1">
            <a:off x="1227956" y="1483651"/>
            <a:ext cx="1539737" cy="1142607"/>
          </a:xfrm>
          <a:prstGeom prst="straightConnector1">
            <a:avLst/>
          </a:prstGeom>
          <a:ln w="19050">
            <a:solidFill>
              <a:schemeClr val="accent2">
                <a:lumMod val="5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flipV="1">
            <a:off x="1143674" y="2276613"/>
            <a:ext cx="1103043" cy="1107975"/>
          </a:xfrm>
          <a:prstGeom prst="straightConnector1">
            <a:avLst/>
          </a:prstGeom>
          <a:ln w="19050">
            <a:solidFill>
              <a:schemeClr val="accent2">
                <a:lumMod val="5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a:off x="1371601" y="3308369"/>
            <a:ext cx="2645228" cy="781938"/>
          </a:xfrm>
          <a:prstGeom prst="straightConnector1">
            <a:avLst/>
          </a:prstGeom>
          <a:ln w="19050">
            <a:solidFill>
              <a:schemeClr val="accent2">
                <a:lumMod val="50000"/>
              </a:schemeClr>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149567" y="1134851"/>
            <a:ext cx="2048403" cy="338554"/>
          </a:xfrm>
          <a:prstGeom prst="rect">
            <a:avLst/>
          </a:prstGeom>
          <a:noFill/>
        </p:spPr>
        <p:txBody>
          <a:bodyPr wrap="square" rtlCol="0">
            <a:spAutoFit/>
          </a:bodyPr>
          <a:lstStyle/>
          <a:p>
            <a:pPr algn="ctr"/>
            <a:r>
              <a:rPr lang="fr-CA" sz="1600" b="1" dirty="0">
                <a:latin typeface="Times New Roman" panose="02020603050405020304" pitchFamily="18" charset="0"/>
                <a:cs typeface="Times New Roman" panose="02020603050405020304" pitchFamily="18" charset="0"/>
              </a:rPr>
              <a:t>Compresses 4x4</a:t>
            </a:r>
          </a:p>
        </p:txBody>
      </p:sp>
      <p:sp>
        <p:nvSpPr>
          <p:cNvPr id="23" name="ZoneTexte 22"/>
          <p:cNvSpPr txBox="1"/>
          <p:nvPr/>
        </p:nvSpPr>
        <p:spPr>
          <a:xfrm>
            <a:off x="-105563" y="1899647"/>
            <a:ext cx="1788181" cy="584775"/>
          </a:xfrm>
          <a:prstGeom prst="rect">
            <a:avLst/>
          </a:prstGeom>
          <a:noFill/>
        </p:spPr>
        <p:txBody>
          <a:bodyPr wrap="square" rtlCol="0">
            <a:spAutoFit/>
          </a:bodyPr>
          <a:lstStyle/>
          <a:p>
            <a:pPr algn="ctr"/>
            <a:r>
              <a:rPr lang="fr-CA" sz="1600" b="1" dirty="0">
                <a:latin typeface="Times New Roman" panose="02020603050405020304" pitchFamily="18" charset="0"/>
                <a:cs typeface="Times New Roman" panose="02020603050405020304" pitchFamily="18" charset="0"/>
              </a:rPr>
              <a:t>Compresse à drain</a:t>
            </a:r>
          </a:p>
        </p:txBody>
      </p:sp>
      <p:sp>
        <p:nvSpPr>
          <p:cNvPr id="25" name="ZoneTexte 24"/>
          <p:cNvSpPr txBox="1"/>
          <p:nvPr/>
        </p:nvSpPr>
        <p:spPr>
          <a:xfrm>
            <a:off x="69184" y="3897422"/>
            <a:ext cx="1788181" cy="338554"/>
          </a:xfrm>
          <a:prstGeom prst="rect">
            <a:avLst/>
          </a:prstGeom>
          <a:noFill/>
        </p:spPr>
        <p:txBody>
          <a:bodyPr wrap="square" rtlCol="0">
            <a:spAutoFit/>
          </a:bodyPr>
          <a:lstStyle/>
          <a:p>
            <a:r>
              <a:rPr lang="fr-CA" sz="1600" b="1" dirty="0">
                <a:latin typeface="Times New Roman" panose="02020603050405020304" pitchFamily="18" charset="0"/>
                <a:cs typeface="Times New Roman" panose="02020603050405020304" pitchFamily="18" charset="0"/>
              </a:rPr>
              <a:t>Gants stériles</a:t>
            </a:r>
          </a:p>
        </p:txBody>
      </p:sp>
      <p:sp>
        <p:nvSpPr>
          <p:cNvPr id="26" name="ZoneTexte 25"/>
          <p:cNvSpPr txBox="1"/>
          <p:nvPr/>
        </p:nvSpPr>
        <p:spPr>
          <a:xfrm>
            <a:off x="6753334" y="1088834"/>
            <a:ext cx="2390666" cy="584775"/>
          </a:xfrm>
          <a:prstGeom prst="rect">
            <a:avLst/>
          </a:prstGeom>
          <a:noFill/>
        </p:spPr>
        <p:txBody>
          <a:bodyPr wrap="square" rtlCol="0">
            <a:spAutoFit/>
          </a:bodyPr>
          <a:lstStyle/>
          <a:p>
            <a:pPr algn="ctr"/>
            <a:r>
              <a:rPr lang="fr-CA" sz="1600" b="1" dirty="0">
                <a:latin typeface="Times New Roman" panose="02020603050405020304" pitchFamily="18" charset="0"/>
                <a:cs typeface="Times New Roman" panose="02020603050405020304" pitchFamily="18" charset="0"/>
              </a:rPr>
              <a:t>Bols de nettoyage/rinçage</a:t>
            </a:r>
          </a:p>
        </p:txBody>
      </p:sp>
      <p:sp>
        <p:nvSpPr>
          <p:cNvPr id="27" name="ZoneTexte 26"/>
          <p:cNvSpPr txBox="1"/>
          <p:nvPr/>
        </p:nvSpPr>
        <p:spPr>
          <a:xfrm>
            <a:off x="6962682" y="1950704"/>
            <a:ext cx="1823542" cy="338554"/>
          </a:xfrm>
          <a:prstGeom prst="rect">
            <a:avLst/>
          </a:prstGeom>
          <a:noFill/>
        </p:spPr>
        <p:txBody>
          <a:bodyPr wrap="square" rtlCol="0">
            <a:spAutoFit/>
          </a:bodyPr>
          <a:lstStyle/>
          <a:p>
            <a:pPr algn="ctr"/>
            <a:r>
              <a:rPr lang="fr-CA" sz="1600" b="1" dirty="0">
                <a:latin typeface="Times New Roman" panose="02020603050405020304" pitchFamily="18" charset="0"/>
                <a:cs typeface="Times New Roman" panose="02020603050405020304" pitchFamily="18" charset="0"/>
              </a:rPr>
              <a:t>Tiges montées</a:t>
            </a:r>
          </a:p>
        </p:txBody>
      </p:sp>
      <p:sp>
        <p:nvSpPr>
          <p:cNvPr id="28" name="ZoneTexte 27"/>
          <p:cNvSpPr txBox="1"/>
          <p:nvPr/>
        </p:nvSpPr>
        <p:spPr>
          <a:xfrm>
            <a:off x="7286625" y="2923547"/>
            <a:ext cx="1823542" cy="338554"/>
          </a:xfrm>
          <a:prstGeom prst="rect">
            <a:avLst/>
          </a:prstGeom>
          <a:noFill/>
        </p:spPr>
        <p:txBody>
          <a:bodyPr wrap="square" rtlCol="0">
            <a:spAutoFit/>
          </a:bodyPr>
          <a:lstStyle/>
          <a:p>
            <a:r>
              <a:rPr lang="fr-CA" sz="1600" b="1" dirty="0">
                <a:latin typeface="Times New Roman" panose="02020603050405020304" pitchFamily="18" charset="0"/>
                <a:cs typeface="Times New Roman" panose="02020603050405020304" pitchFamily="18" charset="0"/>
              </a:rPr>
              <a:t>Cordons</a:t>
            </a:r>
          </a:p>
        </p:txBody>
      </p:sp>
      <p:sp>
        <p:nvSpPr>
          <p:cNvPr id="29" name="ZoneTexte 28"/>
          <p:cNvSpPr txBox="1"/>
          <p:nvPr/>
        </p:nvSpPr>
        <p:spPr>
          <a:xfrm>
            <a:off x="7053943" y="3837838"/>
            <a:ext cx="2144350" cy="338554"/>
          </a:xfrm>
          <a:prstGeom prst="rect">
            <a:avLst/>
          </a:prstGeom>
          <a:noFill/>
        </p:spPr>
        <p:txBody>
          <a:bodyPr wrap="square" rtlCol="0">
            <a:spAutoFit/>
          </a:bodyPr>
          <a:lstStyle/>
          <a:p>
            <a:r>
              <a:rPr lang="fr-CA" sz="1600" b="1" dirty="0">
                <a:latin typeface="Times New Roman" panose="02020603050405020304" pitchFamily="18" charset="0"/>
                <a:cs typeface="Times New Roman" panose="02020603050405020304" pitchFamily="18" charset="0"/>
              </a:rPr>
              <a:t>Brosses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51613008"/>
      </p:ext>
    </p:extLst>
  </p:cSld>
  <p:clrMapOvr>
    <a:masterClrMapping/>
  </p:clrMapOvr>
  <mc:AlternateContent xmlns:mc="http://schemas.openxmlformats.org/markup-compatibility/2006" xmlns:p14="http://schemas.microsoft.com/office/powerpoint/2010/main">
    <mc:Choice Requires="p14">
      <p:transition spd="slow" p14:dur="2000" advTm="30040"/>
    </mc:Choice>
    <mc:Fallback xmlns="">
      <p:transition spd="slow" advTm="3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0" y="990301"/>
            <a:ext cx="9143999" cy="351784"/>
          </a:xfrm>
          <a:prstGeom prst="rect">
            <a:avLst/>
          </a:prstGeom>
        </p:spPr>
        <p:txBody>
          <a:bodyPr vert="horz" lIns="0" tIns="0" rIns="0" bIns="0" rtlCol="0" anchor="t" anchorCtr="0">
            <a:normAutofit/>
          </a:bodyPr>
          <a:lstStyle>
            <a:lvl1pPr algn="l" defTabSz="457200" rtl="0" eaLnBrk="1" latinLnBrk="0" hangingPunct="1">
              <a:lnSpc>
                <a:spcPts val="1600"/>
              </a:lnSpc>
              <a:spcBef>
                <a:spcPct val="0"/>
              </a:spcBef>
              <a:buNone/>
              <a:defRPr sz="1600" b="1" i="0" kern="1200">
                <a:solidFill>
                  <a:schemeClr val="tx1"/>
                </a:solidFill>
                <a:latin typeface="+mj-lt"/>
                <a:ea typeface="+mj-ea"/>
                <a:cs typeface="Open Sans"/>
              </a:defRPr>
            </a:lvl1pPr>
          </a:lstStyle>
          <a:p>
            <a:pPr algn="ctr"/>
            <a:r>
              <a:rPr lang="fr-CA" sz="3200" dirty="0" smtClean="0">
                <a:solidFill>
                  <a:schemeClr val="accent6">
                    <a:lumMod val="75000"/>
                  </a:schemeClr>
                </a:solidFill>
                <a:effectLst>
                  <a:outerShdw blurRad="38100" dist="38100" dir="2700000" algn="tl">
                    <a:srgbClr val="000000">
                      <a:alpha val="43137"/>
                    </a:srgbClr>
                  </a:outerShdw>
                </a:effectLst>
                <a:latin typeface="Comic Sans MS" pitchFamily="66" charset="0"/>
              </a:rPr>
              <a:t>Note au dossier </a:t>
            </a:r>
            <a:endParaRPr lang="fr-CA" sz="3200" dirty="0">
              <a:solidFill>
                <a:schemeClr val="accent6">
                  <a:lumMod val="75000"/>
                </a:schemeClr>
              </a:solidFill>
              <a:effectLst>
                <a:outerShdw blurRad="38100" dist="38100" dir="2700000" algn="tl">
                  <a:srgbClr val="000000">
                    <a:alpha val="43137"/>
                  </a:srgbClr>
                </a:outerShdw>
              </a:effectLst>
              <a:latin typeface="Comic Sans MS" pitchFamily="66" charset="0"/>
            </a:endParaRPr>
          </a:p>
        </p:txBody>
      </p:sp>
      <p:sp>
        <p:nvSpPr>
          <p:cNvPr id="4" name="ZoneTexte 3"/>
          <p:cNvSpPr txBox="1"/>
          <p:nvPr/>
        </p:nvSpPr>
        <p:spPr>
          <a:xfrm>
            <a:off x="177800" y="1160207"/>
            <a:ext cx="8816075" cy="2800767"/>
          </a:xfrm>
          <a:prstGeom prst="rect">
            <a:avLst/>
          </a:prstGeom>
          <a:noFill/>
        </p:spPr>
        <p:txBody>
          <a:bodyPr wrap="square" rtlCol="0">
            <a:spAutoFit/>
          </a:bodyPr>
          <a:lstStyle/>
          <a:p>
            <a:endParaRPr lang="fr-CA" dirty="0" smtClean="0"/>
          </a:p>
          <a:p>
            <a:endParaRPr lang="fr-CA" dirty="0"/>
          </a:p>
          <a:p>
            <a:r>
              <a:rPr lang="fr-CA" sz="2000" b="1" u="sng" dirty="0" smtClean="0"/>
              <a:t>Entretien de la canule interne de trachéostomie:</a:t>
            </a:r>
          </a:p>
          <a:p>
            <a:pPr marL="342900" indent="-342900">
              <a:buFont typeface="Arial" panose="020B0604020202020204" pitchFamily="34" charset="0"/>
              <a:buChar char="•"/>
            </a:pPr>
            <a:r>
              <a:rPr lang="fr-CA" sz="2000" dirty="0" smtClean="0"/>
              <a:t>L’aspiration</a:t>
            </a:r>
          </a:p>
          <a:p>
            <a:pPr marL="342900" indent="-342900">
              <a:buFont typeface="Arial" panose="020B0604020202020204" pitchFamily="34" charset="0"/>
              <a:buChar char="•"/>
            </a:pPr>
            <a:r>
              <a:rPr lang="fr-CA" sz="2000" dirty="0" smtClean="0"/>
              <a:t>Les caractéristiques du pansement retiré et si présence d’écoulement ou odeur</a:t>
            </a:r>
          </a:p>
          <a:p>
            <a:pPr marL="342900" indent="-342900">
              <a:buFont typeface="Arial" panose="020B0604020202020204" pitchFamily="34" charset="0"/>
              <a:buChar char="•"/>
            </a:pPr>
            <a:r>
              <a:rPr lang="fr-CA" sz="2000" dirty="0" smtClean="0"/>
              <a:t>Les caractéristiques des sécrétions</a:t>
            </a:r>
          </a:p>
          <a:p>
            <a:pPr marL="342900" indent="-342900">
              <a:buFont typeface="Arial" panose="020B0604020202020204" pitchFamily="34" charset="0"/>
              <a:buChar char="•"/>
            </a:pPr>
            <a:r>
              <a:rPr lang="fr-CA" sz="2000" dirty="0" smtClean="0"/>
              <a:t>Le type de canule réinséré</a:t>
            </a:r>
          </a:p>
          <a:p>
            <a:pPr marL="342900" indent="-342900">
              <a:buFont typeface="Arial" panose="020B0604020202020204" pitchFamily="34" charset="0"/>
              <a:buChar char="•"/>
            </a:pPr>
            <a:r>
              <a:rPr lang="fr-CA" sz="2000" dirty="0" smtClean="0"/>
              <a:t>Le produit utilisé pour la désinfection et la raison du changement</a:t>
            </a:r>
          </a:p>
          <a:p>
            <a:pPr marL="342900" indent="-342900">
              <a:buFont typeface="Arial" panose="020B0604020202020204" pitchFamily="34" charset="0"/>
              <a:buChar char="•"/>
            </a:pPr>
            <a:r>
              <a:rPr lang="fr-CA" sz="2000" dirty="0" smtClean="0"/>
              <a:t>l’état respiratoire de l’usager</a:t>
            </a:r>
            <a:endParaRPr lang="fr-CA" sz="2000" dirty="0"/>
          </a:p>
        </p:txBody>
      </p:sp>
    </p:spTree>
    <p:extLst>
      <p:ext uri="{BB962C8B-B14F-4D97-AF65-F5344CB8AC3E}">
        <p14:creationId xmlns:p14="http://schemas.microsoft.com/office/powerpoint/2010/main" val="1199410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D147A58-D364-407C-A68B-4D224FC8C4B3}"/>
              </a:ext>
            </a:extLst>
          </p:cNvPr>
          <p:cNvSpPr>
            <a:spLocks noGrp="1"/>
          </p:cNvSpPr>
          <p:nvPr>
            <p:ph type="title"/>
          </p:nvPr>
        </p:nvSpPr>
        <p:spPr>
          <a:xfrm>
            <a:off x="630880" y="2242456"/>
            <a:ext cx="8211902" cy="385487"/>
          </a:xfrm>
        </p:spPr>
        <p:txBody>
          <a:bodyPr/>
          <a:lstStyle/>
          <a:p>
            <a:pPr marL="0" indent="0" algn="ctr">
              <a:buNone/>
            </a:pPr>
            <a:r>
              <a:rPr lang="fr-CA" sz="3200" b="1" dirty="0">
                <a:solidFill>
                  <a:schemeClr val="accent6">
                    <a:lumMod val="75000"/>
                  </a:schemeClr>
                </a:solidFill>
                <a:effectLst>
                  <a:outerShdw blurRad="38100" dist="38100" dir="2700000" algn="tl">
                    <a:srgbClr val="000000">
                      <a:alpha val="43137"/>
                    </a:srgbClr>
                  </a:outerShdw>
                </a:effectLst>
                <a:latin typeface="+mj-lt"/>
                <a:cs typeface="Times New Roman" panose="02020603050405020304" pitchFamily="18" charset="0"/>
              </a:rPr>
              <a:t>Effectuer </a:t>
            </a:r>
            <a:r>
              <a:rPr lang="fr-CA" sz="3200" b="1" dirty="0" smtClean="0">
                <a:solidFill>
                  <a:schemeClr val="accent6">
                    <a:lumMod val="75000"/>
                  </a:schemeClr>
                </a:solidFill>
                <a:effectLst>
                  <a:outerShdw blurRad="38100" dist="38100" dir="2700000" algn="tl">
                    <a:srgbClr val="000000">
                      <a:alpha val="43137"/>
                    </a:srgbClr>
                  </a:outerShdw>
                </a:effectLst>
                <a:latin typeface="+mj-lt"/>
                <a:cs typeface="Times New Roman" panose="02020603050405020304" pitchFamily="18" charset="0"/>
              </a:rPr>
              <a:t>l’aspiration des sécrétions</a:t>
            </a:r>
            <a:endParaRPr lang="fr-CA" sz="3200" b="1" dirty="0">
              <a:solidFill>
                <a:schemeClr val="accent6">
                  <a:lumMod val="75000"/>
                </a:schemeClr>
              </a:solidFill>
              <a:effectLst>
                <a:outerShdw blurRad="38100" dist="38100" dir="2700000" algn="tl">
                  <a:srgbClr val="000000">
                    <a:alpha val="43137"/>
                  </a:srgbClr>
                </a:outerShdw>
              </a:effectLst>
              <a:latin typeface="+mj-lt"/>
              <a:cs typeface="Times New Roman" panose="02020603050405020304" pitchFamily="18" charset="0"/>
            </a:endParaRPr>
          </a:p>
          <a:p>
            <a:endParaRPr lang="fr-CA" sz="3200" b="1" dirty="0">
              <a:solidFill>
                <a:schemeClr val="accent6">
                  <a:lumMod val="75000"/>
                </a:schemeClr>
              </a:solidFill>
              <a:latin typeface="+mj-lt"/>
            </a:endParaRPr>
          </a:p>
        </p:txBody>
      </p:sp>
    </p:spTree>
    <p:extLst>
      <p:ext uri="{BB962C8B-B14F-4D97-AF65-F5344CB8AC3E}">
        <p14:creationId xmlns:p14="http://schemas.microsoft.com/office/powerpoint/2010/main" val="1100227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C4C379-B272-4044-B72A-913DED8F7655}"/>
              </a:ext>
            </a:extLst>
          </p:cNvPr>
          <p:cNvSpPr>
            <a:spLocks noGrp="1"/>
          </p:cNvSpPr>
          <p:nvPr>
            <p:ph type="title"/>
          </p:nvPr>
        </p:nvSpPr>
        <p:spPr>
          <a:xfrm>
            <a:off x="2241770" y="560789"/>
            <a:ext cx="6182140" cy="385487"/>
          </a:xfrm>
        </p:spPr>
        <p:txBody>
          <a:bodyPr/>
          <a:lstStyle/>
          <a:p>
            <a:r>
              <a:rPr lang="fr-FR"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Composition de l’appareil à succion </a:t>
            </a:r>
          </a:p>
        </p:txBody>
      </p:sp>
      <p:pic>
        <p:nvPicPr>
          <p:cNvPr id="4" name="Image 3">
            <a:extLst>
              <a:ext uri="{FF2B5EF4-FFF2-40B4-BE49-F238E27FC236}">
                <a16:creationId xmlns:a16="http://schemas.microsoft.com/office/drawing/2014/main" id="{EA2E7F09-98DD-9240-9AB4-05F88DBE2198}"/>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4639562" y="2130502"/>
            <a:ext cx="2567764" cy="2326311"/>
          </a:xfrm>
          <a:prstGeom prst="rect">
            <a:avLst/>
          </a:prstGeom>
        </p:spPr>
      </p:pic>
      <p:pic>
        <p:nvPicPr>
          <p:cNvPr id="5" name="Image 4">
            <a:extLst>
              <a:ext uri="{FF2B5EF4-FFF2-40B4-BE49-F238E27FC236}">
                <a16:creationId xmlns:a16="http://schemas.microsoft.com/office/drawing/2014/main" id="{733F6A4B-2501-3040-A24F-F0AA91992BB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159842" y="2009774"/>
            <a:ext cx="2860970" cy="2567765"/>
          </a:xfrm>
          <a:prstGeom prst="rect">
            <a:avLst/>
          </a:prstGeom>
        </p:spPr>
      </p:pic>
      <p:pic>
        <p:nvPicPr>
          <p:cNvPr id="3" name="Diapo 4.m4a" descr="Diapo 4.m4a">
            <a:hlinkClick r:id="" action="ppaction://media"/>
            <a:extLst>
              <a:ext uri="{FF2B5EF4-FFF2-40B4-BE49-F238E27FC236}">
                <a16:creationId xmlns:a16="http://schemas.microsoft.com/office/drawing/2014/main" id="{287D95E9-27E0-E242-8B20-5620A10B4A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19676" y="3109003"/>
            <a:ext cx="1004234" cy="1004234"/>
          </a:xfrm>
          <a:prstGeom prst="rect">
            <a:avLst/>
          </a:prstGeom>
        </p:spPr>
      </p:pic>
      <p:sp>
        <p:nvSpPr>
          <p:cNvPr id="6" name="ZoneTexte 5"/>
          <p:cNvSpPr txBox="1"/>
          <p:nvPr/>
        </p:nvSpPr>
        <p:spPr>
          <a:xfrm>
            <a:off x="567690" y="470473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38857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1AFB3E-EA23-2A4D-84D5-51671837DDFB}"/>
              </a:ext>
            </a:extLst>
          </p:cNvPr>
          <p:cNvSpPr>
            <a:spLocks noGrp="1"/>
          </p:cNvSpPr>
          <p:nvPr>
            <p:ph type="title"/>
          </p:nvPr>
        </p:nvSpPr>
        <p:spPr>
          <a:xfrm>
            <a:off x="995595" y="740772"/>
            <a:ext cx="7761301" cy="385487"/>
          </a:xfrm>
        </p:spPr>
        <p:txBody>
          <a:bodyPr/>
          <a:lstStyle/>
          <a:p>
            <a:r>
              <a:rPr lang="fr-FR"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Pour les usagers porteurs de trachéotomie: </a:t>
            </a:r>
          </a:p>
        </p:txBody>
      </p:sp>
      <p:sp>
        <p:nvSpPr>
          <p:cNvPr id="3" name="Espace réservé du texte 2">
            <a:extLst>
              <a:ext uri="{FF2B5EF4-FFF2-40B4-BE49-F238E27FC236}">
                <a16:creationId xmlns:a16="http://schemas.microsoft.com/office/drawing/2014/main" id="{AC720C5E-239D-DF4A-807C-2D1E1C121493}"/>
              </a:ext>
            </a:extLst>
          </p:cNvPr>
          <p:cNvSpPr>
            <a:spLocks noGrp="1"/>
          </p:cNvSpPr>
          <p:nvPr>
            <p:ph type="body" sz="quarter" idx="11"/>
          </p:nvPr>
        </p:nvSpPr>
        <p:spPr>
          <a:xfrm>
            <a:off x="567689" y="1403349"/>
            <a:ext cx="7585711" cy="3236383"/>
          </a:xfrm>
        </p:spPr>
        <p:txBody>
          <a:bodyPr/>
          <a:lstStyle/>
          <a:p>
            <a:pPr lvl="0"/>
            <a:r>
              <a:rPr lang="fr-CA" dirty="0"/>
              <a:t>Introduire (sans aspirer) le cathéter dans la canule trachéale jusqu’à la rencontre d’une résistance. Retirer alors le cathéter d’environ 1 cm chez l’adulte (0.5 cm chez l’enfant) avant de commencer à aspirer.</a:t>
            </a:r>
          </a:p>
          <a:p>
            <a:pPr lvl="0"/>
            <a:endParaRPr lang="fr-CA" dirty="0"/>
          </a:p>
          <a:p>
            <a:pPr lvl="0"/>
            <a:r>
              <a:rPr lang="fr-CA" dirty="0"/>
              <a:t>Aspirer de façon intermittente en retirant lentement le cathéter tout en effectuant un mouvement de rotation.</a:t>
            </a:r>
          </a:p>
          <a:p>
            <a:endParaRPr lang="fr-FR" dirty="0"/>
          </a:p>
          <a:p>
            <a:pPr marL="0" indent="0">
              <a:buNone/>
            </a:pPr>
            <a:endParaRPr lang="fr-FR" dirty="0"/>
          </a:p>
        </p:txBody>
      </p:sp>
      <p:pic>
        <p:nvPicPr>
          <p:cNvPr id="5" name="Image 4">
            <a:extLst>
              <a:ext uri="{FF2B5EF4-FFF2-40B4-BE49-F238E27FC236}">
                <a16:creationId xmlns:a16="http://schemas.microsoft.com/office/drawing/2014/main" id="{5B1B4200-25B1-D94B-A8C2-00B5A1B0C05A}"/>
              </a:ext>
            </a:extLst>
          </p:cNvPr>
          <p:cNvPicPr>
            <a:picLocks noChangeAspect="1"/>
          </p:cNvPicPr>
          <p:nvPr/>
        </p:nvPicPr>
        <p:blipFill>
          <a:blip r:embed="rId5"/>
          <a:stretch>
            <a:fillRect/>
          </a:stretch>
        </p:blipFill>
        <p:spPr>
          <a:xfrm>
            <a:off x="2486582" y="2552151"/>
            <a:ext cx="2389664" cy="1796880"/>
          </a:xfrm>
          <a:prstGeom prst="rect">
            <a:avLst/>
          </a:prstGeom>
        </p:spPr>
      </p:pic>
      <p:pic>
        <p:nvPicPr>
          <p:cNvPr id="6" name="Diapo 16.m4a" descr="Diapo 16.m4a">
            <a:hlinkClick r:id="" action="ppaction://media"/>
            <a:extLst>
              <a:ext uri="{FF2B5EF4-FFF2-40B4-BE49-F238E27FC236}">
                <a16:creationId xmlns:a16="http://schemas.microsoft.com/office/drawing/2014/main" id="{9B59192D-A7B7-2D4B-850E-D39757B138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4511" y="3090193"/>
            <a:ext cx="812800" cy="812800"/>
          </a:xfrm>
          <a:prstGeom prst="rect">
            <a:avLst/>
          </a:prstGeom>
        </p:spPr>
      </p:pic>
      <p:sp>
        <p:nvSpPr>
          <p:cNvPr id="4" name="ZoneTexte 3"/>
          <p:cNvSpPr txBox="1"/>
          <p:nvPr/>
        </p:nvSpPr>
        <p:spPr>
          <a:xfrm>
            <a:off x="567688" y="4471020"/>
            <a:ext cx="7269480" cy="815608"/>
          </a:xfrm>
          <a:prstGeom prst="rect">
            <a:avLst/>
          </a:prstGeom>
          <a:noFill/>
        </p:spPr>
        <p:txBody>
          <a:bodyPr wrap="square" rtlCol="0">
            <a:spAutoFit/>
          </a:bodyPr>
          <a:lstStyle/>
          <a:p>
            <a:r>
              <a:rPr lang="fr-CA" sz="1100" dirty="0" smtClean="0"/>
              <a:t>Image tirée de </a:t>
            </a:r>
            <a:r>
              <a:rPr lang="fr-FR" sz="1100" dirty="0"/>
              <a:t>http://www.chu-charleroi.be/sites/default/files/je021014_aspirationtrachealeetsoinsdetracheotomie.pdf</a:t>
            </a:r>
          </a:p>
          <a:p>
            <a:endParaRPr lang="fr-FR" dirty="0"/>
          </a:p>
          <a:p>
            <a:endParaRPr lang="fr-CA" dirty="0"/>
          </a:p>
        </p:txBody>
      </p:sp>
      <p:sp>
        <p:nvSpPr>
          <p:cNvPr id="8" name="ZoneTexte 7"/>
          <p:cNvSpPr txBox="1"/>
          <p:nvPr/>
        </p:nvSpPr>
        <p:spPr>
          <a:xfrm>
            <a:off x="567690" y="470473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244050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BE9E58-A37D-6C4F-80F7-FC3060B99D7B}"/>
              </a:ext>
            </a:extLst>
          </p:cNvPr>
          <p:cNvSpPr>
            <a:spLocks noGrp="1"/>
          </p:cNvSpPr>
          <p:nvPr>
            <p:ph type="title"/>
          </p:nvPr>
        </p:nvSpPr>
        <p:spPr>
          <a:xfrm>
            <a:off x="1927653" y="825245"/>
            <a:ext cx="4944110" cy="385487"/>
          </a:xfrm>
        </p:spPr>
        <p:txBody>
          <a:bodyPr/>
          <a:lstStyle/>
          <a:p>
            <a:r>
              <a:rPr lang="fr-FR"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Tube d’aspiration </a:t>
            </a:r>
          </a:p>
        </p:txBody>
      </p:sp>
      <p:pic>
        <p:nvPicPr>
          <p:cNvPr id="4" name="Image 3">
            <a:extLst>
              <a:ext uri="{FF2B5EF4-FFF2-40B4-BE49-F238E27FC236}">
                <a16:creationId xmlns:a16="http://schemas.microsoft.com/office/drawing/2014/main" id="{2B70B3B3-30AA-3645-9806-87C9F7B367DF}"/>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1515372" y="2029645"/>
            <a:ext cx="2513885" cy="1886649"/>
          </a:xfrm>
          <a:prstGeom prst="rect">
            <a:avLst/>
          </a:prstGeom>
        </p:spPr>
      </p:pic>
      <p:pic>
        <p:nvPicPr>
          <p:cNvPr id="5" name="Image 4">
            <a:extLst>
              <a:ext uri="{FF2B5EF4-FFF2-40B4-BE49-F238E27FC236}">
                <a16:creationId xmlns:a16="http://schemas.microsoft.com/office/drawing/2014/main" id="{A2C4990F-65DE-6B46-B421-BB16725376E9}"/>
              </a:ext>
            </a:extLst>
          </p:cNvPr>
          <p:cNvPicPr/>
          <p:nvPr/>
        </p:nvPicPr>
        <p:blipFill>
          <a:blip r:embed="rId6" cstate="print">
            <a:extLst>
              <a:ext uri="{28A0092B-C50C-407E-A947-70E740481C1C}">
                <a14:useLocalDpi xmlns:a14="http://schemas.microsoft.com/office/drawing/2010/main" val="0"/>
              </a:ext>
            </a:extLst>
          </a:blip>
          <a:stretch>
            <a:fillRect/>
          </a:stretch>
        </p:blipFill>
        <p:spPr>
          <a:xfrm rot="16200000">
            <a:off x="4760463" y="2118612"/>
            <a:ext cx="2497142" cy="1725457"/>
          </a:xfrm>
          <a:prstGeom prst="rect">
            <a:avLst/>
          </a:prstGeom>
        </p:spPr>
      </p:pic>
      <p:pic>
        <p:nvPicPr>
          <p:cNvPr id="3" name="Diapo 5.m4a" descr="Diapo 5.m4a">
            <a:hlinkClick r:id="" action="ppaction://media"/>
            <a:extLst>
              <a:ext uri="{FF2B5EF4-FFF2-40B4-BE49-F238E27FC236}">
                <a16:creationId xmlns:a16="http://schemas.microsoft.com/office/drawing/2014/main" id="{585C1997-052C-A64E-A1FF-09D6E48F5F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3134" y="3350970"/>
            <a:ext cx="812800" cy="812800"/>
          </a:xfrm>
          <a:prstGeom prst="rect">
            <a:avLst/>
          </a:prstGeom>
        </p:spPr>
      </p:pic>
      <p:sp>
        <p:nvSpPr>
          <p:cNvPr id="6" name="ZoneTexte 5"/>
          <p:cNvSpPr txBox="1"/>
          <p:nvPr/>
        </p:nvSpPr>
        <p:spPr>
          <a:xfrm>
            <a:off x="567690" y="470473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2896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155662"/>
            <a:ext cx="9143999" cy="385487"/>
          </a:xfrm>
        </p:spPr>
        <p:txBody>
          <a:bodyPr anchor="ctr"/>
          <a:lstStyle/>
          <a:p>
            <a:pPr algn="ctr">
              <a:lnSpc>
                <a:spcPct val="100000"/>
              </a:lnSpc>
            </a:pPr>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Administration d’oxygène</a:t>
            </a:r>
          </a:p>
        </p:txBody>
      </p:sp>
      <p:sp>
        <p:nvSpPr>
          <p:cNvPr id="3" name="Espace réservé du contenu 2"/>
          <p:cNvSpPr>
            <a:spLocks noGrp="1"/>
          </p:cNvSpPr>
          <p:nvPr>
            <p:ph sz="quarter" idx="13"/>
          </p:nvPr>
        </p:nvSpPr>
        <p:spPr>
          <a:xfrm>
            <a:off x="608772" y="3130826"/>
            <a:ext cx="4370732" cy="986355"/>
          </a:xfrm>
          <a:prstGeom prst="rect">
            <a:avLst/>
          </a:prstGeom>
        </p:spPr>
        <p:txBody>
          <a:bodyPr/>
          <a:lstStyle/>
          <a:p>
            <a:endParaRPr lang="fr-CA" sz="2000" dirty="0">
              <a:solidFill>
                <a:schemeClr val="accent5">
                  <a:lumMod val="50000"/>
                </a:schemeClr>
              </a:solidFill>
              <a:latin typeface="Times New Roman" panose="02020603050405020304" pitchFamily="18" charset="0"/>
              <a:cs typeface="Times New Roman" panose="02020603050405020304" pitchFamily="18" charset="0"/>
            </a:endParaRPr>
          </a:p>
          <a:p>
            <a:endParaRPr lang="fr-CA" sz="2000" dirty="0">
              <a:solidFill>
                <a:schemeClr val="accent5">
                  <a:lumMod val="50000"/>
                </a:schemeClr>
              </a:solidFill>
              <a:latin typeface="Times New Roman" panose="02020603050405020304" pitchFamily="18" charset="0"/>
              <a:cs typeface="Times New Roman" panose="02020603050405020304" pitchFamily="18" charset="0"/>
            </a:endParaRPr>
          </a:p>
          <a:p>
            <a:pPr marL="1028700" lvl="3" indent="0">
              <a:buNone/>
            </a:pPr>
            <a:endParaRPr lang="fr-CA"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28665317"/>
      </p:ext>
    </p:extLst>
  </p:cSld>
  <p:clrMapOvr>
    <a:masterClrMapping/>
  </p:clrMapOvr>
  <mc:AlternateContent xmlns:mc="http://schemas.openxmlformats.org/markup-compatibility/2006" xmlns:p14="http://schemas.microsoft.com/office/powerpoint/2010/main">
    <mc:Choice Requires="p14">
      <p:transition spd="slow" p14:dur="2000" advTm="38337"/>
    </mc:Choice>
    <mc:Fallback xmlns="">
      <p:transition spd="slow" advTm="38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2B8C1D-D2D9-E843-839D-286B63D96BF6}"/>
              </a:ext>
            </a:extLst>
          </p:cNvPr>
          <p:cNvSpPr>
            <a:spLocks noGrp="1"/>
          </p:cNvSpPr>
          <p:nvPr>
            <p:ph type="title"/>
          </p:nvPr>
        </p:nvSpPr>
        <p:spPr>
          <a:xfrm>
            <a:off x="1659834" y="805260"/>
            <a:ext cx="6877583" cy="385487"/>
          </a:xfrm>
        </p:spPr>
        <p:txBody>
          <a:bodyPr/>
          <a:lstStyle/>
          <a:p>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Tube de raccordement : </a:t>
            </a:r>
            <a:b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br>
            <a:r>
              <a:rPr lang="fr-CA" sz="2400" dirty="0"/>
              <a:t/>
            </a:r>
            <a:br>
              <a:rPr lang="fr-CA" sz="2400" dirty="0"/>
            </a:br>
            <a:r>
              <a:rPr lang="fr-CA" sz="2000" dirty="0"/>
              <a:t>du contenant à l’appareil a succion mural</a:t>
            </a:r>
            <a:r>
              <a:rPr lang="fr-CA" sz="2400" dirty="0"/>
              <a:t/>
            </a:r>
            <a:br>
              <a:rPr lang="fr-CA" sz="2400" dirty="0"/>
            </a:br>
            <a:endParaRPr lang="fr-FR" sz="2400" dirty="0"/>
          </a:p>
        </p:txBody>
      </p:sp>
      <p:sp>
        <p:nvSpPr>
          <p:cNvPr id="3" name="Espace réservé du texte 2">
            <a:extLst>
              <a:ext uri="{FF2B5EF4-FFF2-40B4-BE49-F238E27FC236}">
                <a16:creationId xmlns:a16="http://schemas.microsoft.com/office/drawing/2014/main" id="{7FC2613E-3D20-5D47-965F-035252207FD8}"/>
              </a:ext>
            </a:extLst>
          </p:cNvPr>
          <p:cNvSpPr>
            <a:spLocks noGrp="1"/>
          </p:cNvSpPr>
          <p:nvPr>
            <p:ph type="body" sz="quarter" idx="11"/>
          </p:nvPr>
        </p:nvSpPr>
        <p:spPr/>
        <p:txBody>
          <a:bodyPr/>
          <a:lstStyle/>
          <a:p>
            <a:endParaRPr lang="fr-FR" dirty="0"/>
          </a:p>
        </p:txBody>
      </p:sp>
      <p:pic>
        <p:nvPicPr>
          <p:cNvPr id="4" name="Image 3">
            <a:extLst>
              <a:ext uri="{FF2B5EF4-FFF2-40B4-BE49-F238E27FC236}">
                <a16:creationId xmlns:a16="http://schemas.microsoft.com/office/drawing/2014/main" id="{F37068E2-FEF9-5F48-B35C-E346DC4261A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55483" y="1849364"/>
            <a:ext cx="3390425" cy="1890661"/>
          </a:xfrm>
          <a:prstGeom prst="rect">
            <a:avLst/>
          </a:prstGeom>
        </p:spPr>
      </p:pic>
      <p:pic>
        <p:nvPicPr>
          <p:cNvPr id="6" name="Image 5">
            <a:extLst>
              <a:ext uri="{FF2B5EF4-FFF2-40B4-BE49-F238E27FC236}">
                <a16:creationId xmlns:a16="http://schemas.microsoft.com/office/drawing/2014/main" id="{8921D2E9-C89B-BC4A-AE7D-B282EC067B51}"/>
              </a:ext>
            </a:extLst>
          </p:cNvPr>
          <p:cNvPicPr>
            <a:picLocks noChangeAspect="1"/>
          </p:cNvPicPr>
          <p:nvPr/>
        </p:nvPicPr>
        <p:blipFill rotWithShape="1">
          <a:blip r:embed="rId6"/>
          <a:srcRect t="12488" b="9744"/>
          <a:stretch/>
        </p:blipFill>
        <p:spPr>
          <a:xfrm>
            <a:off x="4549534" y="1763108"/>
            <a:ext cx="3390425" cy="2516864"/>
          </a:xfrm>
          <a:prstGeom prst="rect">
            <a:avLst/>
          </a:prstGeom>
        </p:spPr>
      </p:pic>
      <p:cxnSp>
        <p:nvCxnSpPr>
          <p:cNvPr id="8" name="Connecteur droit avec flèche 7">
            <a:extLst>
              <a:ext uri="{FF2B5EF4-FFF2-40B4-BE49-F238E27FC236}">
                <a16:creationId xmlns:a16="http://schemas.microsoft.com/office/drawing/2014/main" id="{2222385E-F260-1746-A8F3-6DCF086B2FCB}"/>
              </a:ext>
            </a:extLst>
          </p:cNvPr>
          <p:cNvCxnSpPr/>
          <p:nvPr/>
        </p:nvCxnSpPr>
        <p:spPr>
          <a:xfrm flipV="1">
            <a:off x="5594134" y="3222580"/>
            <a:ext cx="144000" cy="792000"/>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10" name="Connecteur droit avec flèche 9">
            <a:extLst>
              <a:ext uri="{FF2B5EF4-FFF2-40B4-BE49-F238E27FC236}">
                <a16:creationId xmlns:a16="http://schemas.microsoft.com/office/drawing/2014/main" id="{B46DA988-2E17-0046-8038-F905982570E9}"/>
              </a:ext>
            </a:extLst>
          </p:cNvPr>
          <p:cNvCxnSpPr/>
          <p:nvPr/>
        </p:nvCxnSpPr>
        <p:spPr>
          <a:xfrm flipV="1">
            <a:off x="5907426" y="3654580"/>
            <a:ext cx="216000" cy="360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 name="Diapo 6.m4a" descr="Diapo 6.m4a">
            <a:hlinkClick r:id="" action="ppaction://media"/>
            <a:extLst>
              <a:ext uri="{FF2B5EF4-FFF2-40B4-BE49-F238E27FC236}">
                <a16:creationId xmlns:a16="http://schemas.microsoft.com/office/drawing/2014/main" id="{DD0E6B40-00B5-9C42-860D-72B300C5AF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35425" y="3525440"/>
            <a:ext cx="812800" cy="812800"/>
          </a:xfrm>
          <a:prstGeom prst="rect">
            <a:avLst/>
          </a:prstGeom>
        </p:spPr>
      </p:pic>
      <p:sp>
        <p:nvSpPr>
          <p:cNvPr id="9" name="ZoneTexte 8"/>
          <p:cNvSpPr txBox="1"/>
          <p:nvPr/>
        </p:nvSpPr>
        <p:spPr>
          <a:xfrm>
            <a:off x="567690" y="470473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422629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F0298-BFFC-3E4E-9792-81FD05A983F5}"/>
              </a:ext>
            </a:extLst>
          </p:cNvPr>
          <p:cNvSpPr>
            <a:spLocks noGrp="1"/>
          </p:cNvSpPr>
          <p:nvPr>
            <p:ph type="title"/>
          </p:nvPr>
        </p:nvSpPr>
        <p:spPr>
          <a:xfrm>
            <a:off x="1500809" y="856096"/>
            <a:ext cx="6420677" cy="385487"/>
          </a:xfrm>
        </p:spPr>
        <p:txBody>
          <a:bodyPr/>
          <a:lstStyle/>
          <a:p>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Tiges à succion de différentes tailles</a:t>
            </a:r>
            <a:r>
              <a:rPr lang="fr-CA" dirty="0"/>
              <a:t/>
            </a:r>
            <a:br>
              <a:rPr lang="fr-CA" dirty="0"/>
            </a:br>
            <a:endParaRPr lang="fr-FR" dirty="0"/>
          </a:p>
        </p:txBody>
      </p:sp>
      <p:sp>
        <p:nvSpPr>
          <p:cNvPr id="3" name="Espace réservé du texte 2">
            <a:extLst>
              <a:ext uri="{FF2B5EF4-FFF2-40B4-BE49-F238E27FC236}">
                <a16:creationId xmlns:a16="http://schemas.microsoft.com/office/drawing/2014/main" id="{CF88EB5F-6821-6348-A703-8684CDF45660}"/>
              </a:ext>
            </a:extLst>
          </p:cNvPr>
          <p:cNvSpPr>
            <a:spLocks noGrp="1"/>
          </p:cNvSpPr>
          <p:nvPr>
            <p:ph type="body" sz="quarter" idx="11"/>
          </p:nvPr>
        </p:nvSpPr>
        <p:spPr/>
        <p:txBody>
          <a:bodyPr/>
          <a:lstStyle/>
          <a:p>
            <a:r>
              <a:rPr lang="fr-FR" dirty="0"/>
              <a:t>Possibilité d’utiliser une tige adaptée aux trachéotomies. </a:t>
            </a:r>
          </a:p>
        </p:txBody>
      </p:sp>
      <p:pic>
        <p:nvPicPr>
          <p:cNvPr id="4" name="Image 3">
            <a:extLst>
              <a:ext uri="{FF2B5EF4-FFF2-40B4-BE49-F238E27FC236}">
                <a16:creationId xmlns:a16="http://schemas.microsoft.com/office/drawing/2014/main" id="{426C704B-A5DC-B540-BC69-C159FA2C30D5}"/>
              </a:ext>
            </a:extLst>
          </p:cNvPr>
          <p:cNvPicPr/>
          <p:nvPr/>
        </p:nvPicPr>
        <p:blipFill rotWithShape="1">
          <a:blip r:embed="rId5" cstate="print">
            <a:extLst>
              <a:ext uri="{28A0092B-C50C-407E-A947-70E740481C1C}">
                <a14:useLocalDpi xmlns:a14="http://schemas.microsoft.com/office/drawing/2010/main" val="0"/>
              </a:ext>
            </a:extLst>
          </a:blip>
          <a:srcRect t="21001" b="12948"/>
          <a:stretch/>
        </p:blipFill>
        <p:spPr>
          <a:xfrm>
            <a:off x="567690" y="2303282"/>
            <a:ext cx="2781300" cy="1640069"/>
          </a:xfrm>
          <a:prstGeom prst="rect">
            <a:avLst/>
          </a:prstGeom>
        </p:spPr>
      </p:pic>
      <p:pic>
        <p:nvPicPr>
          <p:cNvPr id="5" name="Image 4">
            <a:extLst>
              <a:ext uri="{FF2B5EF4-FFF2-40B4-BE49-F238E27FC236}">
                <a16:creationId xmlns:a16="http://schemas.microsoft.com/office/drawing/2014/main" id="{8185891F-B8F4-AE48-AEE5-BBDBE8F9273B}"/>
              </a:ext>
            </a:extLst>
          </p:cNvPr>
          <p:cNvPicPr/>
          <p:nvPr/>
        </p:nvPicPr>
        <p:blipFill rotWithShape="1">
          <a:blip r:embed="rId6" cstate="print">
            <a:extLst>
              <a:ext uri="{28A0092B-C50C-407E-A947-70E740481C1C}">
                <a14:useLocalDpi xmlns:a14="http://schemas.microsoft.com/office/drawing/2010/main" val="0"/>
              </a:ext>
            </a:extLst>
          </a:blip>
          <a:srcRect t="31829" b="30211"/>
          <a:stretch/>
        </p:blipFill>
        <p:spPr>
          <a:xfrm>
            <a:off x="3520441" y="2183131"/>
            <a:ext cx="4070284" cy="1760220"/>
          </a:xfrm>
          <a:prstGeom prst="rect">
            <a:avLst/>
          </a:prstGeom>
        </p:spPr>
      </p:pic>
      <p:pic>
        <p:nvPicPr>
          <p:cNvPr id="6" name="Diapo 7.m4a" descr="Diapo 7.m4a">
            <a:hlinkClick r:id="" action="ppaction://media"/>
            <a:extLst>
              <a:ext uri="{FF2B5EF4-FFF2-40B4-BE49-F238E27FC236}">
                <a16:creationId xmlns:a16="http://schemas.microsoft.com/office/drawing/2014/main" id="{D1C57B86-5972-A643-B313-CC9110A7D7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95964" y="4127435"/>
            <a:ext cx="1016065" cy="1016065"/>
          </a:xfrm>
          <a:prstGeom prst="rect">
            <a:avLst/>
          </a:prstGeom>
        </p:spPr>
      </p:pic>
      <p:sp>
        <p:nvSpPr>
          <p:cNvPr id="7" name="ZoneTexte 6"/>
          <p:cNvSpPr txBox="1"/>
          <p:nvPr/>
        </p:nvSpPr>
        <p:spPr>
          <a:xfrm>
            <a:off x="567690" y="470473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57704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701561-883C-2F47-AC20-B6C38DD5EDDC}"/>
              </a:ext>
            </a:extLst>
          </p:cNvPr>
          <p:cNvSpPr>
            <a:spLocks noGrp="1"/>
          </p:cNvSpPr>
          <p:nvPr>
            <p:ph type="title"/>
          </p:nvPr>
        </p:nvSpPr>
        <p:spPr>
          <a:xfrm>
            <a:off x="2258428" y="851403"/>
            <a:ext cx="5901598" cy="385487"/>
          </a:xfrm>
        </p:spPr>
        <p:txBody>
          <a:bodyPr/>
          <a:lstStyle/>
          <a:p>
            <a:r>
              <a:rPr lang="fr-FR"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Installation de l’appareil à succion</a:t>
            </a:r>
            <a:r>
              <a:rPr lang="fr-FR" sz="2400" dirty="0"/>
              <a:t>:</a:t>
            </a:r>
          </a:p>
        </p:txBody>
      </p:sp>
      <p:sp>
        <p:nvSpPr>
          <p:cNvPr id="3" name="Espace réservé du texte 2">
            <a:extLst>
              <a:ext uri="{FF2B5EF4-FFF2-40B4-BE49-F238E27FC236}">
                <a16:creationId xmlns:a16="http://schemas.microsoft.com/office/drawing/2014/main" id="{B9C5E643-8DED-DE43-905B-B019405EEF10}"/>
              </a:ext>
            </a:extLst>
          </p:cNvPr>
          <p:cNvSpPr>
            <a:spLocks noGrp="1"/>
          </p:cNvSpPr>
          <p:nvPr>
            <p:ph type="body" sz="quarter" idx="11"/>
          </p:nvPr>
        </p:nvSpPr>
        <p:spPr>
          <a:xfrm>
            <a:off x="567689" y="1403349"/>
            <a:ext cx="7592337" cy="3236383"/>
          </a:xfrm>
        </p:spPr>
        <p:txBody>
          <a:bodyPr/>
          <a:lstStyle/>
          <a:p>
            <a:pPr marL="0" indent="0">
              <a:buNone/>
            </a:pPr>
            <a:r>
              <a:rPr lang="fr-CA" sz="2000" u="sng" dirty="0">
                <a:hlinkClick r:id="rId5"/>
              </a:rPr>
              <a:t>https://www.youtube.com/watch?v=h8ggpfr4sRQ</a:t>
            </a:r>
            <a:endParaRPr lang="fr-CA" sz="2000" dirty="0"/>
          </a:p>
          <a:p>
            <a:endParaRPr lang="fr-FR" dirty="0"/>
          </a:p>
        </p:txBody>
      </p:sp>
      <p:pic>
        <p:nvPicPr>
          <p:cNvPr id="4" name="Diapo 8.m4a" descr="Diapo 8.m4a">
            <a:hlinkClick r:id="" action="ppaction://media"/>
            <a:extLst>
              <a:ext uri="{FF2B5EF4-FFF2-40B4-BE49-F238E27FC236}">
                <a16:creationId xmlns:a16="http://schemas.microsoft.com/office/drawing/2014/main" id="{8B6C9F0B-212C-034B-B21D-C24B9FD585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39744" y="3559350"/>
            <a:ext cx="1080382" cy="1080382"/>
          </a:xfrm>
          <a:prstGeom prst="rect">
            <a:avLst/>
          </a:prstGeom>
        </p:spPr>
      </p:pic>
      <p:sp>
        <p:nvSpPr>
          <p:cNvPr id="5" name="ZoneTexte 4"/>
          <p:cNvSpPr txBox="1"/>
          <p:nvPr/>
        </p:nvSpPr>
        <p:spPr>
          <a:xfrm>
            <a:off x="567689" y="2462981"/>
            <a:ext cx="8325588" cy="1015663"/>
          </a:xfrm>
          <a:prstGeom prst="rect">
            <a:avLst/>
          </a:prstGeom>
          <a:noFill/>
        </p:spPr>
        <p:txBody>
          <a:bodyPr wrap="square" rtlCol="0">
            <a:spAutoFit/>
          </a:bodyPr>
          <a:lstStyle/>
          <a:p>
            <a:pPr algn="ctr"/>
            <a:r>
              <a:rPr lang="fr-CA" sz="2000" dirty="0" smtClean="0"/>
              <a:t>N’oubliez pas de mettre des </a:t>
            </a:r>
            <a:r>
              <a:rPr lang="fr-CA" sz="2000" dirty="0" smtClean="0">
                <a:solidFill>
                  <a:schemeClr val="accent2"/>
                </a:solidFill>
              </a:rPr>
              <a:t>gants stériles </a:t>
            </a:r>
            <a:r>
              <a:rPr lang="fr-CA" sz="2000" dirty="0" smtClean="0"/>
              <a:t>pour la manipulation des cathéters utilisés pour l’aspiration </a:t>
            </a:r>
            <a:r>
              <a:rPr lang="fr-CA" sz="2000" dirty="0" err="1" smtClean="0"/>
              <a:t>nasopharyngée</a:t>
            </a:r>
            <a:r>
              <a:rPr lang="fr-CA" sz="2000" dirty="0" smtClean="0"/>
              <a:t> et </a:t>
            </a:r>
            <a:r>
              <a:rPr lang="fr-CA" sz="2000" dirty="0" err="1" smtClean="0"/>
              <a:t>oropharyngée</a:t>
            </a:r>
            <a:r>
              <a:rPr lang="fr-CA" sz="2000" dirty="0" smtClean="0"/>
              <a:t> ou des </a:t>
            </a:r>
            <a:r>
              <a:rPr lang="fr-CA" sz="2000" dirty="0" smtClean="0">
                <a:solidFill>
                  <a:schemeClr val="accent2"/>
                </a:solidFill>
              </a:rPr>
              <a:t>gants non stériles</a:t>
            </a:r>
            <a:r>
              <a:rPr lang="fr-CA" sz="2000" dirty="0" smtClean="0"/>
              <a:t> pour ceux utilisés pour l’aspiration buccale.  </a:t>
            </a:r>
            <a:endParaRPr lang="fr-CA" sz="2000" dirty="0"/>
          </a:p>
        </p:txBody>
      </p:sp>
      <p:sp>
        <p:nvSpPr>
          <p:cNvPr id="6" name="ZoneTexte 5"/>
          <p:cNvSpPr txBox="1"/>
          <p:nvPr/>
        </p:nvSpPr>
        <p:spPr>
          <a:xfrm>
            <a:off x="567690" y="470473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94129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87EC25-466B-E549-89EC-B698B7B617D0}"/>
              </a:ext>
            </a:extLst>
          </p:cNvPr>
          <p:cNvSpPr>
            <a:spLocks noGrp="1"/>
          </p:cNvSpPr>
          <p:nvPr>
            <p:ph type="title"/>
          </p:nvPr>
        </p:nvSpPr>
        <p:spPr>
          <a:xfrm>
            <a:off x="1513760" y="637070"/>
            <a:ext cx="7161610" cy="385487"/>
          </a:xfrm>
        </p:spPr>
        <p:txBody>
          <a:bodyPr/>
          <a:lstStyle/>
          <a:p>
            <a:r>
              <a:rPr lang="fr-FR"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Méthode de soins reliées à l’aspiration </a:t>
            </a:r>
          </a:p>
        </p:txBody>
      </p:sp>
      <p:sp>
        <p:nvSpPr>
          <p:cNvPr id="3" name="Espace réservé du texte 2">
            <a:extLst>
              <a:ext uri="{FF2B5EF4-FFF2-40B4-BE49-F238E27FC236}">
                <a16:creationId xmlns:a16="http://schemas.microsoft.com/office/drawing/2014/main" id="{FD368312-2ABF-254A-8259-8AAADC358AD9}"/>
              </a:ext>
            </a:extLst>
          </p:cNvPr>
          <p:cNvSpPr>
            <a:spLocks noGrp="1"/>
          </p:cNvSpPr>
          <p:nvPr>
            <p:ph type="body" sz="quarter" idx="11"/>
          </p:nvPr>
        </p:nvSpPr>
        <p:spPr>
          <a:xfrm>
            <a:off x="431886" y="1403349"/>
            <a:ext cx="7824873" cy="2940051"/>
          </a:xfrm>
        </p:spPr>
        <p:txBody>
          <a:bodyPr/>
          <a:lstStyle/>
          <a:p>
            <a:pPr marL="0" indent="0">
              <a:buNone/>
            </a:pPr>
            <a:r>
              <a:rPr lang="fr-CA" sz="1600" b="1" dirty="0"/>
              <a:t>But : Dégager les voies respiratoires supérieures des sécrétions que l’usager est incapable d’éliminer par lui-même </a:t>
            </a:r>
            <a:r>
              <a:rPr lang="fr-CA" sz="1200" b="1" dirty="0"/>
              <a:t>(Lemire et Perreault, 2016).</a:t>
            </a:r>
            <a:endParaRPr lang="fr-CA" sz="1600" b="1" dirty="0"/>
          </a:p>
          <a:p>
            <a:pPr marL="0" indent="0">
              <a:buNone/>
            </a:pPr>
            <a:endParaRPr lang="fr-CA" dirty="0"/>
          </a:p>
          <a:p>
            <a:pPr marL="0" indent="0">
              <a:buNone/>
            </a:pPr>
            <a:r>
              <a:rPr lang="fr-CA" sz="1600" dirty="0"/>
              <a:t>L’aspiration mécanique des sécrétions est justifiée chez l’usager présentant : </a:t>
            </a:r>
          </a:p>
          <a:p>
            <a:pPr lvl="0">
              <a:lnSpc>
                <a:spcPct val="150000"/>
              </a:lnSpc>
            </a:pPr>
            <a:r>
              <a:rPr lang="fr-CA" sz="1600" dirty="0"/>
              <a:t>Une respiration embarrassée avec incapacité d’expectorer ses sécrétions</a:t>
            </a:r>
          </a:p>
          <a:p>
            <a:pPr lvl="0">
              <a:lnSpc>
                <a:spcPct val="150000"/>
              </a:lnSpc>
            </a:pPr>
            <a:r>
              <a:rPr lang="fr-CA" sz="1600" dirty="0"/>
              <a:t>Une dyspnée accompagnée de </a:t>
            </a:r>
            <a:r>
              <a:rPr lang="fr-CA" sz="1600" dirty="0" err="1"/>
              <a:t>ronchi</a:t>
            </a:r>
            <a:r>
              <a:rPr lang="fr-CA" sz="1600" dirty="0"/>
              <a:t> et/ou de cyanose</a:t>
            </a:r>
          </a:p>
          <a:p>
            <a:pPr lvl="0">
              <a:lnSpc>
                <a:spcPct val="150000"/>
              </a:lnSpc>
            </a:pPr>
            <a:r>
              <a:rPr lang="fr-CA" sz="1600" dirty="0"/>
              <a:t>Des sécrétions qui obstruent ses voies respiratoires ou qui provoquent des signes de détresse respiratoire </a:t>
            </a:r>
          </a:p>
          <a:p>
            <a:pPr lvl="0">
              <a:lnSpc>
                <a:spcPct val="150000"/>
              </a:lnSpc>
            </a:pPr>
            <a:r>
              <a:rPr lang="fr-CA" sz="1600" dirty="0"/>
              <a:t>Une baisse de la saturation pulsatile du sang en oxygène (SpO</a:t>
            </a:r>
            <a:r>
              <a:rPr lang="fr-CA" sz="1600" baseline="-25000" dirty="0"/>
              <a:t>2</a:t>
            </a:r>
            <a:r>
              <a:rPr lang="fr-CA" sz="1600" dirty="0"/>
              <a:t>)</a:t>
            </a:r>
          </a:p>
          <a:p>
            <a:endParaRPr lang="fr-FR" dirty="0"/>
          </a:p>
        </p:txBody>
      </p:sp>
      <p:pic>
        <p:nvPicPr>
          <p:cNvPr id="5" name="Graphique 4" descr="Stéthoscope">
            <a:extLst>
              <a:ext uri="{FF2B5EF4-FFF2-40B4-BE49-F238E27FC236}">
                <a16:creationId xmlns:a16="http://schemas.microsoft.com/office/drawing/2014/main" id="{FF4F4AA6-6D71-F545-BBAB-4FC118E2542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08462" y="3448571"/>
            <a:ext cx="1158658" cy="1158658"/>
          </a:xfrm>
          <a:prstGeom prst="rect">
            <a:avLst/>
          </a:prstGeom>
        </p:spPr>
      </p:pic>
      <p:pic>
        <p:nvPicPr>
          <p:cNvPr id="4" name="Diapo 9.m4a" descr="Diapo 9.m4a">
            <a:hlinkClick r:id="" action="ppaction://media"/>
            <a:extLst>
              <a:ext uri="{FF2B5EF4-FFF2-40B4-BE49-F238E27FC236}">
                <a16:creationId xmlns:a16="http://schemas.microsoft.com/office/drawing/2014/main" id="{CA06486B-B5E8-3645-AB1C-485AA1C52F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30210" y="3316211"/>
            <a:ext cx="945160" cy="945160"/>
          </a:xfrm>
          <a:prstGeom prst="rect">
            <a:avLst/>
          </a:prstGeom>
        </p:spPr>
      </p:pic>
      <p:sp>
        <p:nvSpPr>
          <p:cNvPr id="6" name="ZoneTexte 5"/>
          <p:cNvSpPr txBox="1"/>
          <p:nvPr/>
        </p:nvSpPr>
        <p:spPr>
          <a:xfrm>
            <a:off x="567690" y="470473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222524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06713F-EC02-A64F-BE1C-3C07F27D4C1A}"/>
              </a:ext>
            </a:extLst>
          </p:cNvPr>
          <p:cNvSpPr>
            <a:spLocks noGrp="1"/>
          </p:cNvSpPr>
          <p:nvPr>
            <p:ph type="title"/>
          </p:nvPr>
        </p:nvSpPr>
        <p:spPr>
          <a:xfrm>
            <a:off x="719757" y="752633"/>
            <a:ext cx="8116129" cy="385487"/>
          </a:xfrm>
        </p:spPr>
        <p:txBody>
          <a:bodyPr/>
          <a:lstStyle/>
          <a:p>
            <a:r>
              <a:rPr lang="fr-FR"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Matériel nécessaire à l’aspiration de sécrétions </a:t>
            </a:r>
          </a:p>
        </p:txBody>
      </p:sp>
      <p:sp>
        <p:nvSpPr>
          <p:cNvPr id="3" name="Espace réservé du texte 2">
            <a:extLst>
              <a:ext uri="{FF2B5EF4-FFF2-40B4-BE49-F238E27FC236}">
                <a16:creationId xmlns:a16="http://schemas.microsoft.com/office/drawing/2014/main" id="{D2866366-8603-2A4F-BFEB-CA6958185F57}"/>
              </a:ext>
            </a:extLst>
          </p:cNvPr>
          <p:cNvSpPr>
            <a:spLocks noGrp="1"/>
          </p:cNvSpPr>
          <p:nvPr>
            <p:ph type="body" sz="quarter" idx="11"/>
          </p:nvPr>
        </p:nvSpPr>
        <p:spPr>
          <a:xfrm>
            <a:off x="567689" y="977207"/>
            <a:ext cx="7766686" cy="3621871"/>
          </a:xfrm>
        </p:spPr>
        <p:txBody>
          <a:bodyPr/>
          <a:lstStyle/>
          <a:p>
            <a:pPr marL="0" indent="0">
              <a:lnSpc>
                <a:spcPct val="150000"/>
              </a:lnSpc>
              <a:buNone/>
            </a:pPr>
            <a:r>
              <a:rPr lang="fr-CA" dirty="0"/>
              <a:t>1. Cathéter d’aspiration </a:t>
            </a:r>
            <a:r>
              <a:rPr lang="fr-CA" dirty="0" err="1"/>
              <a:t>nasopharyngée</a:t>
            </a:r>
            <a:r>
              <a:rPr lang="fr-CA" dirty="0"/>
              <a:t> ou </a:t>
            </a:r>
            <a:r>
              <a:rPr lang="fr-CA" dirty="0" err="1"/>
              <a:t>oropharyngée</a:t>
            </a:r>
            <a:r>
              <a:rPr lang="fr-CA" dirty="0"/>
              <a:t> stérile de taille appropriée : </a:t>
            </a:r>
          </a:p>
          <a:p>
            <a:pPr lvl="1"/>
            <a:r>
              <a:rPr lang="fr-CA" sz="1200" dirty="0">
                <a:solidFill>
                  <a:srgbClr val="008991"/>
                </a:solidFill>
              </a:rPr>
              <a:t>Adulte : de 12 à 18 Fr</a:t>
            </a:r>
          </a:p>
          <a:p>
            <a:pPr lvl="1"/>
            <a:r>
              <a:rPr lang="fr-CA" sz="1200" dirty="0">
                <a:solidFill>
                  <a:srgbClr val="008991"/>
                </a:solidFill>
              </a:rPr>
              <a:t>Enfant : de 8 à 10 Fr</a:t>
            </a:r>
          </a:p>
          <a:p>
            <a:pPr lvl="1"/>
            <a:r>
              <a:rPr lang="fr-CA" sz="1200" dirty="0">
                <a:solidFill>
                  <a:srgbClr val="008991"/>
                </a:solidFill>
              </a:rPr>
              <a:t>Nourrisson : de 5 à 8 Fr</a:t>
            </a:r>
          </a:p>
          <a:p>
            <a:pPr marL="0" lvl="0" indent="0">
              <a:lnSpc>
                <a:spcPct val="150000"/>
              </a:lnSpc>
              <a:buNone/>
            </a:pPr>
            <a:r>
              <a:rPr lang="fr-CA" dirty="0"/>
              <a:t>2. Appareil d’aspiration portatif ou mural </a:t>
            </a:r>
          </a:p>
          <a:p>
            <a:pPr marL="0" lvl="0" indent="0">
              <a:lnSpc>
                <a:spcPct val="150000"/>
              </a:lnSpc>
              <a:buNone/>
            </a:pPr>
            <a:r>
              <a:rPr lang="fr-CA" dirty="0"/>
              <a:t>3. Tubulure de raccordement </a:t>
            </a:r>
          </a:p>
          <a:p>
            <a:pPr marL="0" lvl="0" indent="0">
              <a:lnSpc>
                <a:spcPct val="150000"/>
              </a:lnSpc>
              <a:buNone/>
            </a:pPr>
            <a:r>
              <a:rPr lang="fr-CA" dirty="0"/>
              <a:t>4. Compresse de gaze</a:t>
            </a:r>
          </a:p>
          <a:p>
            <a:pPr marL="0" lvl="0" indent="0">
              <a:lnSpc>
                <a:spcPct val="150000"/>
              </a:lnSpc>
              <a:buNone/>
            </a:pPr>
            <a:r>
              <a:rPr lang="fr-CA" dirty="0"/>
              <a:t>5. Solution de rinçage (environ 100 </a:t>
            </a:r>
            <a:r>
              <a:rPr lang="fr-CA" dirty="0" err="1"/>
              <a:t>mL</a:t>
            </a:r>
            <a:r>
              <a:rPr lang="fr-CA" dirty="0"/>
              <a:t> de solution physiologique ou d’eau stérile) </a:t>
            </a:r>
          </a:p>
          <a:p>
            <a:pPr marL="0" lvl="0" indent="0">
              <a:lnSpc>
                <a:spcPct val="150000"/>
              </a:lnSpc>
              <a:buNone/>
            </a:pPr>
            <a:r>
              <a:rPr lang="fr-CA" dirty="0"/>
              <a:t>6. Visière ou lunettes de protection, masque et blouse de protection ou EPI selon l’isolement en place</a:t>
            </a:r>
          </a:p>
          <a:p>
            <a:pPr marL="0" lvl="0" indent="0">
              <a:lnSpc>
                <a:spcPct val="150000"/>
              </a:lnSpc>
              <a:buNone/>
            </a:pPr>
            <a:r>
              <a:rPr lang="fr-CA" dirty="0"/>
              <a:t>7. Mouchoirs de papier</a:t>
            </a:r>
          </a:p>
          <a:p>
            <a:pPr marL="0" lvl="0" indent="0">
              <a:lnSpc>
                <a:spcPct val="150000"/>
              </a:lnSpc>
              <a:buNone/>
            </a:pPr>
            <a:r>
              <a:rPr lang="fr-CA" dirty="0"/>
              <a:t>8. Contenant stérile </a:t>
            </a:r>
          </a:p>
          <a:p>
            <a:pPr marL="0" lvl="0" indent="0">
              <a:lnSpc>
                <a:spcPct val="150000"/>
              </a:lnSpc>
              <a:buNone/>
            </a:pPr>
            <a:r>
              <a:rPr lang="fr-CA" dirty="0"/>
              <a:t>9. Piqué </a:t>
            </a:r>
          </a:p>
          <a:p>
            <a:pPr marL="0" lvl="0" indent="0">
              <a:lnSpc>
                <a:spcPct val="150000"/>
              </a:lnSpc>
              <a:buNone/>
            </a:pPr>
            <a:r>
              <a:rPr lang="fr-CA" dirty="0"/>
              <a:t>10. Gants stériles ou non stériles selon le cas </a:t>
            </a:r>
          </a:p>
          <a:p>
            <a:endParaRPr lang="fr-FR" dirty="0"/>
          </a:p>
        </p:txBody>
      </p:sp>
      <p:pic>
        <p:nvPicPr>
          <p:cNvPr id="5" name="Diapo 10.m4a" descr="Diapo 10.m4a">
            <a:hlinkClick r:id="" action="ppaction://media"/>
            <a:extLst>
              <a:ext uri="{FF2B5EF4-FFF2-40B4-BE49-F238E27FC236}">
                <a16:creationId xmlns:a16="http://schemas.microsoft.com/office/drawing/2014/main" id="{70FBB2EE-E9B2-FA42-9D88-9671CFF5E0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0827" y="3983982"/>
            <a:ext cx="812800" cy="812800"/>
          </a:xfrm>
          <a:prstGeom prst="rect">
            <a:avLst/>
          </a:prstGeom>
        </p:spPr>
      </p:pic>
      <p:sp>
        <p:nvSpPr>
          <p:cNvPr id="6" name="ZoneTexte 5"/>
          <p:cNvSpPr txBox="1"/>
          <p:nvPr/>
        </p:nvSpPr>
        <p:spPr>
          <a:xfrm>
            <a:off x="361949" y="482788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2737589267"/>
      </p:ext>
    </p:extLst>
  </p:cSld>
  <p:clrMapOvr>
    <a:masterClrMapping/>
  </p:clrMapOvr>
  <mc:AlternateContent xmlns:mc="http://schemas.openxmlformats.org/markup-compatibility/2006" xmlns:p14="http://schemas.microsoft.com/office/powerpoint/2010/main">
    <mc:Choice Requires="p14">
      <p:transition p14:dur="100" advTm="4296">
        <p:cut/>
      </p:transition>
    </mc:Choice>
    <mc:Fallback xmlns="">
      <p:transition advTm="4296">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4A0415-B12A-CC43-B680-E2A4130D5B28}"/>
              </a:ext>
            </a:extLst>
          </p:cNvPr>
          <p:cNvSpPr>
            <a:spLocks noGrp="1"/>
          </p:cNvSpPr>
          <p:nvPr>
            <p:ph type="title"/>
          </p:nvPr>
        </p:nvSpPr>
        <p:spPr/>
        <p:txBody>
          <a:bodyPr/>
          <a:lstStyle/>
          <a:p>
            <a:r>
              <a:rPr lang="fr-FR" sz="2400" dirty="0"/>
              <a:t>Attention… </a:t>
            </a:r>
          </a:p>
        </p:txBody>
      </p:sp>
      <p:sp>
        <p:nvSpPr>
          <p:cNvPr id="3" name="Espace réservé du texte 2">
            <a:extLst>
              <a:ext uri="{FF2B5EF4-FFF2-40B4-BE49-F238E27FC236}">
                <a16:creationId xmlns:a16="http://schemas.microsoft.com/office/drawing/2014/main" id="{9C8105D4-E65C-4640-BE14-EE7E44D5DDFF}"/>
              </a:ext>
            </a:extLst>
          </p:cNvPr>
          <p:cNvSpPr>
            <a:spLocks noGrp="1"/>
          </p:cNvSpPr>
          <p:nvPr>
            <p:ph type="body" sz="quarter" idx="11"/>
          </p:nvPr>
        </p:nvSpPr>
        <p:spPr>
          <a:xfrm>
            <a:off x="567689" y="1403349"/>
            <a:ext cx="7254505" cy="3236383"/>
          </a:xfrm>
        </p:spPr>
        <p:txBody>
          <a:bodyPr/>
          <a:lstStyle/>
          <a:p>
            <a:pPr marL="0" indent="0" algn="ctr">
              <a:lnSpc>
                <a:spcPct val="150000"/>
              </a:lnSpc>
              <a:buNone/>
            </a:pPr>
            <a:r>
              <a:rPr lang="fr-CA" sz="1600" b="1" dirty="0"/>
              <a:t>L’aspiration est une expérience traumatisante. </a:t>
            </a:r>
            <a:r>
              <a:rPr lang="fr-CA" sz="1600" b="1" dirty="0">
                <a:solidFill>
                  <a:srgbClr val="008991"/>
                </a:solidFill>
              </a:rPr>
              <a:t>Elle augmente le risque de transmission d’agents pathogènes et peut causer des lésions aux muqueuses des voies respiratoires</a:t>
            </a:r>
            <a:r>
              <a:rPr lang="fr-CA" sz="1600" b="1" dirty="0"/>
              <a:t>. Il est donc nécessaire de procéder à une évaluation de la fonction respiratoire de l’usager afin de déterminer la nécessité de procéder à l’aspiration. </a:t>
            </a:r>
          </a:p>
          <a:p>
            <a:endParaRPr lang="fr-FR" dirty="0"/>
          </a:p>
        </p:txBody>
      </p:sp>
      <p:pic>
        <p:nvPicPr>
          <p:cNvPr id="5" name="Graphique 4" descr="Médical">
            <a:extLst>
              <a:ext uri="{FF2B5EF4-FFF2-40B4-BE49-F238E27FC236}">
                <a16:creationId xmlns:a16="http://schemas.microsoft.com/office/drawing/2014/main" id="{A3D2C67C-F3F6-C343-B69A-5D6C9068C42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057900" y="488949"/>
            <a:ext cx="914400" cy="9144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4318000"/>
            <a:ext cx="609600" cy="609600"/>
          </a:xfrm>
          <a:prstGeom prst="rect">
            <a:avLst/>
          </a:prstGeom>
        </p:spPr>
      </p:pic>
      <p:pic>
        <p:nvPicPr>
          <p:cNvPr id="6" name="Diapo 11.m4a" descr="Diapo 11.m4a">
            <a:hlinkClick r:id="" action="ppaction://media"/>
            <a:extLst>
              <a:ext uri="{FF2B5EF4-FFF2-40B4-BE49-F238E27FC236}">
                <a16:creationId xmlns:a16="http://schemas.microsoft.com/office/drawing/2014/main" id="{2256B0DB-AFD9-2646-BE18-D7D0391EA53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023596" y="3826932"/>
            <a:ext cx="812800" cy="812800"/>
          </a:xfrm>
          <a:prstGeom prst="rect">
            <a:avLst/>
          </a:prstGeom>
        </p:spPr>
      </p:pic>
      <p:sp>
        <p:nvSpPr>
          <p:cNvPr id="7" name="ZoneTexte 6"/>
          <p:cNvSpPr txBox="1"/>
          <p:nvPr/>
        </p:nvSpPr>
        <p:spPr>
          <a:xfrm>
            <a:off x="567690" y="470473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3788003655"/>
      </p:ext>
    </p:extLst>
  </p:cSld>
  <p:clrMapOvr>
    <a:masterClrMapping/>
  </p:clrMapOvr>
  <mc:AlternateContent xmlns:mc="http://schemas.openxmlformats.org/markup-compatibility/2006" xmlns:p14="http://schemas.microsoft.com/office/powerpoint/2010/main">
    <mc:Choice Requires="p14">
      <p:transition spd="slow" p14:dur="2000" advTm="5295"/>
    </mc:Choice>
    <mc:Fallback xmlns="">
      <p:transition spd="slow" advTm="52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1" fill="hold"/>
                                        <p:tgtEl>
                                          <p:spTgt spid="6"/>
                                        </p:tgtEl>
                                      </p:cBhvr>
                                    </p:cmd>
                                  </p:childTnLst>
                                </p:cTn>
                              </p:par>
                            </p:childTnLst>
                          </p:cTn>
                        </p:par>
                        <p:par>
                          <p:cTn id="7" fill="hold">
                            <p:stCondLst>
                              <p:cond delay="32761"/>
                            </p:stCondLst>
                            <p:childTnLst>
                              <p:par>
                                <p:cTn id="8" presetID="1" presetClass="mediacall" presetSubtype="0" fill="hold" nodeType="afterEffect">
                                  <p:stCondLst>
                                    <p:cond delay="0"/>
                                  </p:stCondLst>
                                  <p:childTnLst>
                                    <p:cmd type="call" cmd="playFrom(0.0)">
                                      <p:cBhvr>
                                        <p:cTn id="9" dur="431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AAF585-C196-3443-8236-585E62A580F4}"/>
              </a:ext>
            </a:extLst>
          </p:cNvPr>
          <p:cNvSpPr>
            <a:spLocks noGrp="1"/>
          </p:cNvSpPr>
          <p:nvPr>
            <p:ph type="title"/>
          </p:nvPr>
        </p:nvSpPr>
        <p:spPr>
          <a:xfrm>
            <a:off x="1921827" y="646639"/>
            <a:ext cx="4944110" cy="385487"/>
          </a:xfrm>
        </p:spPr>
        <p:txBody>
          <a:bodyPr/>
          <a:lstStyle/>
          <a:p>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Positionnement de l’usager </a:t>
            </a:r>
            <a:r>
              <a:rPr lang="fr-CA" dirty="0"/>
              <a:t/>
            </a:r>
            <a:br>
              <a:rPr lang="fr-CA" dirty="0"/>
            </a:br>
            <a:endParaRPr lang="fr-FR" dirty="0"/>
          </a:p>
        </p:txBody>
      </p:sp>
      <p:sp>
        <p:nvSpPr>
          <p:cNvPr id="3" name="Espace réservé du texte 2">
            <a:extLst>
              <a:ext uri="{FF2B5EF4-FFF2-40B4-BE49-F238E27FC236}">
                <a16:creationId xmlns:a16="http://schemas.microsoft.com/office/drawing/2014/main" id="{DF841401-2822-7842-B000-0A6C5A6DF2D9}"/>
              </a:ext>
            </a:extLst>
          </p:cNvPr>
          <p:cNvSpPr>
            <a:spLocks noGrp="1"/>
          </p:cNvSpPr>
          <p:nvPr>
            <p:ph type="body" sz="quarter" idx="11"/>
          </p:nvPr>
        </p:nvSpPr>
        <p:spPr>
          <a:xfrm>
            <a:off x="567689" y="1403349"/>
            <a:ext cx="7652386" cy="3236383"/>
          </a:xfrm>
        </p:spPr>
        <p:txBody>
          <a:bodyPr/>
          <a:lstStyle/>
          <a:p>
            <a:pPr lvl="0">
              <a:lnSpc>
                <a:spcPct val="150000"/>
              </a:lnSpc>
            </a:pPr>
            <a:r>
              <a:rPr lang="fr-CA" sz="1600" b="1" dirty="0"/>
              <a:t>Usager </a:t>
            </a:r>
            <a:r>
              <a:rPr lang="fr-CA" sz="1600" b="1" dirty="0">
                <a:solidFill>
                  <a:srgbClr val="008991"/>
                </a:solidFill>
              </a:rPr>
              <a:t>conscient</a:t>
            </a:r>
            <a:r>
              <a:rPr lang="fr-CA" sz="1600" b="1" dirty="0"/>
              <a:t> ayant un réflexe de déglutition </a:t>
            </a:r>
            <a:r>
              <a:rPr lang="fr-CA" sz="1600" dirty="0"/>
              <a:t>: position semi-</a:t>
            </a:r>
            <a:r>
              <a:rPr lang="fr-CA" sz="1600" dirty="0" err="1"/>
              <a:t>fowler</a:t>
            </a:r>
            <a:r>
              <a:rPr lang="fr-CA" sz="1600" dirty="0"/>
              <a:t> ou </a:t>
            </a:r>
            <a:r>
              <a:rPr lang="fr-CA" sz="1600" dirty="0" err="1"/>
              <a:t>fowler</a:t>
            </a:r>
            <a:r>
              <a:rPr lang="fr-CA" sz="1600" dirty="0"/>
              <a:t>, la tête tournée de côté pour une aspiration buccale ou en </a:t>
            </a:r>
            <a:r>
              <a:rPr lang="fr-CA" sz="1600" dirty="0" err="1"/>
              <a:t>hyperextension</a:t>
            </a:r>
            <a:r>
              <a:rPr lang="fr-CA" sz="1600" dirty="0"/>
              <a:t> pour une aspiration </a:t>
            </a:r>
            <a:r>
              <a:rPr lang="fr-CA" sz="1600" dirty="0" err="1"/>
              <a:t>nasopharyngée</a:t>
            </a:r>
            <a:endParaRPr lang="fr-CA" sz="1600" dirty="0"/>
          </a:p>
          <a:p>
            <a:pPr marL="0" lvl="0" indent="0">
              <a:lnSpc>
                <a:spcPct val="150000"/>
              </a:lnSpc>
              <a:buNone/>
            </a:pPr>
            <a:endParaRPr lang="fr-CA" sz="1600" dirty="0"/>
          </a:p>
          <a:p>
            <a:pPr lvl="0">
              <a:lnSpc>
                <a:spcPct val="150000"/>
              </a:lnSpc>
            </a:pPr>
            <a:r>
              <a:rPr lang="fr-CA" sz="1600" b="1" dirty="0"/>
              <a:t>Usager </a:t>
            </a:r>
            <a:r>
              <a:rPr lang="fr-CA" sz="1600" b="1" dirty="0">
                <a:solidFill>
                  <a:srgbClr val="008991"/>
                </a:solidFill>
              </a:rPr>
              <a:t>inconscient</a:t>
            </a:r>
            <a:r>
              <a:rPr lang="fr-CA" sz="1600" b="1" dirty="0"/>
              <a:t> ou ayant des problèmes de déglutition </a:t>
            </a:r>
            <a:r>
              <a:rPr lang="fr-CA" sz="1600" dirty="0"/>
              <a:t>: position de sécurité (décubitus latéral)</a:t>
            </a:r>
          </a:p>
          <a:p>
            <a:pPr marL="0" indent="0">
              <a:buNone/>
            </a:pPr>
            <a:endParaRPr lang="fr-CA" dirty="0"/>
          </a:p>
          <a:p>
            <a:endParaRPr lang="fr-FR" dirty="0"/>
          </a:p>
        </p:txBody>
      </p:sp>
      <p:pic>
        <p:nvPicPr>
          <p:cNvPr id="4" name="Diapo 12.m4a" descr="Diapo 12.m4a">
            <a:hlinkClick r:id="" action="ppaction://media"/>
            <a:extLst>
              <a:ext uri="{FF2B5EF4-FFF2-40B4-BE49-F238E27FC236}">
                <a16:creationId xmlns:a16="http://schemas.microsoft.com/office/drawing/2014/main" id="{F3E136E4-BA36-E846-AE27-78CBAB96FE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75431" y="3826932"/>
            <a:ext cx="812800" cy="812800"/>
          </a:xfrm>
          <a:prstGeom prst="rect">
            <a:avLst/>
          </a:prstGeom>
        </p:spPr>
      </p:pic>
      <p:sp>
        <p:nvSpPr>
          <p:cNvPr id="5" name="ZoneTexte 4"/>
          <p:cNvSpPr txBox="1"/>
          <p:nvPr/>
        </p:nvSpPr>
        <p:spPr>
          <a:xfrm>
            <a:off x="567690" y="470473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529554530"/>
      </p:ext>
    </p:extLst>
  </p:cSld>
  <p:clrMapOvr>
    <a:masterClrMapping/>
  </p:clrMapOvr>
  <mc:AlternateContent xmlns:mc="http://schemas.openxmlformats.org/markup-compatibility/2006" xmlns:p14="http://schemas.microsoft.com/office/powerpoint/2010/main">
    <mc:Choice Requires="p14">
      <p:transition spd="slow" p14:dur="2000" advTm="5049"/>
    </mc:Choice>
    <mc:Fallback xmlns="">
      <p:transition spd="slow" advTm="50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E7915A-D1C6-C64D-B3F3-503F4DBCAA2B}"/>
              </a:ext>
            </a:extLst>
          </p:cNvPr>
          <p:cNvSpPr>
            <a:spLocks noGrp="1"/>
          </p:cNvSpPr>
          <p:nvPr>
            <p:ph type="title"/>
          </p:nvPr>
        </p:nvSpPr>
        <p:spPr>
          <a:xfrm>
            <a:off x="1690811" y="632502"/>
            <a:ext cx="4944110" cy="385487"/>
          </a:xfrm>
        </p:spPr>
        <p:txBody>
          <a:bodyPr/>
          <a:lstStyle/>
          <a:p>
            <a:r>
              <a:rPr lang="fr-FR"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Méthodes de soins (suite): </a:t>
            </a:r>
          </a:p>
        </p:txBody>
      </p:sp>
      <p:sp>
        <p:nvSpPr>
          <p:cNvPr id="3" name="Espace réservé du texte 2">
            <a:extLst>
              <a:ext uri="{FF2B5EF4-FFF2-40B4-BE49-F238E27FC236}">
                <a16:creationId xmlns:a16="http://schemas.microsoft.com/office/drawing/2014/main" id="{C360F3A8-A4DF-0D47-8183-9AAA44924013}"/>
              </a:ext>
            </a:extLst>
          </p:cNvPr>
          <p:cNvSpPr>
            <a:spLocks noGrp="1"/>
          </p:cNvSpPr>
          <p:nvPr>
            <p:ph type="body" sz="quarter" idx="11"/>
          </p:nvPr>
        </p:nvSpPr>
        <p:spPr>
          <a:xfrm>
            <a:off x="567689" y="1403349"/>
            <a:ext cx="7823836" cy="3236383"/>
          </a:xfrm>
        </p:spPr>
        <p:txBody>
          <a:bodyPr/>
          <a:lstStyle/>
          <a:p>
            <a:pPr lvl="0"/>
            <a:r>
              <a:rPr lang="fr-CA" dirty="0"/>
              <a:t>Vêtir l’EPI  </a:t>
            </a:r>
          </a:p>
          <a:p>
            <a:pPr lvl="0"/>
            <a:r>
              <a:rPr lang="fr-CA" dirty="0"/>
              <a:t>Préparer le matériel et l’usager à la procédure. </a:t>
            </a:r>
          </a:p>
          <a:p>
            <a:pPr lvl="0"/>
            <a:r>
              <a:rPr lang="fr-CA" dirty="0"/>
              <a:t>L’utilisation du piqué est recommandé.</a:t>
            </a:r>
          </a:p>
          <a:p>
            <a:pPr lvl="0"/>
            <a:r>
              <a:rPr lang="fr-CA" b="1" dirty="0">
                <a:solidFill>
                  <a:srgbClr val="454200"/>
                </a:solidFill>
              </a:rPr>
              <a:t>S’assurer d’avoir de l’oxygène au chevet.</a:t>
            </a:r>
          </a:p>
          <a:p>
            <a:pPr lvl="0"/>
            <a:r>
              <a:rPr lang="fr-CA" dirty="0"/>
              <a:t>Ouvrir l’emballage du cathéter d’aspiration de façon stérile en évitant de sortir le cathéter de l’emballage</a:t>
            </a:r>
          </a:p>
          <a:p>
            <a:pPr lvl="0"/>
            <a:r>
              <a:rPr lang="fr-CA" dirty="0"/>
              <a:t>Tout en laissant le cathéter dans l’emballage, connecter l’embout rigide du cathéter à la tubulure de raccordement de l’appareil d’aspiration</a:t>
            </a:r>
          </a:p>
          <a:p>
            <a:pPr marL="0" lvl="0" indent="0">
              <a:buNone/>
            </a:pPr>
            <a:endParaRPr lang="fr-CA" dirty="0"/>
          </a:p>
          <a:p>
            <a:pPr lvl="0"/>
            <a:r>
              <a:rPr lang="fr-CA" dirty="0"/>
              <a:t>Régler la pression d’aspiration de l’appareil selon l’âge du client : </a:t>
            </a:r>
          </a:p>
          <a:p>
            <a:pPr lvl="1"/>
            <a:r>
              <a:rPr lang="fr-CA" sz="1400" dirty="0">
                <a:solidFill>
                  <a:srgbClr val="008991"/>
                </a:solidFill>
              </a:rPr>
              <a:t>Adulte : 100 à 150 </a:t>
            </a:r>
            <a:r>
              <a:rPr lang="fr-CA" sz="1400" dirty="0" err="1">
                <a:solidFill>
                  <a:srgbClr val="008991"/>
                </a:solidFill>
              </a:rPr>
              <a:t>mmHg</a:t>
            </a:r>
            <a:r>
              <a:rPr lang="fr-CA" sz="1400" dirty="0">
                <a:solidFill>
                  <a:srgbClr val="008991"/>
                </a:solidFill>
              </a:rPr>
              <a:t> </a:t>
            </a:r>
          </a:p>
          <a:p>
            <a:pPr lvl="1"/>
            <a:r>
              <a:rPr lang="fr-CA" sz="1400" dirty="0">
                <a:solidFill>
                  <a:srgbClr val="008991"/>
                </a:solidFill>
              </a:rPr>
              <a:t>Enfant de 5 ans et plus : 100 à 120 </a:t>
            </a:r>
            <a:r>
              <a:rPr lang="fr-CA" sz="1400" dirty="0" err="1">
                <a:solidFill>
                  <a:srgbClr val="008991"/>
                </a:solidFill>
              </a:rPr>
              <a:t>mmHg</a:t>
            </a:r>
            <a:endParaRPr lang="fr-CA" sz="1400" dirty="0">
              <a:solidFill>
                <a:srgbClr val="008991"/>
              </a:solidFill>
            </a:endParaRPr>
          </a:p>
          <a:p>
            <a:pPr lvl="1"/>
            <a:r>
              <a:rPr lang="fr-CA" sz="1400" dirty="0">
                <a:solidFill>
                  <a:srgbClr val="008991"/>
                </a:solidFill>
              </a:rPr>
              <a:t>Enfant de moins de 5 ans : 80 à 100 </a:t>
            </a:r>
            <a:r>
              <a:rPr lang="fr-CA" sz="1400" dirty="0" err="1">
                <a:solidFill>
                  <a:srgbClr val="008991"/>
                </a:solidFill>
              </a:rPr>
              <a:t>mmHg</a:t>
            </a:r>
            <a:endParaRPr lang="fr-CA" sz="1400" dirty="0">
              <a:solidFill>
                <a:srgbClr val="008991"/>
              </a:solidFill>
            </a:endParaRPr>
          </a:p>
          <a:p>
            <a:pPr lvl="1"/>
            <a:r>
              <a:rPr lang="fr-CA" sz="1400" dirty="0">
                <a:solidFill>
                  <a:srgbClr val="008991"/>
                </a:solidFill>
              </a:rPr>
              <a:t>Nourrisson : de 60 à 80 </a:t>
            </a:r>
            <a:r>
              <a:rPr lang="fr-CA" sz="1400" dirty="0" err="1">
                <a:solidFill>
                  <a:srgbClr val="008991"/>
                </a:solidFill>
              </a:rPr>
              <a:t>mmHg</a:t>
            </a:r>
            <a:r>
              <a:rPr lang="fr-CA" sz="1400" dirty="0">
                <a:solidFill>
                  <a:srgbClr val="008991"/>
                </a:solidFill>
              </a:rPr>
              <a:t> </a:t>
            </a:r>
          </a:p>
          <a:p>
            <a:endParaRPr lang="fr-FR" dirty="0"/>
          </a:p>
        </p:txBody>
      </p:sp>
      <p:sp>
        <p:nvSpPr>
          <p:cNvPr id="4" name="ZoneTexte 3">
            <a:extLst>
              <a:ext uri="{FF2B5EF4-FFF2-40B4-BE49-F238E27FC236}">
                <a16:creationId xmlns:a16="http://schemas.microsoft.com/office/drawing/2014/main" id="{96146397-0A5F-B340-8B21-23000D3319B4}"/>
              </a:ext>
            </a:extLst>
          </p:cNvPr>
          <p:cNvSpPr txBox="1"/>
          <p:nvPr/>
        </p:nvSpPr>
        <p:spPr>
          <a:xfrm>
            <a:off x="5683974" y="3140987"/>
            <a:ext cx="2933700" cy="1754326"/>
          </a:xfrm>
          <a:prstGeom prst="rect">
            <a:avLst/>
          </a:prstGeom>
          <a:noFill/>
        </p:spPr>
        <p:txBody>
          <a:bodyPr wrap="square" rtlCol="0">
            <a:spAutoFit/>
          </a:bodyPr>
          <a:lstStyle/>
          <a:p>
            <a:pPr algn="ctr"/>
            <a:r>
              <a:rPr lang="fr-FR" dirty="0">
                <a:solidFill>
                  <a:srgbClr val="FF0000"/>
                </a:solidFill>
              </a:rPr>
              <a:t>Attention!</a:t>
            </a:r>
          </a:p>
          <a:p>
            <a:pPr algn="ctr"/>
            <a:r>
              <a:rPr lang="fr-CA" dirty="0">
                <a:solidFill>
                  <a:srgbClr val="FF0000"/>
                </a:solidFill>
              </a:rPr>
              <a:t>le degré d’aspiration doit être vérifié avant de débuter l’aspiration à l’aide d’eau stérile.</a:t>
            </a:r>
            <a:endParaRPr lang="fr-FR" dirty="0"/>
          </a:p>
          <a:p>
            <a:endParaRPr lang="fr-FR" dirty="0"/>
          </a:p>
        </p:txBody>
      </p:sp>
      <p:pic>
        <p:nvPicPr>
          <p:cNvPr id="5" name="Image 4">
            <a:extLst>
              <a:ext uri="{FF2B5EF4-FFF2-40B4-BE49-F238E27FC236}">
                <a16:creationId xmlns:a16="http://schemas.microsoft.com/office/drawing/2014/main" id="{FE53802F-66D3-6E47-A910-9FC8C4E9CB59}"/>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6627481" y="451631"/>
            <a:ext cx="1870047" cy="1392273"/>
          </a:xfrm>
          <a:prstGeom prst="rect">
            <a:avLst/>
          </a:prstGeom>
        </p:spPr>
      </p:pic>
      <p:pic>
        <p:nvPicPr>
          <p:cNvPr id="6" name="Diapo 13.m4a" descr="Diapo 13.m4a">
            <a:hlinkClick r:id="" action="ppaction://media"/>
            <a:extLst>
              <a:ext uri="{FF2B5EF4-FFF2-40B4-BE49-F238E27FC236}">
                <a16:creationId xmlns:a16="http://schemas.microsoft.com/office/drawing/2014/main" id="{F4D8590A-3B5B-4D4D-A24B-DE397273C5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29951" y="4212292"/>
            <a:ext cx="812800" cy="812800"/>
          </a:xfrm>
          <a:prstGeom prst="rect">
            <a:avLst/>
          </a:prstGeom>
        </p:spPr>
      </p:pic>
      <p:sp>
        <p:nvSpPr>
          <p:cNvPr id="7" name="ZoneTexte 6"/>
          <p:cNvSpPr txBox="1"/>
          <p:nvPr/>
        </p:nvSpPr>
        <p:spPr>
          <a:xfrm>
            <a:off x="567690" y="470473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4270455339"/>
      </p:ext>
    </p:extLst>
  </p:cSld>
  <p:clrMapOvr>
    <a:masterClrMapping/>
  </p:clrMapOvr>
  <mc:AlternateContent xmlns:mc="http://schemas.openxmlformats.org/markup-compatibility/2006" xmlns:p14="http://schemas.microsoft.com/office/powerpoint/2010/main">
    <mc:Choice Requires="p14">
      <p:transition spd="slow" p14:dur="2000" advTm="6880"/>
    </mc:Choice>
    <mc:Fallback xmlns="">
      <p:transition spd="slow" advTm="68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0712CC-5C8B-5D4D-B1F3-742E846D6E20}"/>
              </a:ext>
            </a:extLst>
          </p:cNvPr>
          <p:cNvSpPr>
            <a:spLocks noGrp="1"/>
          </p:cNvSpPr>
          <p:nvPr>
            <p:ph type="title"/>
          </p:nvPr>
        </p:nvSpPr>
        <p:spPr>
          <a:xfrm>
            <a:off x="567690" y="611814"/>
            <a:ext cx="8277547" cy="385487"/>
          </a:xfrm>
        </p:spPr>
        <p:txBody>
          <a:bodyPr/>
          <a:lstStyle/>
          <a:p>
            <a:pPr>
              <a:lnSpc>
                <a:spcPct val="150000"/>
              </a:lnSpc>
            </a:pPr>
            <a:r>
              <a:rPr lang="fr-FR"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Méthodes de soins (suite): </a:t>
            </a:r>
            <a:r>
              <a:rPr lang="fr-FR" sz="28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Aspiration </a:t>
            </a:r>
            <a:r>
              <a:rPr lang="fr-FR" sz="2800" dirty="0" err="1">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nasopharynée</a:t>
            </a:r>
            <a:endParaRPr lang="fr-FR" sz="28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endParaRPr>
          </a:p>
        </p:txBody>
      </p:sp>
      <p:sp>
        <p:nvSpPr>
          <p:cNvPr id="3" name="Espace réservé du texte 2">
            <a:extLst>
              <a:ext uri="{FF2B5EF4-FFF2-40B4-BE49-F238E27FC236}">
                <a16:creationId xmlns:a16="http://schemas.microsoft.com/office/drawing/2014/main" id="{9E6D7A33-35CC-C646-B27E-14AF73AD8700}"/>
              </a:ext>
            </a:extLst>
          </p:cNvPr>
          <p:cNvSpPr>
            <a:spLocks noGrp="1"/>
          </p:cNvSpPr>
          <p:nvPr>
            <p:ph type="body" sz="quarter" idx="11"/>
          </p:nvPr>
        </p:nvSpPr>
        <p:spPr>
          <a:xfrm>
            <a:off x="567689" y="1403349"/>
            <a:ext cx="7566661" cy="3236383"/>
          </a:xfrm>
        </p:spPr>
        <p:txBody>
          <a:bodyPr/>
          <a:lstStyle/>
          <a:p>
            <a:pPr lvl="0" algn="just"/>
            <a:r>
              <a:rPr lang="fr-CA" sz="1600" dirty="0"/>
              <a:t>Sans aspirer, introduire le cathéter </a:t>
            </a:r>
            <a:r>
              <a:rPr lang="fr-CA" sz="1600" dirty="0" err="1"/>
              <a:t>nasopharyngé</a:t>
            </a:r>
            <a:r>
              <a:rPr lang="fr-CA" sz="1600" dirty="0"/>
              <a:t> le long du plancher de la cavité nasale jusqu’au pharynx à une profondeur d’environ 15 cm (8 à 12 cm chez l’enfant). Si l’usager déglutit ou présente un réflexe nauséeux, cesser d’introduire le cathéter et tenter à nouveau plus tard afin d’éviter que le cathéter pénètre dans l’œsophage. </a:t>
            </a:r>
          </a:p>
          <a:p>
            <a:pPr marL="0" lvl="0" indent="0">
              <a:buNone/>
            </a:pPr>
            <a:endParaRPr lang="fr-CA" sz="1600" dirty="0"/>
          </a:p>
          <a:p>
            <a:pPr lvl="0"/>
            <a:r>
              <a:rPr lang="fr-CA" sz="1600" dirty="0"/>
              <a:t>Aspirer de façon intermittente pendant 10 à 12 sec en retirant le cathéter lentement tout en effectuant un mouvement rotatif avec le pouce et l’index de la main dominante pendant que le pouce de l’autre main bloque l’orifice du cathéter par intermittence. </a:t>
            </a:r>
          </a:p>
          <a:p>
            <a:pPr marL="0" lvl="0" indent="0">
              <a:buNone/>
            </a:pPr>
            <a:endParaRPr lang="fr-CA" sz="1600" dirty="0"/>
          </a:p>
          <a:p>
            <a:pPr lvl="0"/>
            <a:r>
              <a:rPr lang="fr-CA" sz="1600" b="1" dirty="0"/>
              <a:t>Important : il ne faut jamais procéder à l’aspiration pendant l’insertion du cathéter, car cela augmente le risque de </a:t>
            </a:r>
            <a:r>
              <a:rPr lang="fr-CA" sz="1600" b="1" dirty="0">
                <a:solidFill>
                  <a:srgbClr val="008991"/>
                </a:solidFill>
              </a:rPr>
              <a:t>lésion des muqueuses </a:t>
            </a:r>
            <a:r>
              <a:rPr lang="fr-CA" sz="1600" b="1" dirty="0"/>
              <a:t>et peut provoquer </a:t>
            </a:r>
            <a:r>
              <a:rPr lang="fr-CA" sz="1600" b="1" dirty="0">
                <a:solidFill>
                  <a:srgbClr val="008991"/>
                </a:solidFill>
              </a:rPr>
              <a:t>une hypoxie </a:t>
            </a:r>
            <a:r>
              <a:rPr lang="fr-CA" sz="1600" b="1" dirty="0"/>
              <a:t>consécutive à l’aspiration d’O</a:t>
            </a:r>
            <a:r>
              <a:rPr lang="fr-CA" sz="1600" b="1" baseline="-25000" dirty="0"/>
              <a:t>2</a:t>
            </a:r>
            <a:r>
              <a:rPr lang="fr-CA" sz="1600" b="1" dirty="0"/>
              <a:t> présent dans les VR. </a:t>
            </a:r>
          </a:p>
          <a:p>
            <a:endParaRPr lang="fr-FR" dirty="0"/>
          </a:p>
        </p:txBody>
      </p:sp>
      <p:pic>
        <p:nvPicPr>
          <p:cNvPr id="4" name="Diapo 14.m4a" descr="Diapo 14.m4a">
            <a:hlinkClick r:id="" action="ppaction://media"/>
            <a:extLst>
              <a:ext uri="{FF2B5EF4-FFF2-40B4-BE49-F238E27FC236}">
                <a16:creationId xmlns:a16="http://schemas.microsoft.com/office/drawing/2014/main" id="{21F22E9E-BACE-B043-96DD-113052E899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00793" y="4233332"/>
            <a:ext cx="812800" cy="812800"/>
          </a:xfrm>
          <a:prstGeom prst="rect">
            <a:avLst/>
          </a:prstGeom>
        </p:spPr>
      </p:pic>
      <p:sp>
        <p:nvSpPr>
          <p:cNvPr id="5" name="ZoneTexte 4"/>
          <p:cNvSpPr txBox="1"/>
          <p:nvPr/>
        </p:nvSpPr>
        <p:spPr>
          <a:xfrm>
            <a:off x="567690" y="470473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3895373164"/>
      </p:ext>
    </p:extLst>
  </p:cSld>
  <p:clrMapOvr>
    <a:masterClrMapping/>
  </p:clrMapOvr>
  <mc:AlternateContent xmlns:mc="http://schemas.openxmlformats.org/markup-compatibility/2006" xmlns:p14="http://schemas.microsoft.com/office/powerpoint/2010/main">
    <mc:Choice Requires="p14">
      <p:transition spd="slow" p14:dur="2000" advTm="5132"/>
    </mc:Choice>
    <mc:Fallback xmlns="">
      <p:transition spd="slow" advTm="51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DF9759-FD49-904A-980A-7FCFA7B3AB24}"/>
              </a:ext>
            </a:extLst>
          </p:cNvPr>
          <p:cNvSpPr>
            <a:spLocks noGrp="1"/>
          </p:cNvSpPr>
          <p:nvPr>
            <p:ph type="title"/>
          </p:nvPr>
        </p:nvSpPr>
        <p:spPr>
          <a:xfrm>
            <a:off x="428687" y="581888"/>
            <a:ext cx="8377383" cy="385487"/>
          </a:xfrm>
        </p:spPr>
        <p:txBody>
          <a:bodyPr/>
          <a:lstStyle/>
          <a:p>
            <a:pPr>
              <a:lnSpc>
                <a:spcPct val="150000"/>
              </a:lnSpc>
            </a:pPr>
            <a:r>
              <a:rPr lang="fr-FR"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Méthodes de soins (suite): </a:t>
            </a:r>
            <a:r>
              <a:rPr lang="fr-FR" sz="2400" dirty="0" smtClean="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Aspiration </a:t>
            </a:r>
            <a:r>
              <a:rPr lang="fr-FR" sz="2400" dirty="0" err="1">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oropharyngée</a:t>
            </a:r>
            <a:endParaRPr lang="fr-FR" sz="24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endParaRPr>
          </a:p>
        </p:txBody>
      </p:sp>
      <p:sp>
        <p:nvSpPr>
          <p:cNvPr id="3" name="Espace réservé du texte 2">
            <a:extLst>
              <a:ext uri="{FF2B5EF4-FFF2-40B4-BE49-F238E27FC236}">
                <a16:creationId xmlns:a16="http://schemas.microsoft.com/office/drawing/2014/main" id="{71E8A74E-2415-B941-B370-EB693907A518}"/>
              </a:ext>
            </a:extLst>
          </p:cNvPr>
          <p:cNvSpPr>
            <a:spLocks noGrp="1"/>
          </p:cNvSpPr>
          <p:nvPr>
            <p:ph type="body" sz="quarter" idx="11"/>
          </p:nvPr>
        </p:nvSpPr>
        <p:spPr>
          <a:xfrm>
            <a:off x="567689" y="1922056"/>
            <a:ext cx="7823836" cy="2722162"/>
          </a:xfrm>
        </p:spPr>
        <p:txBody>
          <a:bodyPr/>
          <a:lstStyle/>
          <a:p>
            <a:r>
              <a:rPr lang="fr-CA" dirty="0"/>
              <a:t> Insérer le cathéter dans la bouche en suivant la ligne gingivale jusqu’au pharynx sans laisser l’embout du cathéter « toucher » à la muqueuse buccale. </a:t>
            </a:r>
          </a:p>
          <a:p>
            <a:pPr marL="0" lvl="0" indent="0">
              <a:buNone/>
            </a:pPr>
            <a:endParaRPr lang="fr-CA" dirty="0"/>
          </a:p>
          <a:p>
            <a:pPr lvl="0"/>
            <a:r>
              <a:rPr lang="fr-CA" dirty="0"/>
              <a:t>Déplacer l’embout du cathéter dans la bouche et aspirer autour des gencives, sous la langue et dans la cavité pharyngée. Si le client tousse, cesser l’aspiration et réessayer plus tard </a:t>
            </a:r>
            <a:r>
              <a:rPr lang="fr-CA" b="1" dirty="0"/>
              <a:t>afin d’éviter des lésions à la muqueuse buccale</a:t>
            </a:r>
            <a:r>
              <a:rPr lang="fr-CA" dirty="0"/>
              <a:t>. </a:t>
            </a:r>
          </a:p>
          <a:p>
            <a:pPr marL="0" lvl="0" indent="0">
              <a:buNone/>
            </a:pPr>
            <a:endParaRPr lang="fr-CA" dirty="0"/>
          </a:p>
        </p:txBody>
      </p:sp>
      <p:pic>
        <p:nvPicPr>
          <p:cNvPr id="4" name="Diapo 15.m4a" descr="Diapo 15.m4a">
            <a:hlinkClick r:id="" action="ppaction://media"/>
            <a:extLst>
              <a:ext uri="{FF2B5EF4-FFF2-40B4-BE49-F238E27FC236}">
                <a16:creationId xmlns:a16="http://schemas.microsoft.com/office/drawing/2014/main" id="{76A2BA3B-B258-0649-BF2B-0F9C8C38A2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59866" y="3578906"/>
            <a:ext cx="812800" cy="812800"/>
          </a:xfrm>
          <a:prstGeom prst="rect">
            <a:avLst/>
          </a:prstGeom>
        </p:spPr>
      </p:pic>
      <p:sp>
        <p:nvSpPr>
          <p:cNvPr id="5" name="ZoneTexte 4"/>
          <p:cNvSpPr txBox="1"/>
          <p:nvPr/>
        </p:nvSpPr>
        <p:spPr>
          <a:xfrm>
            <a:off x="567690" y="4704735"/>
            <a:ext cx="4944110" cy="276999"/>
          </a:xfrm>
          <a:prstGeom prst="rect">
            <a:avLst/>
          </a:prstGeom>
          <a:noFill/>
        </p:spPr>
        <p:txBody>
          <a:bodyPr wrap="square" rtlCol="0">
            <a:spAutoFit/>
          </a:bodyPr>
          <a:lstStyle/>
          <a:p>
            <a:r>
              <a:rPr lang="fr-CA" sz="1200" dirty="0" smtClean="0"/>
              <a:t>Auteur: Laurie Parker, stagiaire baccalauréat en sciences infirmières</a:t>
            </a:r>
            <a:endParaRPr lang="fr-CA" sz="1200" dirty="0"/>
          </a:p>
        </p:txBody>
      </p:sp>
    </p:spTree>
    <p:extLst>
      <p:ext uri="{BB962C8B-B14F-4D97-AF65-F5344CB8AC3E}">
        <p14:creationId xmlns:p14="http://schemas.microsoft.com/office/powerpoint/2010/main" val="112902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75895"/>
            <a:ext cx="9144000" cy="392680"/>
          </a:xfrm>
        </p:spPr>
        <p:txBody>
          <a:bodyPr anchor="ctr">
            <a:noAutofit/>
          </a:bodyPr>
          <a:lstStyle/>
          <a:p>
            <a:pPr algn="ctr"/>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Systèmes de distribution d’oxygène</a:t>
            </a:r>
          </a:p>
        </p:txBody>
      </p:sp>
      <p:sp>
        <p:nvSpPr>
          <p:cNvPr id="3" name="Espace réservé du contenu 2"/>
          <p:cNvSpPr>
            <a:spLocks noGrp="1"/>
          </p:cNvSpPr>
          <p:nvPr>
            <p:ph sz="quarter" idx="13"/>
          </p:nvPr>
        </p:nvSpPr>
        <p:spPr>
          <a:xfrm>
            <a:off x="5022499" y="968627"/>
            <a:ext cx="2211682" cy="417072"/>
          </a:xfrm>
          <a:prstGeom prst="rect">
            <a:avLst/>
          </a:prstGeom>
        </p:spPr>
        <p:txBody>
          <a:bodyPr>
            <a:normAutofit/>
          </a:bodyPr>
          <a:lstStyle/>
          <a:p>
            <a:pPr marL="0" indent="0" algn="ctr">
              <a:buNone/>
            </a:pPr>
            <a:r>
              <a:rPr lang="fr-CA" sz="2000" b="1" dirty="0">
                <a:solidFill>
                  <a:srgbClr val="060606"/>
                </a:solidFill>
                <a:cs typeface="Times New Roman" panose="02020603050405020304" pitchFamily="18" charset="0"/>
              </a:rPr>
              <a:t>Débimètre mural</a:t>
            </a:r>
          </a:p>
          <a:p>
            <a:pPr marL="0" indent="0">
              <a:buNone/>
            </a:pPr>
            <a:endParaRPr lang="fr-CA" sz="1400" dirty="0">
              <a:solidFill>
                <a:srgbClr val="060606"/>
              </a:solidFill>
              <a:cs typeface="Times New Roman" panose="02020603050405020304" pitchFamily="18" charset="0"/>
            </a:endParaRPr>
          </a:p>
        </p:txBody>
      </p:sp>
      <p:pic>
        <p:nvPicPr>
          <p:cNvPr id="1028" name="Picture 4" descr="https://attachment.outlook.office.net/owa/vroy.csssl@ssss.gouv.qc.ca/service.svc/s/GetFileAttachment?id=AAMkADg3NzEzZTBjLTEzYzMtNGFiNi04MmEwLWVjNDc0NzY4NDRkOABGAAAAAADJLuMMMP5WTZFRuqYBGesSBwAuChNnltBZTqNGye6VFT6dAAAAAAEMAAAuChNnltBZTqNGye6VFT6dAABAYu92AAABEgAQAIkTyt3jiA1ChtamqyAH90I%3D&amp;X-OWA-CANARY=teKtI5WuRU-kjGbHra85RHCpt38FsdUYWFCIIqE6niXVBBsDW-eg0LUE7MgDJreva9Hj0-qNgAA.&amp;token=eyJ0eXAiOiJKV1QiLCJhbGciOiJSUzI1NiIsIng1dCI6IkJnRDU5blJpQnpmbk5BVGloOFJhZ1l5M3pyZyJ9.eyJ2ZXIiOiJFeGNoYW5nZS5DYWxsYmFjay5WMSIsImFwcGN0eHNlbmRlciI6Ik93YURvd25sb2FkQDA2ZTFmZTI4LTVmOGItNDA3NS1iZjZjLWFlMjRiZTFhNzk5MiIsImFwcGN0eCI6IntcIm1zZXhjaHByb3RcIjpcIm93YVwiLFwicHJpbWFyeXNpZFwiOlwiUy0xLTUtMjEtMzk3MTk1Njc4LTE5Njk2ODYyMzEtMjIyNjQ2NTkwLTUxMzE1NzZcIixcInB1aWRcIjpcIjExNTM3NjU5MzIzMjg3MDk1ODVcIixcIm9pZFwiOlwiYzc1YzkxN2UtN2VjYi00MzRhLWJkN2ItYzQ5MmFkNTFiNmU5XCIsXCJzY29wZVwiOlwiT3dhRG93bmxvYWRcIn0iLCJpc3MiOiIwMDAwMDAwMi0wMDAwLTBmZjEtY2UwMC0wMDAwMDAwMDAwMDBAMDZlMWZlMjgtNWY4Yi00MDc1LWJmNmMtYWUyNGJlMWE3OTkyIiwiYXVkIjoiMDAwMDAwMDItMDAwMC0wZmYxLWNlMDAtMDAwMDAwMDAwMDAwL2F0dGFjaG1lbnQub3V0bG9vay5vZmZpY2UubmV0QDA2ZTFmZTI4LTVmOGItNDA3NS1iZjZjLWFlMjRiZTFhNzk5MiIsImV4cCI6MTUyNTM1OTQ3OCwibmJmIjoxNTI1MzU4ODc4fQ.O3-F_bCb3dfy4UmSJKrt4GGDBxamwUe6uM0z2LGCwLYZqNdlrJdhF1MT8_L1enT-pOyCVrHmyCJtugEPLJ0FElldoiRcARbfLJpuZKNxYlJ1ePWvZUOMQ2rpMeMPCkp4QS4qwuusQCAoMdUw6ssiZkwA2OCN-Ms4J5XYL-AnyB0OkGE4p5Cps1hW0N4vBbFzXgAYHpJwcDrIyNcuHLKsPtFSslwYOS9YiSvr2T82viSbgeZ0r9L02KLn9xAMvIvykRIbio_zQMXFttaAoRNOu-YEkNjuuVMgMso41tNmobyJrDS7EjHYEAWu9Pj7jLfHjcY3t0wchhv1tGuyI08vDA&amp;owa=outlook.office365.com&amp;isImagePreview=Tr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010" y="1385699"/>
            <a:ext cx="2180171" cy="359007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e 6"/>
          <p:cNvGrpSpPr/>
          <p:nvPr/>
        </p:nvGrpSpPr>
        <p:grpSpPr>
          <a:xfrm>
            <a:off x="508379" y="1385699"/>
            <a:ext cx="3613124" cy="3608902"/>
            <a:chOff x="627649" y="1233198"/>
            <a:chExt cx="3613124" cy="3608902"/>
          </a:xfrm>
        </p:grpSpPr>
        <p:pic>
          <p:nvPicPr>
            <p:cNvPr id="1030" name="Picture 6" descr="https://attachment.outlook.office.net/owa/vroy.csssl@ssss.gouv.qc.ca/service.svc/s/GetFileAttachment?id=AAMkADg3NzEzZTBjLTEzYzMtNGFiNi04MmEwLWVjNDc0NzY4NDRkOABGAAAAAADJLuMMMP5WTZFRuqYBGesSBwAuChNnltBZTqNGye6VFT6dAAAAAAEMAAAuChNnltBZTqNGye6VFT6dAABAYu90AAABEgAQAANYGl97OFpNoUf2Cipp8Bo%3D&amp;X-OWA-CANARY=HezwdeO2tEO35m92v79uLHDr96oFsdUYfFMz0Yqh_BgJCQDhEsoYvuODShpHdAzUQofrSMkOVnM.&amp;token=eyJ0eXAiOiJKV1QiLCJhbGciOiJSUzI1NiIsIng1dCI6IkJnRDU5blJpQnpmbk5BVGloOFJhZ1l5M3pyZyJ9.eyJ2ZXIiOiJFeGNoYW5nZS5DYWxsYmFjay5WMSIsImFwcGN0eHNlbmRlciI6Ik93YURvd25sb2FkQDA2ZTFmZTI4LTVmOGItNDA3NS1iZjZjLWFlMjRiZTFhNzk5MiIsImFwcGN0eCI6IntcIm1zZXhjaHByb3RcIjpcIm93YVwiLFwicHJpbWFyeXNpZFwiOlwiUy0xLTUtMjEtMzk3MTk1Njc4LTE5Njk2ODYyMzEtMjIyNjQ2NTkwLTUxMzE1NzZcIixcInB1aWRcIjpcIjExNTM3NjU5MzIzMjg3MDk1ODVcIixcIm9pZFwiOlwiYzc1YzkxN2UtN2VjYi00MzRhLWJkN2ItYzQ5MmFkNTFiNmU5XCIsXCJzY29wZVwiOlwiT3dhRG93bmxvYWRcIn0iLCJpc3MiOiIwMDAwMDAwMi0wMDAwLTBmZjEtY2UwMC0wMDAwMDAwMDAwMDBAMDZlMWZlMjgtNWY4Yi00MDc1LWJmNmMtYWUyNGJlMWE3OTkyIiwiYXVkIjoiMDAwMDAwMDItMDAwMC0wZmYxLWNlMDAtMDAwMDAwMDAwMDAwL2F0dGFjaG1lbnQub3V0bG9vay5vZmZpY2UubmV0QDA2ZTFmZTI4LTVmOGItNDA3NS1iZjZjLWFlMjRiZTFhNzk5MiIsImV4cCI6MTUyNTM1OTc3OCwibmJmIjoxNTI1MzU5MTc4fQ.EX4kne5RX3dXTgv0wgpPKbSgHwZ82XreJZ_Kfy6Yr3vYJP9ml--_nt9Jd3MZNR9v2C0DKFpzxE3qT0CpQS24ap_UL53Wrwf6IOAYrKnUSQtoxqFw4GhzdRzQfYUE5Cuqpvrt1VEsDhEYueWHdEXY11l2augcaQJKi22SATlYFVn7XI5YpACYBYvnMHu9YEjIIlg8PADETZfqrbL25R8PQ2kaUWPtqnGgxuHeRa3ghwP_FatRzwehIRB2rfOFAYFEEE_k9-TljH5FHyN22508_1bWBFBJGBRWLDPm8kuVUHrT7ySF5B6JigX9wk3ODeHLzrRNxiYkLNAsT6Z1rzrerg&amp;owa=outlook.office365.com&amp;isImagePreview=True"/>
            <p:cNvPicPr>
              <a:picLocks noChangeAspect="1" noChangeArrowheads="1"/>
            </p:cNvPicPr>
            <p:nvPr/>
          </p:nvPicPr>
          <p:blipFill rotWithShape="1">
            <a:blip r:embed="rId6">
              <a:extLst>
                <a:ext uri="{28A0092B-C50C-407E-A947-70E740481C1C}">
                  <a14:useLocalDpi xmlns:a14="http://schemas.microsoft.com/office/drawing/2010/main" val="0"/>
                </a:ext>
              </a:extLst>
            </a:blip>
            <a:srcRect l="7916" t="27697" r="-598" b="9768"/>
            <a:stretch/>
          </p:blipFill>
          <p:spPr bwMode="auto">
            <a:xfrm>
              <a:off x="627649" y="1233198"/>
              <a:ext cx="3613124" cy="3608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369100">
              <a:off x="1752143" y="2310500"/>
              <a:ext cx="622818" cy="3307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9" name="Rectangle 8"/>
            <p:cNvSpPr/>
            <p:nvPr/>
          </p:nvSpPr>
          <p:spPr>
            <a:xfrm rot="371384">
              <a:off x="2805959" y="2334700"/>
              <a:ext cx="1068355" cy="3348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sp>
          <p:nvSpPr>
            <p:cNvPr id="6" name="Ellipse 5"/>
            <p:cNvSpPr/>
            <p:nvPr/>
          </p:nvSpPr>
          <p:spPr>
            <a:xfrm>
              <a:off x="1223012" y="3260623"/>
              <a:ext cx="907286" cy="12496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350"/>
            </a:p>
          </p:txBody>
        </p:sp>
      </p:grpSp>
      <p:sp>
        <p:nvSpPr>
          <p:cNvPr id="12" name="Espace réservé du contenu 2"/>
          <p:cNvSpPr txBox="1">
            <a:spLocks/>
          </p:cNvSpPr>
          <p:nvPr/>
        </p:nvSpPr>
        <p:spPr>
          <a:xfrm>
            <a:off x="508379" y="968627"/>
            <a:ext cx="3558608" cy="46306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CA" sz="2000" b="1" dirty="0">
                <a:solidFill>
                  <a:srgbClr val="060606"/>
                </a:solidFill>
                <a:cs typeface="Times New Roman" panose="02020603050405020304" pitchFamily="18" charset="0"/>
              </a:rPr>
              <a:t>Système mural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59808360"/>
      </p:ext>
    </p:extLst>
  </p:cSld>
  <p:clrMapOvr>
    <a:masterClrMapping/>
  </p:clrMapOvr>
  <mc:AlternateContent xmlns:mc="http://schemas.openxmlformats.org/markup-compatibility/2006" xmlns:p14="http://schemas.microsoft.com/office/powerpoint/2010/main">
    <mc:Choice Requires="p14">
      <p:transition spd="slow" p14:dur="2000" advTm="27493"/>
    </mc:Choice>
    <mc:Fallback xmlns="">
      <p:transition spd="slow" advTm="27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C10D27E-E31A-4A21-8AD5-561C58FC508E}"/>
              </a:ext>
            </a:extLst>
          </p:cNvPr>
          <p:cNvSpPr txBox="1"/>
          <p:nvPr/>
        </p:nvSpPr>
        <p:spPr>
          <a:xfrm>
            <a:off x="344837" y="221226"/>
            <a:ext cx="7822687" cy="5124480"/>
          </a:xfrm>
          <a:prstGeom prst="rect">
            <a:avLst/>
          </a:prstGeom>
          <a:noFill/>
        </p:spPr>
        <p:txBody>
          <a:bodyPr wrap="square" rtlCol="0">
            <a:spAutoFit/>
          </a:bodyPr>
          <a:lstStyle/>
          <a:p>
            <a:pPr>
              <a:spcAft>
                <a:spcPts val="600"/>
              </a:spcAft>
            </a:pPr>
            <a:r>
              <a:rPr lang="fr-CA" sz="3200" dirty="0" smtClean="0">
                <a:solidFill>
                  <a:schemeClr val="accent6">
                    <a:lumMod val="75000"/>
                  </a:schemeClr>
                </a:solidFill>
                <a:latin typeface="Calibri (CORPS)"/>
                <a:cs typeface="Times New Roman" panose="02020603050405020304" pitchFamily="18" charset="0"/>
              </a:rPr>
              <a:t>                       </a:t>
            </a:r>
            <a:r>
              <a:rPr lang="fr-CA" sz="3200" b="1" dirty="0">
                <a:solidFill>
                  <a:schemeClr val="accent6">
                    <a:lumMod val="75000"/>
                  </a:schemeClr>
                </a:solidFill>
                <a:effectLst>
                  <a:outerShdw blurRad="38100" dist="38100" dir="2700000" algn="tl">
                    <a:srgbClr val="000000">
                      <a:alpha val="43137"/>
                    </a:srgbClr>
                  </a:outerShdw>
                </a:effectLst>
                <a:latin typeface="+mj-lt"/>
                <a:ea typeface="+mj-ea"/>
                <a:cs typeface="Times New Roman" panose="02020603050405020304" pitchFamily="18" charset="0"/>
              </a:rPr>
              <a:t>Références</a:t>
            </a:r>
          </a:p>
          <a:p>
            <a:r>
              <a:rPr lang="fr-CA" sz="1200" i="1" dirty="0" smtClean="0">
                <a:cs typeface="Times New Roman" panose="02020603050405020304" pitchFamily="18" charset="0"/>
              </a:rPr>
              <a:t>MSI: Cadre </a:t>
            </a:r>
            <a:r>
              <a:rPr lang="fr-CA" sz="1200" i="1" dirty="0">
                <a:cs typeface="Times New Roman" panose="02020603050405020304" pitchFamily="18" charset="0"/>
              </a:rPr>
              <a:t>de référence pour </a:t>
            </a:r>
            <a:r>
              <a:rPr lang="fr-CA" sz="1200" i="1" dirty="0" smtClean="0">
                <a:cs typeface="Times New Roman" panose="02020603050405020304" pitchFamily="18" charset="0"/>
              </a:rPr>
              <a:t>l'oxygénothérapie.</a:t>
            </a:r>
            <a:r>
              <a:rPr lang="fr-CA" sz="1200" i="1" dirty="0">
                <a:cs typeface="Times New Roman" panose="02020603050405020304" pitchFamily="18" charset="0"/>
              </a:rPr>
              <a:t> </a:t>
            </a:r>
            <a:endParaRPr lang="fr-CA" sz="1200" i="1" dirty="0" smtClean="0">
              <a:cs typeface="Times New Roman" panose="02020603050405020304" pitchFamily="18" charset="0"/>
            </a:endParaRPr>
          </a:p>
          <a:p>
            <a:r>
              <a:rPr lang="fr-CA" sz="1200" i="1" dirty="0">
                <a:cs typeface="Times New Roman" panose="02020603050405020304" pitchFamily="18" charset="0"/>
              </a:rPr>
              <a:t>MSI: Administration d'oxygène par lunette </a:t>
            </a:r>
            <a:r>
              <a:rPr lang="fr-CA" sz="1200" i="1" dirty="0" smtClean="0">
                <a:cs typeface="Times New Roman" panose="02020603050405020304" pitchFamily="18" charset="0"/>
              </a:rPr>
              <a:t>nasale.</a:t>
            </a:r>
            <a:r>
              <a:rPr lang="fr-CA" sz="1200" i="1" dirty="0">
                <a:cs typeface="Times New Roman" panose="02020603050405020304" pitchFamily="18" charset="0"/>
              </a:rPr>
              <a:t> </a:t>
            </a:r>
            <a:endParaRPr lang="fr-CA" sz="1200" i="1" dirty="0" smtClean="0">
              <a:cs typeface="Times New Roman" panose="02020603050405020304" pitchFamily="18" charset="0"/>
            </a:endParaRPr>
          </a:p>
          <a:p>
            <a:r>
              <a:rPr lang="fr-CA" sz="1200" i="1" dirty="0" smtClean="0">
                <a:cs typeface="Times New Roman" panose="02020603050405020304" pitchFamily="18" charset="0"/>
              </a:rPr>
              <a:t>MSI</a:t>
            </a:r>
            <a:r>
              <a:rPr lang="fr-CA" sz="1200" i="1" dirty="0">
                <a:cs typeface="Times New Roman" panose="02020603050405020304" pitchFamily="18" charset="0"/>
              </a:rPr>
              <a:t>: Utilisation d'un cylindre </a:t>
            </a:r>
            <a:r>
              <a:rPr lang="fr-CA" sz="1200" i="1" dirty="0" smtClean="0">
                <a:cs typeface="Times New Roman" panose="02020603050405020304" pitchFamily="18" charset="0"/>
              </a:rPr>
              <a:t>d'oxygène.</a:t>
            </a:r>
            <a:r>
              <a:rPr lang="fr-CA" sz="1200" i="1" dirty="0">
                <a:cs typeface="Times New Roman" panose="02020603050405020304" pitchFamily="18" charset="0"/>
              </a:rPr>
              <a:t> </a:t>
            </a:r>
            <a:endParaRPr lang="fr-CA" sz="1200" i="1" dirty="0" smtClean="0">
              <a:cs typeface="Times New Roman" panose="02020603050405020304" pitchFamily="18" charset="0"/>
            </a:endParaRPr>
          </a:p>
          <a:p>
            <a:r>
              <a:rPr lang="fr-CA" sz="1200" i="1" dirty="0" smtClean="0">
                <a:cs typeface="Times New Roman" panose="02020603050405020304" pitchFamily="18" charset="0"/>
              </a:rPr>
              <a:t>MSI</a:t>
            </a:r>
            <a:r>
              <a:rPr lang="fr-CA" sz="1200" i="1" dirty="0">
                <a:cs typeface="Times New Roman" panose="02020603050405020304" pitchFamily="18" charset="0"/>
              </a:rPr>
              <a:t>: Administration d'oxygène par </a:t>
            </a:r>
            <a:r>
              <a:rPr lang="fr-CA" sz="1200" i="1" dirty="0" smtClean="0">
                <a:cs typeface="Times New Roman" panose="02020603050405020304" pitchFamily="18" charset="0"/>
              </a:rPr>
              <a:t>masque.</a:t>
            </a:r>
            <a:r>
              <a:rPr lang="fr-CA" sz="1200" i="1" dirty="0">
                <a:cs typeface="Times New Roman" panose="02020603050405020304" pitchFamily="18" charset="0"/>
              </a:rPr>
              <a:t> </a:t>
            </a:r>
            <a:endParaRPr lang="fr-CA" sz="1200" i="1" dirty="0" smtClean="0">
              <a:cs typeface="Times New Roman" panose="02020603050405020304" pitchFamily="18" charset="0"/>
            </a:endParaRPr>
          </a:p>
          <a:p>
            <a:r>
              <a:rPr lang="fr-CA" sz="1200" i="1" dirty="0" smtClean="0">
                <a:cs typeface="Times New Roman" panose="02020603050405020304" pitchFamily="18" charset="0"/>
              </a:rPr>
              <a:t>MSI: Spirométrie </a:t>
            </a:r>
            <a:r>
              <a:rPr lang="fr-CA" sz="1200" i="1" dirty="0">
                <a:cs typeface="Times New Roman" panose="02020603050405020304" pitchFamily="18" charset="0"/>
              </a:rPr>
              <a:t>incitative ou Inspiration maximale </a:t>
            </a:r>
            <a:r>
              <a:rPr lang="fr-CA" sz="1200" i="1" dirty="0" smtClean="0">
                <a:cs typeface="Times New Roman" panose="02020603050405020304" pitchFamily="18" charset="0"/>
              </a:rPr>
              <a:t>soutenue.</a:t>
            </a:r>
            <a:r>
              <a:rPr lang="fr-CA" sz="1200" i="1" dirty="0">
                <a:cs typeface="Times New Roman" panose="02020603050405020304" pitchFamily="18" charset="0"/>
              </a:rPr>
              <a:t> </a:t>
            </a:r>
          </a:p>
          <a:p>
            <a:r>
              <a:rPr lang="fr-CA" sz="1200" i="1" dirty="0">
                <a:cs typeface="Times New Roman" panose="02020603050405020304" pitchFamily="18" charset="0"/>
              </a:rPr>
              <a:t>MSI: </a:t>
            </a:r>
            <a:r>
              <a:rPr lang="fr-CA" sz="1200" i="1" dirty="0" smtClean="0">
                <a:cs typeface="Times New Roman" panose="02020603050405020304" pitchFamily="18" charset="0"/>
              </a:rPr>
              <a:t>Administration </a:t>
            </a:r>
            <a:r>
              <a:rPr lang="fr-CA" sz="1200" i="1" dirty="0">
                <a:cs typeface="Times New Roman" panose="02020603050405020304" pitchFamily="18" charset="0"/>
              </a:rPr>
              <a:t>d'un médicament par </a:t>
            </a:r>
            <a:r>
              <a:rPr lang="fr-CA" sz="1200" i="1" dirty="0" smtClean="0">
                <a:cs typeface="Times New Roman" panose="02020603050405020304" pitchFamily="18" charset="0"/>
              </a:rPr>
              <a:t>inhalation.</a:t>
            </a:r>
            <a:r>
              <a:rPr lang="fr-CA" sz="1200" i="1" dirty="0">
                <a:cs typeface="Times New Roman" panose="02020603050405020304" pitchFamily="18" charset="0"/>
              </a:rPr>
              <a:t> </a:t>
            </a:r>
          </a:p>
          <a:p>
            <a:r>
              <a:rPr lang="fr-CA" sz="1200" i="1" dirty="0">
                <a:cs typeface="Times New Roman" panose="02020603050405020304" pitchFamily="18" charset="0"/>
              </a:rPr>
              <a:t>MSI: Cadre de référence sur la </a:t>
            </a:r>
            <a:r>
              <a:rPr lang="fr-CA" sz="1200" i="1" dirty="0" smtClean="0">
                <a:cs typeface="Times New Roman" panose="02020603050405020304" pitchFamily="18" charset="0"/>
              </a:rPr>
              <a:t>trachéostomie.</a:t>
            </a:r>
            <a:r>
              <a:rPr lang="fr-CA" sz="1200" i="1" dirty="0">
                <a:cs typeface="Times New Roman" panose="02020603050405020304" pitchFamily="18" charset="0"/>
              </a:rPr>
              <a:t> </a:t>
            </a:r>
          </a:p>
          <a:p>
            <a:r>
              <a:rPr lang="fr-CA" sz="1200" i="1" dirty="0">
                <a:cs typeface="Times New Roman" panose="02020603050405020304" pitchFamily="18" charset="0"/>
              </a:rPr>
              <a:t>MSI: Cadre de référence sur les soins et la surveillance de la </a:t>
            </a:r>
            <a:r>
              <a:rPr lang="fr-CA" sz="1200" i="1" dirty="0" smtClean="0">
                <a:cs typeface="Times New Roman" panose="02020603050405020304" pitchFamily="18" charset="0"/>
              </a:rPr>
              <a:t>trachéostomie.</a:t>
            </a:r>
            <a:r>
              <a:rPr lang="fr-CA" sz="1200" i="1" dirty="0">
                <a:cs typeface="Times New Roman" panose="02020603050405020304" pitchFamily="18" charset="0"/>
              </a:rPr>
              <a:t> </a:t>
            </a:r>
          </a:p>
          <a:p>
            <a:r>
              <a:rPr lang="fr-CA" sz="1200" i="1" dirty="0">
                <a:cs typeface="Times New Roman" panose="02020603050405020304" pitchFamily="18" charset="0"/>
              </a:rPr>
              <a:t>MSI: Insertion et retrait de la canule trachéale </a:t>
            </a:r>
            <a:r>
              <a:rPr lang="fr-CA" sz="1200" i="1" dirty="0" smtClean="0">
                <a:cs typeface="Times New Roman" panose="02020603050405020304" pitchFamily="18" charset="0"/>
              </a:rPr>
              <a:t>externe.</a:t>
            </a:r>
            <a:r>
              <a:rPr lang="fr-CA" sz="1200" i="1" dirty="0">
                <a:cs typeface="Times New Roman" panose="02020603050405020304" pitchFamily="18" charset="0"/>
              </a:rPr>
              <a:t> </a:t>
            </a:r>
            <a:endParaRPr lang="fr-CA" sz="1200" i="1" dirty="0" smtClean="0">
              <a:cs typeface="Times New Roman" panose="02020603050405020304" pitchFamily="18" charset="0"/>
            </a:endParaRPr>
          </a:p>
          <a:p>
            <a:r>
              <a:rPr lang="fr-CA" sz="1200" i="1" dirty="0" smtClean="0">
                <a:cs typeface="Times New Roman" panose="02020603050405020304" pitchFamily="18" charset="0"/>
              </a:rPr>
              <a:t>MSI: Installation </a:t>
            </a:r>
            <a:r>
              <a:rPr lang="fr-CA" sz="1200" i="1" dirty="0">
                <a:cs typeface="Times New Roman" panose="02020603050405020304" pitchFamily="18" charset="0"/>
              </a:rPr>
              <a:t>et retrait du pansement de </a:t>
            </a:r>
            <a:r>
              <a:rPr lang="fr-CA" sz="1200" i="1" dirty="0" smtClean="0">
                <a:cs typeface="Times New Roman" panose="02020603050405020304" pitchFamily="18" charset="0"/>
              </a:rPr>
              <a:t>trachéostomie.</a:t>
            </a:r>
            <a:r>
              <a:rPr lang="fr-CA" sz="1200" i="1" dirty="0">
                <a:cs typeface="Times New Roman" panose="02020603050405020304" pitchFamily="18" charset="0"/>
              </a:rPr>
              <a:t> </a:t>
            </a:r>
          </a:p>
          <a:p>
            <a:r>
              <a:rPr lang="fr-CA" sz="1200" i="1" dirty="0">
                <a:cs typeface="Times New Roman" panose="02020603050405020304" pitchFamily="18" charset="0"/>
              </a:rPr>
              <a:t>MSI: Installation et retrait du dispositif de stabilisation de la canule </a:t>
            </a:r>
            <a:r>
              <a:rPr lang="fr-CA" sz="1200" i="1" dirty="0" smtClean="0">
                <a:cs typeface="Times New Roman" panose="02020603050405020304" pitchFamily="18" charset="0"/>
              </a:rPr>
              <a:t>trachéale.</a:t>
            </a:r>
            <a:r>
              <a:rPr lang="fr-CA" sz="1200" i="1" dirty="0">
                <a:cs typeface="Times New Roman" panose="02020603050405020304" pitchFamily="18" charset="0"/>
              </a:rPr>
              <a:t> </a:t>
            </a:r>
          </a:p>
          <a:p>
            <a:r>
              <a:rPr lang="fr-CA" sz="1200" i="1" dirty="0">
                <a:cs typeface="Times New Roman" panose="02020603050405020304" pitchFamily="18" charset="0"/>
              </a:rPr>
              <a:t>MSI: Entretien de la canule interne de trachéostomie (stomie cicatrisée</a:t>
            </a:r>
            <a:r>
              <a:rPr lang="fr-CA" sz="1200" i="1" dirty="0" smtClean="0">
                <a:cs typeface="Times New Roman" panose="02020603050405020304" pitchFamily="18" charset="0"/>
              </a:rPr>
              <a:t>).</a:t>
            </a:r>
            <a:r>
              <a:rPr lang="fr-CA" sz="1200" i="1" dirty="0">
                <a:cs typeface="Times New Roman" panose="02020603050405020304" pitchFamily="18" charset="0"/>
              </a:rPr>
              <a:t> </a:t>
            </a:r>
            <a:endParaRPr lang="fr-CA" sz="1200" i="1" dirty="0" smtClean="0">
              <a:cs typeface="Times New Roman" panose="02020603050405020304" pitchFamily="18" charset="0"/>
            </a:endParaRPr>
          </a:p>
          <a:p>
            <a:r>
              <a:rPr lang="fr-CA" sz="1200" i="1" dirty="0" smtClean="0">
                <a:cs typeface="Times New Roman" panose="02020603050405020304" pitchFamily="18" charset="0"/>
              </a:rPr>
              <a:t>MSI: Aspiration </a:t>
            </a:r>
            <a:r>
              <a:rPr lang="fr-CA" sz="1200" i="1" dirty="0">
                <a:cs typeface="Times New Roman" panose="02020603050405020304" pitchFamily="18" charset="0"/>
              </a:rPr>
              <a:t>des sécrétions. </a:t>
            </a:r>
            <a:endParaRPr lang="fr-CA" sz="1200" i="1" dirty="0" smtClean="0">
              <a:cs typeface="Times New Roman" panose="02020603050405020304" pitchFamily="18" charset="0"/>
            </a:endParaRPr>
          </a:p>
          <a:p>
            <a:r>
              <a:rPr lang="fr-CA" sz="1200" i="1" dirty="0" smtClean="0">
                <a:cs typeface="Times New Roman" panose="02020603050405020304" pitchFamily="18" charset="0"/>
              </a:rPr>
              <a:t>OC-097-2  </a:t>
            </a:r>
            <a:r>
              <a:rPr lang="fr-CA" sz="1200" i="1" dirty="0">
                <a:cs typeface="Times New Roman" panose="02020603050405020304" pitchFamily="18" charset="0"/>
              </a:rPr>
              <a:t>Initier et ajuster l’oxygénothérapie chez les usagers adultes et pédiatriques. </a:t>
            </a:r>
            <a:r>
              <a:rPr lang="fr-CA" sz="1200" i="1" dirty="0" smtClean="0">
                <a:cs typeface="Times New Roman" panose="02020603050405020304" pitchFamily="18" charset="0"/>
              </a:rPr>
              <a:t>CISSS-Laval</a:t>
            </a:r>
            <a:r>
              <a:rPr lang="fr-CA" sz="1200" i="1" dirty="0">
                <a:cs typeface="Times New Roman" panose="02020603050405020304" pitchFamily="18" charset="0"/>
              </a:rPr>
              <a:t>. 2018. </a:t>
            </a:r>
            <a:endParaRPr lang="fr-CA" sz="1200" i="1" dirty="0" smtClean="0">
              <a:cs typeface="Times New Roman" panose="02020603050405020304" pitchFamily="18" charset="0"/>
            </a:endParaRPr>
          </a:p>
          <a:p>
            <a:r>
              <a:rPr lang="fr-CA" sz="1200" i="1" dirty="0" smtClean="0">
                <a:cs typeface="Times New Roman" panose="02020603050405020304" pitchFamily="18" charset="0"/>
              </a:rPr>
              <a:t>Guide </a:t>
            </a:r>
            <a:r>
              <a:rPr lang="fr-CA" sz="1200" i="1" dirty="0">
                <a:cs typeface="Times New Roman" panose="02020603050405020304" pitchFamily="18" charset="0"/>
              </a:rPr>
              <a:t>de préparation à une chirurgie CISSS de Laval : informations </a:t>
            </a:r>
            <a:r>
              <a:rPr lang="fr-CA" sz="1200" i="1" dirty="0" smtClean="0">
                <a:cs typeface="Times New Roman" panose="02020603050405020304" pitchFamily="18" charset="0"/>
              </a:rPr>
              <a:t>générales</a:t>
            </a:r>
          </a:p>
          <a:p>
            <a:pPr fontAlgn="base"/>
            <a:r>
              <a:rPr lang="fr-CA" sz="1200" i="1" dirty="0" smtClean="0">
                <a:cs typeface="Times New Roman" panose="02020603050405020304" pitchFamily="18" charset="0"/>
              </a:rPr>
              <a:t>Parker, L. (2020). L’appareil à succion et l’aspiration des sécrétions [Diapositive Powerpoint]</a:t>
            </a:r>
            <a:endParaRPr lang="fr-CA" sz="1200" i="1" dirty="0">
              <a:cs typeface="Times New Roman" panose="02020603050405020304" pitchFamily="18" charset="0"/>
            </a:endParaRPr>
          </a:p>
          <a:p>
            <a:r>
              <a:rPr lang="fr-CA" sz="1200" dirty="0">
                <a:cs typeface="Times New Roman" panose="02020603050405020304" pitchFamily="18" charset="0"/>
              </a:rPr>
              <a:t>Lemire, C., Perreault, V. (2016). Soins infirmiers: Fondements généraux, méthodes de soins 1 	(2e édition, Volume 1). Montréal  : </a:t>
            </a:r>
            <a:r>
              <a:rPr lang="fr-CA" sz="1200" dirty="0" err="1">
                <a:cs typeface="Times New Roman" panose="02020603050405020304" pitchFamily="18" charset="0"/>
              </a:rPr>
              <a:t>Chenelière</a:t>
            </a:r>
            <a:r>
              <a:rPr lang="fr-CA" sz="1200" dirty="0">
                <a:cs typeface="Times New Roman" panose="02020603050405020304" pitchFamily="18" charset="0"/>
              </a:rPr>
              <a:t> éducation.</a:t>
            </a:r>
          </a:p>
          <a:p>
            <a:r>
              <a:rPr lang="fr-CA" sz="1200" dirty="0">
                <a:cs typeface="Times New Roman" panose="02020603050405020304" pitchFamily="18" charset="0"/>
              </a:rPr>
              <a:t>Lemire, C., Perreault, V. (2016). Soins infirmiers: Fondements généraux, méthodes de soins 2 	(2e édition, Volume 2). Montréal  : </a:t>
            </a:r>
            <a:r>
              <a:rPr lang="fr-CA" sz="1200" dirty="0" err="1">
                <a:cs typeface="Times New Roman" panose="02020603050405020304" pitchFamily="18" charset="0"/>
              </a:rPr>
              <a:t>Chenelière</a:t>
            </a:r>
            <a:r>
              <a:rPr lang="fr-CA" sz="1200" dirty="0">
                <a:cs typeface="Times New Roman" panose="02020603050405020304" pitchFamily="18" charset="0"/>
              </a:rPr>
              <a:t> éducation.</a:t>
            </a:r>
          </a:p>
          <a:p>
            <a:r>
              <a:rPr lang="fr-CA" sz="1200" dirty="0">
                <a:cs typeface="Times New Roman" panose="02020603050405020304" pitchFamily="18" charset="0"/>
              </a:rPr>
              <a:t>Image de soins de trachéotomie repérée à: http://www.chu-charleroi.be/sites/default/files/je021014_aspirationtrachealeetsoinsdetracheotomie.pdf</a:t>
            </a:r>
          </a:p>
          <a:p>
            <a:endParaRPr lang="fr-CA" sz="1200" dirty="0">
              <a:latin typeface="Calibri (CORPS)"/>
              <a:cs typeface="Times New Roman" panose="02020603050405020304" pitchFamily="18" charset="0"/>
            </a:endParaRPr>
          </a:p>
          <a:p>
            <a:endParaRPr lang="fr-CA" sz="1200" dirty="0">
              <a:latin typeface="Calibri (CORPS)"/>
              <a:cs typeface="Times New Roman" panose="02020603050405020304" pitchFamily="18" charset="0"/>
            </a:endParaRPr>
          </a:p>
        </p:txBody>
      </p:sp>
    </p:spTree>
    <p:extLst>
      <p:ext uri="{BB962C8B-B14F-4D97-AF65-F5344CB8AC3E}">
        <p14:creationId xmlns:p14="http://schemas.microsoft.com/office/powerpoint/2010/main" val="632148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3"/>
          </p:nvPr>
        </p:nvSpPr>
        <p:spPr>
          <a:xfrm>
            <a:off x="0" y="738656"/>
            <a:ext cx="9144000" cy="597208"/>
          </a:xfrm>
          <a:prstGeom prst="rect">
            <a:avLst/>
          </a:prstGeom>
        </p:spPr>
        <p:txBody>
          <a:bodyPr/>
          <a:lstStyle/>
          <a:p>
            <a:pPr marL="0" indent="0" algn="ctr">
              <a:buNone/>
            </a:pPr>
            <a:r>
              <a:rPr lang="fr-CA" b="1" dirty="0">
                <a:solidFill>
                  <a:schemeClr val="accent6">
                    <a:lumMod val="75000"/>
                  </a:schemeClr>
                </a:solidFill>
                <a:effectLst>
                  <a:outerShdw blurRad="38100" dist="38100" dir="2700000" algn="tl">
                    <a:srgbClr val="000000">
                      <a:alpha val="43137"/>
                    </a:srgbClr>
                  </a:outerShdw>
                </a:effectLst>
                <a:latin typeface="+mj-lt"/>
                <a:cs typeface="Times New Roman" panose="02020603050405020304" pitchFamily="18" charset="0"/>
              </a:rPr>
              <a:t>Cylindres d’oxygène</a:t>
            </a:r>
          </a:p>
        </p:txBody>
      </p:sp>
      <p:pic>
        <p:nvPicPr>
          <p:cNvPr id="1026" name="Picture 2" descr="https://attachment.outlook.office.net/owa/vroy.csssl@ssss.gouv.qc.ca/service.svc/s/GetFileAttachment?id=AAMkADg3NzEzZTBjLTEzYzMtNGFiNi04MmEwLWVjNDc0NzY4NDRkOABGAAAAAADJLuMMMP5WTZFRuqYBGesSBwAuChNnltBZTqNGye6VFT6dAAAAAAEMAAAuChNnltBZTqNGye6VFT6dAABAYu%2BPAAABEgAQAP21aiw%2FAaNLrkULLVeMkKo%3D&amp;X-OWA-CANARY=c53jjEsdQ0OaBxY7G3eyOCBi9ADrsdUYZIjU8uXW42IGX7G0jGm4A6Zb5jtRZc67NkK7lM2-uzQ.&amp;token=eyJ0eXAiOiJKV1QiLCJhbGciOiJSUzI1NiIsIng1dCI6IkJnRDU5blJpQnpmbk5BVGloOFJhZ1l5M3pyZyJ9.eyJ2ZXIiOiJFeGNoYW5nZS5DYWxsYmFjay5WMSIsImFwcGN0eHNlbmRlciI6Ik93YURvd25sb2FkQDA2ZTFmZTI4LTVmOGItNDA3NS1iZjZjLWFlMjRiZTFhNzk5MiIsImFwcGN0eCI6IntcIm1zZXhjaHByb3RcIjpcIm93YVwiLFwicHJpbWFyeXNpZFwiOlwiUy0xLTUtMjEtMzk3MTk1Njc4LTE5Njk2ODYyMzEtMjIyNjQ2NTkwLTUxMzE1NzZcIixcInB1aWRcIjpcIjExNTM3NjU5MzIzMjg3MDk1ODVcIixcIm9pZFwiOlwiYzc1YzkxN2UtN2VjYi00MzRhLWJkN2ItYzQ5MmFkNTFiNmU5XCIsXCJzY29wZVwiOlwiT3dhRG93bmxvYWRcIn0iLCJpc3MiOiIwMDAwMDAwMi0wMDAwLTBmZjEtY2UwMC0wMDAwMDAwMDAwMDBAMDZlMWZlMjgtNWY4Yi00MDc1LWJmNmMtYWUyNGJlMWE3OTkyIiwiYXVkIjoiMDAwMDAwMDItMDAwMC0wZmYxLWNlMDAtMDAwMDAwMDAwMDAwL2F0dGFjaG1lbnQub3V0bG9vay5vZmZpY2UubmV0QDA2ZTFmZTI4LTVmOGItNDA3NS1iZjZjLWFlMjRiZTFhNzk5MiIsImV4cCI6MTUyNTQ1ODA4NiwibmJmIjoxNTI1NDU3NDg2fQ.ndqdMtHUk-EO2D-ejvP6CrcfGhOm3cEctKO-AnerZPr4I4klfxXINQrim7QEGOzb7St64c6N8CNZju5i_FS_j0ZqkQnKNtg0Mbwj0yiK6aqapFSXZcxyJw58PgjUn2Z9JkepKlg5jACE9B8DpV_PpxLuDVSy1Ek6rIbsSEzSAKdHnM9aSD0Sb1fXxJyQBmt1abSZm7mxFDliQk_02L7HteIUBMWIavBrxYGlncSotVlfAylXszPVhprMfG1dK2mYz0sxV2hfZjNf-UUg8ybUjhU8sW7PA3VelVY6mdoXZrVw7dwyLTV8S6n0T43gm1b5DXGT7lqerLGx7xT4XWgbEQ&amp;owa=outlook.office365.com&amp;isImagePreview=Tru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59" t="4229" r="13203" b="-682"/>
          <a:stretch/>
        </p:blipFill>
        <p:spPr bwMode="auto">
          <a:xfrm>
            <a:off x="1530126" y="1913478"/>
            <a:ext cx="2094099" cy="2711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ttachment.outlook.office.net/owa/vroy.csssl@ssss.gouv.qc.ca/service.svc/s/GetFileAttachment?id=AAMkADg3NzEzZTBjLTEzYzMtNGFiNi04MmEwLWVjNDc0NzY4NDRkOABGAAAAAADJLuMMMP5WTZFRuqYBGesSBwAuChNnltBZTqNGye6VFT6dAAAAAAEMAAAuChNnltBZTqNGye6VFT6dAABAYu%2BPAAABEgAQAP2kK6VwPnRAl7SiQTZV5II%3D&amp;X-OWA-CANARY=c53jjEsdQ0OaBxY7G3eyOCBi9ADrsdUYZIjU8uXW42IGX7G0jGm4A6Zb5jtRZc67NkK7lM2-uzQ.&amp;token=eyJ0eXAiOiJKV1QiLCJhbGciOiJSUzI1NiIsIng1dCI6IkJnRDU5blJpQnpmbk5BVGloOFJhZ1l5M3pyZyJ9.eyJ2ZXIiOiJFeGNoYW5nZS5DYWxsYmFjay5WMSIsImFwcGN0eHNlbmRlciI6Ik93YURvd25sb2FkQDA2ZTFmZTI4LTVmOGItNDA3NS1iZjZjLWFlMjRiZTFhNzk5MiIsImFwcGN0eCI6IntcIm1zZXhjaHByb3RcIjpcIm93YVwiLFwicHJpbWFyeXNpZFwiOlwiUy0xLTUtMjEtMzk3MTk1Njc4LTE5Njk2ODYyMzEtMjIyNjQ2NTkwLTUxMzE1NzZcIixcInB1aWRcIjpcIjExNTM3NjU5MzIzMjg3MDk1ODVcIixcIm9pZFwiOlwiYzc1YzkxN2UtN2VjYi00MzRhLWJkN2ItYzQ5MmFkNTFiNmU5XCIsXCJzY29wZVwiOlwiT3dhRG93bmxvYWRcIn0iLCJpc3MiOiIwMDAwMDAwMi0wMDAwLTBmZjEtY2UwMC0wMDAwMDAwMDAwMDBAMDZlMWZlMjgtNWY4Yi00MDc1LWJmNmMtYWUyNGJlMWE3OTkyIiwiYXVkIjoiMDAwMDAwMDItMDAwMC0wZmYxLWNlMDAtMDAwMDAwMDAwMDAwL2F0dGFjaG1lbnQub3V0bG9vay5vZmZpY2UubmV0QDA2ZTFmZTI4LTVmOGItNDA3NS1iZjZjLWFlMjRiZTFhNzk5MiIsImV4cCI6MTUyNTQ1ODA4NiwibmJmIjoxNTI1NDU3NDg2fQ.ndqdMtHUk-EO2D-ejvP6CrcfGhOm3cEctKO-AnerZPr4I4klfxXINQrim7QEGOzb7St64c6N8CNZju5i_FS_j0ZqkQnKNtg0Mbwj0yiK6aqapFSXZcxyJw58PgjUn2Z9JkepKlg5jACE9B8DpV_PpxLuDVSy1Ek6rIbsSEzSAKdHnM9aSD0Sb1fXxJyQBmt1abSZm7mxFDliQk_02L7HteIUBMWIavBrxYGlncSotVlfAylXszPVhprMfG1dK2mYz0sxV2hfZjNf-UUg8ybUjhU8sW7PA3VelVY6mdoXZrVw7dwyLTV8S6n0T43gm1b5DXGT7lqerLGx7xT4XWgbEQ&amp;owa=outlook.office365.com&amp;isImagePreview=Tru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4983" y="1913478"/>
            <a:ext cx="3488557" cy="271127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64227445"/>
      </p:ext>
    </p:extLst>
  </p:cSld>
  <p:clrMapOvr>
    <a:masterClrMapping/>
  </p:clrMapOvr>
  <mc:AlternateContent xmlns:mc="http://schemas.openxmlformats.org/markup-compatibility/2006" xmlns:p14="http://schemas.microsoft.com/office/powerpoint/2010/main">
    <mc:Choice Requires="p14">
      <p:transition spd="slow" p14:dur="2000" advTm="39633"/>
    </mc:Choice>
    <mc:Fallback xmlns="">
      <p:transition spd="slow" advTm="3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 y="868863"/>
            <a:ext cx="9144000" cy="385487"/>
          </a:xfrm>
        </p:spPr>
        <p:txBody>
          <a:bodyPr anchor="ctr"/>
          <a:lstStyle/>
          <a:p>
            <a:pPr algn="ctr"/>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Ajustement du débimètre</a:t>
            </a:r>
          </a:p>
        </p:txBody>
      </p:sp>
      <p:sp>
        <p:nvSpPr>
          <p:cNvPr id="5" name="Espace réservé du contenu 4"/>
          <p:cNvSpPr>
            <a:spLocks noGrp="1"/>
          </p:cNvSpPr>
          <p:nvPr>
            <p:ph sz="quarter" idx="13"/>
          </p:nvPr>
        </p:nvSpPr>
        <p:spPr>
          <a:xfrm>
            <a:off x="1" y="1532996"/>
            <a:ext cx="9144000" cy="746184"/>
          </a:xfrm>
          <a:prstGeom prst="rect">
            <a:avLst/>
          </a:prstGeom>
        </p:spPr>
        <p:txBody>
          <a:bodyPr/>
          <a:lstStyle/>
          <a:p>
            <a:pPr marL="804863" indent="-531813" defTabSz="454025"/>
            <a:r>
              <a:rPr lang="fr-CA" sz="2000" dirty="0">
                <a:solidFill>
                  <a:srgbClr val="060606"/>
                </a:solidFill>
                <a:cs typeface="Times New Roman" panose="02020603050405020304" pitchFamily="18" charset="0"/>
              </a:rPr>
              <a:t>Le </a:t>
            </a:r>
            <a:r>
              <a:rPr lang="fr-CA" sz="2000" b="1" dirty="0">
                <a:solidFill>
                  <a:srgbClr val="060606"/>
                </a:solidFill>
                <a:cs typeface="Times New Roman" panose="02020603050405020304" pitchFamily="18" charset="0"/>
              </a:rPr>
              <a:t>centre</a:t>
            </a:r>
            <a:r>
              <a:rPr lang="fr-CA" sz="2000" dirty="0">
                <a:solidFill>
                  <a:srgbClr val="060606"/>
                </a:solidFill>
                <a:cs typeface="Times New Roman" panose="02020603050405020304" pitchFamily="18" charset="0"/>
              </a:rPr>
              <a:t> de la boule contenu à l’intérieur du débimètre doit être aligné avec le nombre de litres désiré</a:t>
            </a:r>
          </a:p>
          <a:p>
            <a:endParaRPr lang="fr-CA" sz="2000" dirty="0">
              <a:solidFill>
                <a:schemeClr val="accent1">
                  <a:lumMod val="90000"/>
                  <a:lumOff val="10000"/>
                </a:schemeClr>
              </a:solidFill>
              <a:latin typeface="Times New Roman" panose="02020603050405020304" pitchFamily="18" charset="0"/>
              <a:cs typeface="Times New Roman" panose="02020603050405020304" pitchFamily="18" charset="0"/>
            </a:endParaRPr>
          </a:p>
        </p:txBody>
      </p:sp>
      <p:pic>
        <p:nvPicPr>
          <p:cNvPr id="6" name="Image 5"/>
          <p:cNvPicPr/>
          <p:nvPr/>
        </p:nvPicPr>
        <p:blipFill rotWithShape="1">
          <a:blip r:embed="rId5"/>
          <a:srcRect l="25306" t="45195" r="58359" b="25971"/>
          <a:stretch/>
        </p:blipFill>
        <p:spPr bwMode="auto">
          <a:xfrm>
            <a:off x="4638493" y="2682892"/>
            <a:ext cx="2390958" cy="2200229"/>
          </a:xfrm>
          <a:prstGeom prst="rect">
            <a:avLst/>
          </a:prstGeom>
          <a:ln>
            <a:noFill/>
          </a:ln>
          <a:extLst>
            <a:ext uri="{53640926-AAD7-44D8-BBD7-CCE9431645EC}">
              <a14:shadowObscured xmlns:a14="http://schemas.microsoft.com/office/drawing/2010/main"/>
            </a:ext>
          </a:extLst>
        </p:spPr>
      </p:pic>
      <p:grpSp>
        <p:nvGrpSpPr>
          <p:cNvPr id="2" name="Groupe 1"/>
          <p:cNvGrpSpPr/>
          <p:nvPr/>
        </p:nvGrpSpPr>
        <p:grpSpPr>
          <a:xfrm>
            <a:off x="1558008" y="2612319"/>
            <a:ext cx="2638791" cy="2270802"/>
            <a:chOff x="4390660" y="2182619"/>
            <a:chExt cx="2638791" cy="2270802"/>
          </a:xfrm>
        </p:grpSpPr>
        <p:pic>
          <p:nvPicPr>
            <p:cNvPr id="7" name="Image 6"/>
            <p:cNvPicPr/>
            <p:nvPr/>
          </p:nvPicPr>
          <p:blipFill rotWithShape="1">
            <a:blip r:embed="rId5"/>
            <a:srcRect l="41640" t="43968" r="42051" b="26098"/>
            <a:stretch/>
          </p:blipFill>
          <p:spPr bwMode="auto">
            <a:xfrm>
              <a:off x="4390660" y="2182619"/>
              <a:ext cx="2223354" cy="2270802"/>
            </a:xfrm>
            <a:prstGeom prst="rect">
              <a:avLst/>
            </a:prstGeom>
            <a:ln>
              <a:noFill/>
            </a:ln>
            <a:extLst>
              <a:ext uri="{53640926-AAD7-44D8-BBD7-CCE9431645EC}">
                <a14:shadowObscured xmlns:a14="http://schemas.microsoft.com/office/drawing/2010/main"/>
              </a:ext>
            </a:extLst>
          </p:spPr>
        </p:pic>
        <p:cxnSp>
          <p:nvCxnSpPr>
            <p:cNvPr id="3" name="Connecteur droit avec flèche 2"/>
            <p:cNvCxnSpPr/>
            <p:nvPr/>
          </p:nvCxnSpPr>
          <p:spPr>
            <a:xfrm flipH="1">
              <a:off x="5591909" y="3396030"/>
              <a:ext cx="1437542" cy="6595"/>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81879526"/>
      </p:ext>
    </p:extLst>
  </p:cSld>
  <p:clrMapOvr>
    <a:masterClrMapping/>
  </p:clrMapOvr>
  <mc:AlternateContent xmlns:mc="http://schemas.openxmlformats.org/markup-compatibility/2006" xmlns:p14="http://schemas.microsoft.com/office/powerpoint/2010/main">
    <mc:Choice Requires="p14">
      <p:transition spd="slow" p14:dur="2000" advTm="16787"/>
    </mc:Choice>
    <mc:Fallback xmlns="">
      <p:transition spd="slow" advTm="16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5B1263-C67B-47DE-BD99-486049275C47}"/>
              </a:ext>
            </a:extLst>
          </p:cNvPr>
          <p:cNvSpPr>
            <a:spLocks noGrp="1"/>
          </p:cNvSpPr>
          <p:nvPr>
            <p:ph type="title"/>
          </p:nvPr>
        </p:nvSpPr>
        <p:spPr>
          <a:xfrm>
            <a:off x="3544167" y="672168"/>
            <a:ext cx="2055666" cy="230299"/>
          </a:xfrm>
        </p:spPr>
        <p:txBody>
          <a:bodyPr/>
          <a:lstStyle/>
          <a:p>
            <a:pPr algn="ctr"/>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HUMIDITÉ</a:t>
            </a:r>
          </a:p>
        </p:txBody>
      </p:sp>
      <p:pic>
        <p:nvPicPr>
          <p:cNvPr id="4" name="Espace réservé du contenu 3">
            <a:extLst>
              <a:ext uri="{FF2B5EF4-FFF2-40B4-BE49-F238E27FC236}">
                <a16:creationId xmlns:a16="http://schemas.microsoft.com/office/drawing/2014/main" id="{482DB58F-112D-4C1A-8106-8D55D8E29FBA}"/>
              </a:ext>
            </a:extLst>
          </p:cNvPr>
          <p:cNvPicPr>
            <a:picLocks noGrp="1" noChangeAspect="1"/>
          </p:cNvPicPr>
          <p:nvPr>
            <p:ph sz="quarter" idx="13"/>
          </p:nvPr>
        </p:nvPicPr>
        <p:blipFill rotWithShape="1">
          <a:blip r:embed="rId5"/>
          <a:srcRect l="7809" t="29439" r="81361" b="30809"/>
          <a:stretch/>
        </p:blipFill>
        <p:spPr>
          <a:xfrm>
            <a:off x="3544168" y="1165122"/>
            <a:ext cx="2055665" cy="358423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66347895"/>
      </p:ext>
    </p:extLst>
  </p:cSld>
  <p:clrMapOvr>
    <a:masterClrMapping/>
  </p:clrMapOvr>
  <mc:AlternateContent xmlns:mc="http://schemas.openxmlformats.org/markup-compatibility/2006" xmlns:p14="http://schemas.microsoft.com/office/powerpoint/2010/main">
    <mc:Choice Requires="p14">
      <p:transition spd="slow" p14:dur="2000" advTm="17996"/>
    </mc:Choice>
    <mc:Fallback xmlns="">
      <p:transition spd="slow" advTm="1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9152" y="240532"/>
            <a:ext cx="5744287" cy="524938"/>
          </a:xfrm>
        </p:spPr>
        <p:txBody>
          <a:bodyPr anchor="ctr">
            <a:noAutofit/>
          </a:bodyPr>
          <a:lstStyle/>
          <a:p>
            <a:pPr algn="ctr">
              <a:lnSpc>
                <a:spcPct val="100000"/>
              </a:lnSpc>
            </a:pPr>
            <a:r>
              <a:rPr lang="fr-CA" sz="28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Dispositifs d’administration d’oxygène</a:t>
            </a:r>
          </a:p>
        </p:txBody>
      </p:sp>
      <p:sp>
        <p:nvSpPr>
          <p:cNvPr id="11" name="ZoneTexte 10"/>
          <p:cNvSpPr txBox="1"/>
          <p:nvPr/>
        </p:nvSpPr>
        <p:spPr>
          <a:xfrm>
            <a:off x="3812336" y="807400"/>
            <a:ext cx="2348652" cy="338554"/>
          </a:xfrm>
          <a:prstGeom prst="rect">
            <a:avLst/>
          </a:prstGeom>
          <a:noFill/>
        </p:spPr>
        <p:txBody>
          <a:bodyPr wrap="square" rtlCol="0">
            <a:spAutoFit/>
          </a:bodyPr>
          <a:lstStyle/>
          <a:p>
            <a:pPr algn="ctr"/>
            <a:r>
              <a:rPr lang="fr-CA" sz="1600" b="1" dirty="0">
                <a:solidFill>
                  <a:srgbClr val="060606"/>
                </a:solidFill>
                <a:cs typeface="Times New Roman" panose="02020603050405020304" pitchFamily="18" charset="0"/>
              </a:rPr>
              <a:t>Masque Venturi : 2-12 L</a:t>
            </a:r>
          </a:p>
        </p:txBody>
      </p:sp>
      <p:grpSp>
        <p:nvGrpSpPr>
          <p:cNvPr id="27" name="Groupe 26"/>
          <p:cNvGrpSpPr/>
          <p:nvPr/>
        </p:nvGrpSpPr>
        <p:grpSpPr>
          <a:xfrm>
            <a:off x="3825983" y="1121687"/>
            <a:ext cx="2241345" cy="2125422"/>
            <a:chOff x="5759656" y="1200332"/>
            <a:chExt cx="2241345" cy="2125422"/>
          </a:xfrm>
        </p:grpSpPr>
        <p:pic>
          <p:nvPicPr>
            <p:cNvPr id="14" name="Picture 2" descr="https://attachment.outlook.office.net/owa/vroy.csssl@ssss.gouv.qc.ca/service.svc/s/GetFileAttachment?id=AAMkADg3NzEzZTBjLTEzYzMtNGFiNi04MmEwLWVjNDc0NzY4NDRkOABGAAAAAADJLuMMMP5WTZFRuqYBGesSBwAuChNnltBZTqNGye6VFT6dAAAAAAEMAAAuChNnltBZTqNGye6VFT6dAABAYu%2BRAAABEgAQAKLq16ejIZlNs2hd1cTtEkk%3D&amp;X-OWA-CANARY=DoOpuWw7kUm7wKZoTlA3BqBB10bxsdUYqwqeFCMTxv7DCIbPixWmrFRHXYSdDZBGEq3qtBQBLSE.&amp;token=eyJ0eXAiOiJKV1QiLCJhbGciOiJSUzI1NiIsIng1dCI6IkJnRDU5blJpQnpmbk5BVGloOFJhZ1l5M3pyZyJ9.eyJ2ZXIiOiJFeGNoYW5nZS5DYWxsYmFjay5WMSIsImFwcGN0eHNlbmRlciI6Ik93YURvd25sb2FkQDA2ZTFmZTI4LTVmOGItNDA3NS1iZjZjLWFlMjRiZTFhNzk5MiIsImFwcGN0eCI6IntcIm1zZXhjaHByb3RcIjpcIm93YVwiLFwicHJpbWFyeXNpZFwiOlwiUy0xLTUtMjEtMzk3MTk1Njc4LTE5Njk2ODYyMzEtMjIyNjQ2NTkwLTUxMzE1NzZcIixcInB1aWRcIjpcIjExNTM3NjU5MzIzMjg3MDk1ODVcIixcIm9pZFwiOlwiYzc1YzkxN2UtN2VjYi00MzRhLWJkN2ItYzQ5MmFkNTFiNmU5XCIsXCJzY29wZVwiOlwiT3dhRG93bmxvYWRcIn0iLCJpc3MiOiIwMDAwMDAwMi0wMDAwLTBmZjEtY2UwMC0wMDAwMDAwMDAwMDBAMDZlMWZlMjgtNWY4Yi00MDc1LWJmNmMtYWUyNGJlMWE3OTkyIiwiYXVkIjoiMDAwMDAwMDItMDAwMC0wZmYxLWNlMDAtMDAwMDAwMDAwMDAwL2F0dGFjaG1lbnQub3V0bG9vay5vZmZpY2UubmV0QDA2ZTFmZTI4LTVmOGItNDA3NS1iZjZjLWFlMjRiZTFhNzk5MiIsImV4cCI6MTUyNTQ2MDc4NiwibmJmIjoxNTI1NDYwMTg2fQ.DBYhVP3ILccPBqAojM6el_9QrV8g4tdXDzWsHeqqLgxS1QbzNsUH-_uv0h_I5Suw4uMT-Tf9XhGBMIxvoDNev583EOdYexOzoEPB0EUX3pES1y99qHy7O3cjrTghu82MNLlaQU3r02BzYG240Jxvgr8tUO_54wUtvccMrwIgAOQ9ncbdfUPNG2_D9fE_Zm4A5p6UxeUmv5oE_PGD1gKB8K4J_-XFJOB5jwGSg8mGNXFThtPL-XhtKfDvhrqddHpZQnmoWhypOfDV-4SLvv8PASi0vngLDPgbg95DF0NPdPHNMq9FpXwSj_kancadu5LPviVGMOG1HpKP6Sa12r9vCg&amp;owa=outlook.office365.com&amp;isImagePreview=Tru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5538" r="1066" b="23956"/>
            <a:stretch/>
          </p:blipFill>
          <p:spPr bwMode="auto">
            <a:xfrm>
              <a:off x="5759657" y="1200332"/>
              <a:ext cx="2241344" cy="13674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attachment.outlook.office.net/owa/vroy.csssl@ssss.gouv.qc.ca/service.svc/s/GetFileAttachment?id=AAMkADg3NzEzZTBjLTEzYzMtNGFiNi04MmEwLWVjNDc0NzY4NDRkOABGAAAAAADJLuMMMP5WTZFRuqYBGesSBwAuChNnltBZTqNGye6VFT6dAAAAAAEMAAAuChNnltBZTqNGye6VFT6dAABAYu%2BRAAABEgAQAM6w%2FFxTlN9Gpz24Sf7kqv8%3D&amp;X-OWA-CANARY=DoOpuWw7kUm7wKZoTlA3BqBB10bxsdUYqwqeFCMTxv7DCIbPixWmrFRHXYSdDZBGEq3qtBQBLSE.&amp;token=eyJ0eXAiOiJKV1QiLCJhbGciOiJSUzI1NiIsIng1dCI6IkJnRDU5blJpQnpmbk5BVGloOFJhZ1l5M3pyZyJ9.eyJ2ZXIiOiJFeGNoYW5nZS5DYWxsYmFjay5WMSIsImFwcGN0eHNlbmRlciI6Ik93YURvd25sb2FkQDA2ZTFmZTI4LTVmOGItNDA3NS1iZjZjLWFlMjRiZTFhNzk5MiIsImFwcGN0eCI6IntcIm1zZXhjaHByb3RcIjpcIm93YVwiLFwicHJpbWFyeXNpZFwiOlwiUy0xLTUtMjEtMzk3MTk1Njc4LTE5Njk2ODYyMzEtMjIyNjQ2NTkwLTUxMzE1NzZcIixcInB1aWRcIjpcIjExNTM3NjU5MzIzMjg3MDk1ODVcIixcIm9pZFwiOlwiYzc1YzkxN2UtN2VjYi00MzRhLWJkN2ItYzQ5MmFkNTFiNmU5XCIsXCJzY29wZVwiOlwiT3dhRG93bmxvYWRcIn0iLCJpc3MiOiIwMDAwMDAwMi0wMDAwLTBmZjEtY2UwMC0wMDAwMDAwMDAwMDBAMDZlMWZlMjgtNWY4Yi00MDc1LWJmNmMtYWUyNGJlMWE3OTkyIiwiYXVkIjoiMDAwMDAwMDItMDAwMC0wZmYxLWNlMDAtMDAwMDAwMDAwMDAwL2F0dGFjaG1lbnQub3V0bG9vay5vZmZpY2UubmV0QDA2ZTFmZTI4LTVmOGItNDA3NS1iZjZjLWFlMjRiZTFhNzk5MiIsImV4cCI6MTUyNTQ2MDc4NiwibmJmIjoxNTI1NDYwMTg2fQ.DBYhVP3ILccPBqAojM6el_9QrV8g4tdXDzWsHeqqLgxS1QbzNsUH-_uv0h_I5Suw4uMT-Tf9XhGBMIxvoDNev583EOdYexOzoEPB0EUX3pES1y99qHy7O3cjrTghu82MNLlaQU3r02BzYG240Jxvgr8tUO_54wUtvccMrwIgAOQ9ncbdfUPNG2_D9fE_Zm4A5p6UxeUmv5oE_PGD1gKB8K4J_-XFJOB5jwGSg8mGNXFThtPL-XhtKfDvhrqddHpZQnmoWhypOfDV-4SLvv8PASi0vngLDPgbg95DF0NPdPHNMq9FpXwSj_kancadu5LPviVGMOG1HpKP6Sa12r9vCg&amp;owa=outlook.office365.com&amp;isImagePreview=True"/>
            <p:cNvPicPr>
              <a:picLocks noChangeAspect="1" noChangeArrowheads="1"/>
            </p:cNvPicPr>
            <p:nvPr/>
          </p:nvPicPr>
          <p:blipFill rotWithShape="1">
            <a:blip r:embed="rId6">
              <a:extLst>
                <a:ext uri="{28A0092B-C50C-407E-A947-70E740481C1C}">
                  <a14:useLocalDpi xmlns:a14="http://schemas.microsoft.com/office/drawing/2010/main" val="0"/>
                </a:ext>
              </a:extLst>
            </a:blip>
            <a:srcRect t="31899" b="31104"/>
            <a:stretch/>
          </p:blipFill>
          <p:spPr bwMode="auto">
            <a:xfrm>
              <a:off x="5759656" y="2567733"/>
              <a:ext cx="2241344" cy="7580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e 20"/>
          <p:cNvGrpSpPr/>
          <p:nvPr/>
        </p:nvGrpSpPr>
        <p:grpSpPr>
          <a:xfrm>
            <a:off x="412878" y="815763"/>
            <a:ext cx="2352264" cy="4253349"/>
            <a:chOff x="350953" y="804305"/>
            <a:chExt cx="2352264" cy="4327899"/>
          </a:xfrm>
        </p:grpSpPr>
        <p:grpSp>
          <p:nvGrpSpPr>
            <p:cNvPr id="19" name="Groupe 18"/>
            <p:cNvGrpSpPr/>
            <p:nvPr/>
          </p:nvGrpSpPr>
          <p:grpSpPr>
            <a:xfrm>
              <a:off x="350954" y="804305"/>
              <a:ext cx="2352263" cy="2392651"/>
              <a:chOff x="695500" y="938453"/>
              <a:chExt cx="1802455" cy="1592714"/>
            </a:xfrm>
          </p:grpSpPr>
          <p:pic>
            <p:nvPicPr>
              <p:cNvPr id="6" name="Image 5"/>
              <p:cNvPicPr>
                <a:picLocks noChangeAspect="1"/>
              </p:cNvPicPr>
              <p:nvPr/>
            </p:nvPicPr>
            <p:blipFill rotWithShape="1">
              <a:blip r:embed="rId7"/>
              <a:srcRect r="74266" b="73719"/>
              <a:stretch/>
            </p:blipFill>
            <p:spPr>
              <a:xfrm>
                <a:off x="695500" y="1179445"/>
                <a:ext cx="1802455" cy="1351722"/>
              </a:xfrm>
              <a:prstGeom prst="rect">
                <a:avLst/>
              </a:prstGeom>
            </p:spPr>
          </p:pic>
          <p:sp>
            <p:nvSpPr>
              <p:cNvPr id="10" name="ZoneTexte 9"/>
              <p:cNvSpPr txBox="1"/>
              <p:nvPr/>
            </p:nvSpPr>
            <p:spPr>
              <a:xfrm>
                <a:off x="695500" y="938453"/>
                <a:ext cx="1802455" cy="229315"/>
              </a:xfrm>
              <a:prstGeom prst="rect">
                <a:avLst/>
              </a:prstGeom>
              <a:noFill/>
            </p:spPr>
            <p:txBody>
              <a:bodyPr wrap="square" rtlCol="0" anchor="ctr">
                <a:spAutoFit/>
              </a:bodyPr>
              <a:lstStyle/>
              <a:p>
                <a:pPr algn="ctr"/>
                <a:r>
                  <a:rPr lang="fr-CA" sz="1600" b="1" dirty="0">
                    <a:solidFill>
                      <a:srgbClr val="060606"/>
                    </a:solidFill>
                    <a:cs typeface="Times New Roman" panose="02020603050405020304" pitchFamily="18" charset="0"/>
                  </a:rPr>
                  <a:t>Lunettes nasales: 2-6 L</a:t>
                </a:r>
              </a:p>
            </p:txBody>
          </p:sp>
        </p:grpSp>
        <p:pic>
          <p:nvPicPr>
            <p:cNvPr id="20" name="Image 19"/>
            <p:cNvPicPr>
              <a:picLocks noChangeAspect="1"/>
            </p:cNvPicPr>
            <p:nvPr/>
          </p:nvPicPr>
          <p:blipFill>
            <a:blip r:embed="rId8"/>
            <a:stretch>
              <a:fillRect/>
            </a:stretch>
          </p:blipFill>
          <p:spPr>
            <a:xfrm>
              <a:off x="350953" y="3196957"/>
              <a:ext cx="2352264" cy="1935247"/>
            </a:xfrm>
            <a:prstGeom prst="rect">
              <a:avLst/>
            </a:prstGeom>
          </p:spPr>
        </p:pic>
      </p:grpSp>
      <p:grpSp>
        <p:nvGrpSpPr>
          <p:cNvPr id="23" name="Groupe 22"/>
          <p:cNvGrpSpPr/>
          <p:nvPr/>
        </p:nvGrpSpPr>
        <p:grpSpPr>
          <a:xfrm>
            <a:off x="6584623" y="831233"/>
            <a:ext cx="2264633" cy="4164704"/>
            <a:chOff x="3014395" y="844496"/>
            <a:chExt cx="2264633" cy="4164704"/>
          </a:xfrm>
        </p:grpSpPr>
        <p:grpSp>
          <p:nvGrpSpPr>
            <p:cNvPr id="18" name="Groupe 17"/>
            <p:cNvGrpSpPr/>
            <p:nvPr/>
          </p:nvGrpSpPr>
          <p:grpSpPr>
            <a:xfrm>
              <a:off x="3014395" y="844496"/>
              <a:ext cx="2264633" cy="2252946"/>
              <a:chOff x="694604" y="2622291"/>
              <a:chExt cx="1823246" cy="1520383"/>
            </a:xfrm>
          </p:grpSpPr>
          <p:pic>
            <p:nvPicPr>
              <p:cNvPr id="9" name="Image 8"/>
              <p:cNvPicPr>
                <a:picLocks noChangeAspect="1"/>
              </p:cNvPicPr>
              <p:nvPr/>
            </p:nvPicPr>
            <p:blipFill rotWithShape="1">
              <a:blip r:embed="rId7"/>
              <a:srcRect t="74523" r="74266"/>
              <a:stretch/>
            </p:blipFill>
            <p:spPr>
              <a:xfrm>
                <a:off x="715395" y="2832282"/>
                <a:ext cx="1802455" cy="1310392"/>
              </a:xfrm>
              <a:prstGeom prst="rect">
                <a:avLst/>
              </a:prstGeom>
            </p:spPr>
          </p:pic>
          <p:sp>
            <p:nvSpPr>
              <p:cNvPr id="13" name="ZoneTexte 12"/>
              <p:cNvSpPr txBox="1"/>
              <p:nvPr/>
            </p:nvSpPr>
            <p:spPr>
              <a:xfrm>
                <a:off x="694604" y="2622291"/>
                <a:ext cx="1736695" cy="228471"/>
              </a:xfrm>
              <a:prstGeom prst="rect">
                <a:avLst/>
              </a:prstGeom>
              <a:noFill/>
            </p:spPr>
            <p:txBody>
              <a:bodyPr wrap="none" rtlCol="0" anchor="ctr">
                <a:spAutoFit/>
              </a:bodyPr>
              <a:lstStyle/>
              <a:p>
                <a:pPr algn="ctr"/>
                <a:r>
                  <a:rPr lang="fr-CA" sz="1600" b="1" dirty="0">
                    <a:solidFill>
                      <a:srgbClr val="060606"/>
                    </a:solidFill>
                    <a:cs typeface="Times New Roman" panose="02020603050405020304" pitchFamily="18" charset="0"/>
                  </a:rPr>
                  <a:t>Masque avec réservoir </a:t>
                </a:r>
              </a:p>
            </p:txBody>
          </p:sp>
        </p:grpSp>
        <p:pic>
          <p:nvPicPr>
            <p:cNvPr id="22" name="Image 21"/>
            <p:cNvPicPr>
              <a:picLocks noChangeAspect="1"/>
            </p:cNvPicPr>
            <p:nvPr/>
          </p:nvPicPr>
          <p:blipFill>
            <a:blip r:embed="rId9"/>
            <a:stretch>
              <a:fillRect/>
            </a:stretch>
          </p:blipFill>
          <p:spPr>
            <a:xfrm>
              <a:off x="3040219" y="3097443"/>
              <a:ext cx="2238809" cy="1911757"/>
            </a:xfrm>
            <a:prstGeom prst="rect">
              <a:avLst/>
            </a:prstGeom>
          </p:spPr>
        </p:pic>
      </p:grpSp>
      <p:pic>
        <p:nvPicPr>
          <p:cNvPr id="25" name="Espace réservé du contenu 7"/>
          <p:cNvPicPr>
            <a:picLocks noGrp="1" noChangeAspect="1"/>
          </p:cNvPicPr>
          <p:nvPr>
            <p:ph sz="quarter" idx="13"/>
          </p:nvPr>
        </p:nvPicPr>
        <p:blipFill>
          <a:blip r:embed="rId10">
            <a:extLst>
              <a:ext uri="{28A0092B-C50C-407E-A947-70E740481C1C}">
                <a14:useLocalDpi xmlns:a14="http://schemas.microsoft.com/office/drawing/2010/main" val="0"/>
              </a:ext>
            </a:extLst>
          </a:blip>
          <a:stretch>
            <a:fillRect/>
          </a:stretch>
        </p:blipFill>
        <p:spPr>
          <a:xfrm>
            <a:off x="3812336" y="3301577"/>
            <a:ext cx="2241344" cy="170307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66177462"/>
      </p:ext>
    </p:extLst>
  </p:cSld>
  <p:clrMapOvr>
    <a:masterClrMapping/>
  </p:clrMapOvr>
  <mc:AlternateContent xmlns:mc="http://schemas.openxmlformats.org/markup-compatibility/2006" xmlns:p14="http://schemas.microsoft.com/office/powerpoint/2010/main">
    <mc:Choice Requires="p14">
      <p:transition spd="slow" p14:dur="2000" advTm="130618"/>
    </mc:Choice>
    <mc:Fallback xmlns="">
      <p:transition spd="slow" advTm="130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D201BF-D018-493A-B0E5-8747D46340D9}"/>
              </a:ext>
            </a:extLst>
          </p:cNvPr>
          <p:cNvSpPr>
            <a:spLocks noGrp="1"/>
          </p:cNvSpPr>
          <p:nvPr>
            <p:ph type="title"/>
          </p:nvPr>
        </p:nvSpPr>
        <p:spPr>
          <a:xfrm>
            <a:off x="0" y="825246"/>
            <a:ext cx="9144000" cy="385487"/>
          </a:xfrm>
        </p:spPr>
        <p:txBody>
          <a:bodyPr/>
          <a:lstStyle/>
          <a:p>
            <a:pPr algn="ctr"/>
            <a:r>
              <a:rPr lang="fr-CA" sz="3200" dirty="0">
                <a:solidFill>
                  <a:schemeClr val="accent6">
                    <a:lumMod val="75000"/>
                  </a:schemeClr>
                </a:solidFill>
                <a:effectLst>
                  <a:outerShdw blurRad="38100" dist="38100" dir="2700000" algn="tl">
                    <a:srgbClr val="000000">
                      <a:alpha val="43137"/>
                    </a:srgbClr>
                  </a:outerShdw>
                </a:effectLst>
                <a:cs typeface="Times New Roman" panose="02020603050405020304" pitchFamily="18" charset="0"/>
              </a:rPr>
              <a:t>Spirométrie incitative</a:t>
            </a:r>
            <a:endParaRPr lang="fr-CA" sz="3200" dirty="0">
              <a:solidFill>
                <a:schemeClr val="accent6">
                  <a:lumMod val="75000"/>
                </a:schemeClr>
              </a:solidFill>
              <a:effectLst>
                <a:outerShdw blurRad="38100" dist="38100" dir="2700000" algn="tl">
                  <a:srgbClr val="000000">
                    <a:alpha val="43137"/>
                  </a:srgbClr>
                </a:outerShdw>
              </a:effectLst>
            </a:endParaRPr>
          </a:p>
        </p:txBody>
      </p:sp>
      <p:pic>
        <p:nvPicPr>
          <p:cNvPr id="4" name="Espace réservé du contenu 3">
            <a:extLst>
              <a:ext uri="{FF2B5EF4-FFF2-40B4-BE49-F238E27FC236}">
                <a16:creationId xmlns:a16="http://schemas.microsoft.com/office/drawing/2014/main" id="{6A6FFA1C-F6AE-45D5-8424-90643ACE7B12}"/>
              </a:ext>
            </a:extLst>
          </p:cNvPr>
          <p:cNvPicPr>
            <a:picLocks noGrp="1" noChangeAspect="1"/>
          </p:cNvPicPr>
          <p:nvPr>
            <p:ph sz="quarter" idx="13"/>
          </p:nvPr>
        </p:nvPicPr>
        <p:blipFill rotWithShape="1">
          <a:blip r:embed="rId5"/>
          <a:srcRect l="45396" t="24762" r="21737" b="43670"/>
          <a:stretch/>
        </p:blipFill>
        <p:spPr>
          <a:xfrm>
            <a:off x="1458686" y="1391655"/>
            <a:ext cx="6226628" cy="336237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76683222"/>
      </p:ext>
    </p:extLst>
  </p:cSld>
  <p:clrMapOvr>
    <a:masterClrMapping/>
  </p:clrMapOvr>
  <mc:AlternateContent xmlns:mc="http://schemas.openxmlformats.org/markup-compatibility/2006" xmlns:p14="http://schemas.microsoft.com/office/powerpoint/2010/main">
    <mc:Choice Requires="p14">
      <p:transition spd="slow" p14:dur="2000" advTm="39190"/>
    </mc:Choice>
    <mc:Fallback xmlns="">
      <p:transition spd="slow" advTm="3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ISSSdeLaval_GabaritPPT_v2">
  <a:themeElements>
    <a:clrScheme name="CISSS - Couleurs personnalisées">
      <a:dk1>
        <a:srgbClr val="45423F"/>
      </a:dk1>
      <a:lt1>
        <a:sysClr val="window" lastClr="FFFFFF"/>
      </a:lt1>
      <a:dk2>
        <a:srgbClr val="45423F"/>
      </a:dk2>
      <a:lt2>
        <a:srgbClr val="F1F1F0"/>
      </a:lt2>
      <a:accent1>
        <a:srgbClr val="002A2D"/>
      </a:accent1>
      <a:accent2>
        <a:srgbClr val="008991"/>
      </a:accent2>
      <a:accent3>
        <a:srgbClr val="30B179"/>
      </a:accent3>
      <a:accent4>
        <a:srgbClr val="CCE7CE"/>
      </a:accent4>
      <a:accent5>
        <a:srgbClr val="4BB5C7"/>
      </a:accent5>
      <a:accent6>
        <a:srgbClr val="00859E"/>
      </a:accent6>
      <a:hlink>
        <a:srgbClr val="00859E"/>
      </a:hlink>
      <a:folHlink>
        <a:srgbClr val="00859E"/>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150"/>
        </a:solidFill>
        <a:ln>
          <a:noFill/>
        </a:ln>
        <a:effectLst/>
      </a:spPr>
      <a:bodyPr rot="0" spcFirstLastPara="0" vert="horz" wrap="none" lIns="0" tIns="0" rIns="0" bIns="0" numCol="1" spcCol="0" rtlCol="0" fromWordArt="0" anchor="ctr" anchorCtr="0" forceAA="0" compatLnSpc="1">
        <a:prstTxWarp prst="textNoShape">
          <a:avLst/>
        </a:prstTxWarp>
        <a:noAutofit/>
      </a:bodyPr>
      <a:lstStyle>
        <a:defPPr algn="ctr">
          <a:lnSpc>
            <a:spcPts val="1360"/>
          </a:lnSpc>
          <a:defRPr sz="1300" kern="1200" cap="all" spc="-60" dirty="0"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1737</TotalTime>
  <Words>1868</Words>
  <Application>Microsoft Office PowerPoint</Application>
  <PresentationFormat>Affichage à l'écran (16:9)</PresentationFormat>
  <Paragraphs>277</Paragraphs>
  <Slides>40</Slides>
  <Notes>39</Notes>
  <HiddenSlides>0</HiddenSlides>
  <MMClips>36</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40</vt:i4>
      </vt:variant>
    </vt:vector>
  </HeadingPairs>
  <TitlesOfParts>
    <vt:vector size="48" baseType="lpstr">
      <vt:lpstr>Arial</vt:lpstr>
      <vt:lpstr>Britannic Bold</vt:lpstr>
      <vt:lpstr>Calibri</vt:lpstr>
      <vt:lpstr>Calibri (CORPS)</vt:lpstr>
      <vt:lpstr>Comic Sans MS</vt:lpstr>
      <vt:lpstr>Open Sans</vt:lpstr>
      <vt:lpstr>Times New Roman</vt:lpstr>
      <vt:lpstr>CISSSdeLaval_GabaritPPT_v2</vt:lpstr>
      <vt:lpstr>Présentation PowerPoint</vt:lpstr>
      <vt:lpstr>Activités autorisées</vt:lpstr>
      <vt:lpstr>Administration d’oxygène</vt:lpstr>
      <vt:lpstr>Systèmes de distribution d’oxygène</vt:lpstr>
      <vt:lpstr>Présentation PowerPoint</vt:lpstr>
      <vt:lpstr>Ajustement du débimètre</vt:lpstr>
      <vt:lpstr>HUMIDITÉ</vt:lpstr>
      <vt:lpstr>Dispositifs d’administration d’oxygène</vt:lpstr>
      <vt:lpstr>Spirométrie incitative</vt:lpstr>
      <vt:lpstr>Note au dossier </vt:lpstr>
      <vt:lpstr>Administrer un médicament par voie respiratoire </vt:lpstr>
      <vt:lpstr>Les inhalateurs</vt:lpstr>
      <vt:lpstr>Présentation PowerPoint</vt:lpstr>
      <vt:lpstr>Présentation PowerPoint</vt:lpstr>
      <vt:lpstr>Présentation PowerPoint</vt:lpstr>
      <vt:lpstr>Présentation PowerPoint</vt:lpstr>
      <vt:lpstr>Présentation PowerPoint</vt:lpstr>
      <vt:lpstr>Présentation PowerPoint</vt:lpstr>
      <vt:lpstr>Composantes de l’appareil trachéal</vt:lpstr>
      <vt:lpstr>Soins de trachéostomie</vt:lpstr>
      <vt:lpstr>Matériel à garder au chevet</vt:lpstr>
      <vt:lpstr>Administration d’oxygène via trachéostomie</vt:lpstr>
      <vt:lpstr>Soins de trachéostomie</vt:lpstr>
      <vt:lpstr>Nettoyage de la canule interne</vt:lpstr>
      <vt:lpstr>Présentation PowerPoint</vt:lpstr>
      <vt:lpstr>Effectuer l’aspiration des sécrétions </vt:lpstr>
      <vt:lpstr>Composition de l’appareil à succion </vt:lpstr>
      <vt:lpstr>Pour les usagers porteurs de trachéotomie: </vt:lpstr>
      <vt:lpstr>Tube d’aspiration </vt:lpstr>
      <vt:lpstr>Tube de raccordement :   du contenant à l’appareil a succion mural </vt:lpstr>
      <vt:lpstr>Tiges à succion de différentes tailles </vt:lpstr>
      <vt:lpstr>Installation de l’appareil à succion:</vt:lpstr>
      <vt:lpstr>Méthode de soins reliées à l’aspiration </vt:lpstr>
      <vt:lpstr>Matériel nécessaire à l’aspiration de sécrétions </vt:lpstr>
      <vt:lpstr>Attention… </vt:lpstr>
      <vt:lpstr>Positionnement de l’usager  </vt:lpstr>
      <vt:lpstr>Méthodes de soins (suite): </vt:lpstr>
      <vt:lpstr>Méthodes de soins (suite): Aspiration nasopharynée</vt:lpstr>
      <vt:lpstr>Méthodes de soins (suite): Aspiration oropharyngée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Vincent</dc:creator>
  <cp:lastModifiedBy>Suzanne Thibeault (CISSSLAV)</cp:lastModifiedBy>
  <cp:revision>207</cp:revision>
  <cp:lastPrinted>2020-06-04T14:37:07Z</cp:lastPrinted>
  <dcterms:created xsi:type="dcterms:W3CDTF">2018-04-26T13:56:11Z</dcterms:created>
  <dcterms:modified xsi:type="dcterms:W3CDTF">2022-05-30T23:58:45Z</dcterms:modified>
</cp:coreProperties>
</file>