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1"/>
    <p:sldMasterId id="2147483786" r:id="rId2"/>
    <p:sldMasterId id="2147483774" r:id="rId3"/>
  </p:sldMasterIdLst>
  <p:notesMasterIdLst>
    <p:notesMasterId r:id="rId37"/>
  </p:notesMasterIdLst>
  <p:handoutMasterIdLst>
    <p:handoutMasterId r:id="rId38"/>
  </p:handoutMasterIdLst>
  <p:sldIdLst>
    <p:sldId id="538" r:id="rId4"/>
    <p:sldId id="485" r:id="rId5"/>
    <p:sldId id="487" r:id="rId6"/>
    <p:sldId id="512" r:id="rId7"/>
    <p:sldId id="488" r:id="rId8"/>
    <p:sldId id="360" r:id="rId9"/>
    <p:sldId id="517" r:id="rId10"/>
    <p:sldId id="520" r:id="rId11"/>
    <p:sldId id="518" r:id="rId12"/>
    <p:sldId id="362" r:id="rId13"/>
    <p:sldId id="364" r:id="rId14"/>
    <p:sldId id="539" r:id="rId15"/>
    <p:sldId id="365" r:id="rId16"/>
    <p:sldId id="493" r:id="rId17"/>
    <p:sldId id="523" r:id="rId18"/>
    <p:sldId id="500" r:id="rId19"/>
    <p:sldId id="396" r:id="rId20"/>
    <p:sldId id="511" r:id="rId21"/>
    <p:sldId id="503" r:id="rId22"/>
    <p:sldId id="516" r:id="rId23"/>
    <p:sldId id="501" r:id="rId24"/>
    <p:sldId id="483" r:id="rId25"/>
    <p:sldId id="527" r:id="rId26"/>
    <p:sldId id="509" r:id="rId27"/>
    <p:sldId id="505" r:id="rId28"/>
    <p:sldId id="532" r:id="rId29"/>
    <p:sldId id="534" r:id="rId30"/>
    <p:sldId id="533" r:id="rId31"/>
    <p:sldId id="402" r:id="rId32"/>
    <p:sldId id="536" r:id="rId33"/>
    <p:sldId id="535" r:id="rId34"/>
    <p:sldId id="540" r:id="rId35"/>
    <p:sldId id="514" r:id="rId36"/>
  </p:sldIdLst>
  <p:sldSz cx="9144000" cy="5143500" type="screen16x9"/>
  <p:notesSz cx="6858000" cy="92964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2B60D90B-1A5C-47D9-A070-9454FB59BB61}">
          <p14:sldIdLst>
            <p14:sldId id="538"/>
            <p14:sldId id="485"/>
            <p14:sldId id="487"/>
            <p14:sldId id="512"/>
            <p14:sldId id="488"/>
            <p14:sldId id="360"/>
            <p14:sldId id="517"/>
            <p14:sldId id="520"/>
            <p14:sldId id="518"/>
            <p14:sldId id="362"/>
            <p14:sldId id="364"/>
            <p14:sldId id="539"/>
            <p14:sldId id="365"/>
            <p14:sldId id="493"/>
            <p14:sldId id="523"/>
            <p14:sldId id="500"/>
            <p14:sldId id="396"/>
            <p14:sldId id="511"/>
            <p14:sldId id="503"/>
            <p14:sldId id="516"/>
            <p14:sldId id="501"/>
            <p14:sldId id="483"/>
            <p14:sldId id="527"/>
            <p14:sldId id="509"/>
            <p14:sldId id="505"/>
            <p14:sldId id="532"/>
            <p14:sldId id="534"/>
            <p14:sldId id="533"/>
            <p14:sldId id="402"/>
            <p14:sldId id="536"/>
            <p14:sldId id="535"/>
            <p14:sldId id="540"/>
            <p14:sldId id="514"/>
          </p14:sldIdLst>
        </p14:section>
        <p14:section name="Section sans titre" id="{D30BFDDC-959D-4FBB-9194-6089A6C5A73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Éric Bertrand" initials="ÉB" lastIdx="1" clrIdx="0">
    <p:extLst/>
  </p:cmAuthor>
  <p:cmAuthor id="5" name="Kathleen Desriveaux" initials="KD" lastIdx="1" clrIdx="1"/>
  <p:cmAuthor id="6" name="Johnny" initials="J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1A92C8"/>
    <a:srgbClr val="FEA402"/>
    <a:srgbClr val="77170D"/>
    <a:srgbClr val="008991"/>
    <a:srgbClr val="503B34"/>
    <a:srgbClr val="454200"/>
    <a:srgbClr val="464646"/>
    <a:srgbClr val="E1E2D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64184" autoAdjust="0"/>
  </p:normalViewPr>
  <p:slideViewPr>
    <p:cSldViewPr snapToGrid="0" snapToObjects="1">
      <p:cViewPr varScale="1">
        <p:scale>
          <a:sx n="93" d="100"/>
          <a:sy n="93" d="100"/>
        </p:scale>
        <p:origin x="1992" y="7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78" d="100"/>
          <a:sy n="78" d="100"/>
        </p:scale>
        <p:origin x="312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6B7931-C18E-462D-B3DB-04E712A1AA74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</dgm:pt>
    <dgm:pt modelId="{1393BD57-DC95-4AF8-9413-F399E27BFC30}">
      <dgm:prSet phldrT="[Texte]" custT="1"/>
      <dgm:spPr>
        <a:gradFill rotWithShape="0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CA" sz="1200" b="1" dirty="0" smtClean="0">
              <a:latin typeface="+mn-lt"/>
            </a:rPr>
            <a:t>Inscription de l’ordonnance au dossier informatisé</a:t>
          </a:r>
          <a:endParaRPr lang="fr-CA" sz="1200" b="1" dirty="0">
            <a:latin typeface="+mn-lt"/>
          </a:endParaRPr>
        </a:p>
      </dgm:t>
    </dgm:pt>
    <dgm:pt modelId="{244141F7-5B58-4F3B-9F65-04857A199B5C}" type="parTrans" cxnId="{32AFFCF8-1FE8-47C0-8D7C-88EEF863307B}">
      <dgm:prSet/>
      <dgm:spPr/>
      <dgm:t>
        <a:bodyPr/>
        <a:lstStyle/>
        <a:p>
          <a:endParaRPr lang="fr-CA" sz="2000">
            <a:latin typeface="Arial Rounded MT Bold" panose="020F0704030504030204" pitchFamily="34" charset="0"/>
          </a:endParaRPr>
        </a:p>
      </dgm:t>
    </dgm:pt>
    <dgm:pt modelId="{9DDB2E46-15C0-44BF-98C5-212AA4024C93}" type="sibTrans" cxnId="{32AFFCF8-1FE8-47C0-8D7C-88EEF863307B}">
      <dgm:prSet/>
      <dgm:spPr/>
      <dgm:t>
        <a:bodyPr/>
        <a:lstStyle/>
        <a:p>
          <a:endParaRPr lang="fr-CA" sz="2000">
            <a:latin typeface="Arial Rounded MT Bold" panose="020F0704030504030204" pitchFamily="34" charset="0"/>
          </a:endParaRPr>
        </a:p>
      </dgm:t>
    </dgm:pt>
    <dgm:pt modelId="{5ECCA04D-88E0-4285-AF7E-587CE6E9A6CB}">
      <dgm:prSet phldrT="[Texte]" custT="1"/>
      <dgm:spPr>
        <a:gradFill rotWithShape="0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CA" sz="1400" b="1" dirty="0" smtClean="0">
              <a:latin typeface="+mn-lt"/>
            </a:rPr>
            <a:t>Validation de l’ordonnance</a:t>
          </a:r>
          <a:endParaRPr lang="fr-CA" sz="1400" b="1" dirty="0">
            <a:latin typeface="+mn-lt"/>
          </a:endParaRPr>
        </a:p>
      </dgm:t>
    </dgm:pt>
    <dgm:pt modelId="{5AF47253-EAB1-4B12-868B-679C30F6E91A}" type="parTrans" cxnId="{8BA40626-6A0D-4018-B9C0-A3B9B70A9453}">
      <dgm:prSet/>
      <dgm:spPr/>
      <dgm:t>
        <a:bodyPr/>
        <a:lstStyle/>
        <a:p>
          <a:endParaRPr lang="fr-CA" sz="2000">
            <a:latin typeface="Arial Rounded MT Bold" panose="020F0704030504030204" pitchFamily="34" charset="0"/>
          </a:endParaRPr>
        </a:p>
      </dgm:t>
    </dgm:pt>
    <dgm:pt modelId="{EFEF3408-7AB5-41DA-A0C8-CE476BA11788}" type="sibTrans" cxnId="{8BA40626-6A0D-4018-B9C0-A3B9B70A9453}">
      <dgm:prSet/>
      <dgm:spPr/>
      <dgm:t>
        <a:bodyPr/>
        <a:lstStyle/>
        <a:p>
          <a:endParaRPr lang="fr-CA" sz="2000">
            <a:latin typeface="Arial Rounded MT Bold" panose="020F0704030504030204" pitchFamily="34" charset="0"/>
          </a:endParaRPr>
        </a:p>
      </dgm:t>
    </dgm:pt>
    <dgm:pt modelId="{802F8FE9-18FC-4608-B7CF-6C776D4575A5}">
      <dgm:prSet phldrT="[Texte]" custT="1"/>
      <dgm:spPr>
        <a:gradFill rotWithShape="0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CA" sz="1200" b="1" dirty="0" smtClean="0">
              <a:latin typeface="+mn-lt"/>
            </a:rPr>
            <a:t>Préparation de la médication et des étiquettes</a:t>
          </a:r>
          <a:endParaRPr lang="fr-CA" sz="1200" b="1" dirty="0">
            <a:latin typeface="+mn-lt"/>
          </a:endParaRPr>
        </a:p>
      </dgm:t>
    </dgm:pt>
    <dgm:pt modelId="{B4E93DEF-6447-452D-86B6-73C14C8836DB}" type="parTrans" cxnId="{2DAD4FFD-DCDF-4CEB-80CC-033DCAF9ADA3}">
      <dgm:prSet/>
      <dgm:spPr/>
      <dgm:t>
        <a:bodyPr/>
        <a:lstStyle/>
        <a:p>
          <a:endParaRPr lang="fr-CA" sz="2000">
            <a:latin typeface="Arial Rounded MT Bold" panose="020F0704030504030204" pitchFamily="34" charset="0"/>
          </a:endParaRPr>
        </a:p>
      </dgm:t>
    </dgm:pt>
    <dgm:pt modelId="{F1D58607-8624-496B-A6F6-FF91E0763A77}" type="sibTrans" cxnId="{2DAD4FFD-DCDF-4CEB-80CC-033DCAF9ADA3}">
      <dgm:prSet/>
      <dgm:spPr/>
      <dgm:t>
        <a:bodyPr/>
        <a:lstStyle/>
        <a:p>
          <a:endParaRPr lang="fr-CA" sz="2000">
            <a:latin typeface="Arial Rounded MT Bold" panose="020F0704030504030204" pitchFamily="34" charset="0"/>
          </a:endParaRPr>
        </a:p>
      </dgm:t>
    </dgm:pt>
    <dgm:pt modelId="{A3DA9F1B-C1DF-43D8-AEC6-1A86C0BAB63B}">
      <dgm:prSet custT="1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fr-CA" sz="1200" b="1" dirty="0" smtClean="0">
              <a:latin typeface="+mn-lt"/>
            </a:rPr>
            <a:t>Expédition des médicaments et des étiquettes</a:t>
          </a:r>
          <a:endParaRPr lang="fr-CA" sz="1200" b="1" dirty="0">
            <a:latin typeface="+mn-lt"/>
          </a:endParaRPr>
        </a:p>
      </dgm:t>
    </dgm:pt>
    <dgm:pt modelId="{AE48BA0B-4CF4-4268-B98C-0918EF424976}" type="parTrans" cxnId="{38BC4EF0-52C5-4B7C-976E-3ABDCE04C534}">
      <dgm:prSet/>
      <dgm:spPr/>
      <dgm:t>
        <a:bodyPr/>
        <a:lstStyle/>
        <a:p>
          <a:endParaRPr lang="fr-CA" sz="2000">
            <a:latin typeface="Arial Rounded MT Bold" panose="020F0704030504030204" pitchFamily="34" charset="0"/>
          </a:endParaRPr>
        </a:p>
      </dgm:t>
    </dgm:pt>
    <dgm:pt modelId="{7508C851-4CEC-4940-9D07-267CCA2928E4}" type="sibTrans" cxnId="{38BC4EF0-52C5-4B7C-976E-3ABDCE04C534}">
      <dgm:prSet/>
      <dgm:spPr/>
      <dgm:t>
        <a:bodyPr/>
        <a:lstStyle/>
        <a:p>
          <a:endParaRPr lang="fr-CA" sz="2000">
            <a:latin typeface="Arial Rounded MT Bold" panose="020F0704030504030204" pitchFamily="34" charset="0"/>
          </a:endParaRPr>
        </a:p>
      </dgm:t>
    </dgm:pt>
    <dgm:pt modelId="{2C702DE2-2B98-4DC8-A4BF-2BE036518D23}" type="pres">
      <dgm:prSet presAssocID="{646B7931-C18E-462D-B3DB-04E712A1AA74}" presName="Name0" presStyleCnt="0">
        <dgm:presLayoutVars>
          <dgm:dir/>
          <dgm:animLvl val="lvl"/>
          <dgm:resizeHandles val="exact"/>
        </dgm:presLayoutVars>
      </dgm:prSet>
      <dgm:spPr/>
    </dgm:pt>
    <dgm:pt modelId="{B2077622-BDE8-4DB1-AD82-F3B2CB21D7D6}" type="pres">
      <dgm:prSet presAssocID="{1393BD57-DC95-4AF8-9413-F399E27BFC30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EDBBA090-07D6-40C5-9119-1B26D016E7E2}" type="pres">
      <dgm:prSet presAssocID="{9DDB2E46-15C0-44BF-98C5-212AA4024C93}" presName="parTxOnlySpace" presStyleCnt="0"/>
      <dgm:spPr/>
    </dgm:pt>
    <dgm:pt modelId="{E443C2AA-F29C-43F4-8A26-ECB5DBE24856}" type="pres">
      <dgm:prSet presAssocID="{5ECCA04D-88E0-4285-AF7E-587CE6E9A6CB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11A8E01F-461B-4BA1-8236-C2EF1BF98CDE}" type="pres">
      <dgm:prSet presAssocID="{EFEF3408-7AB5-41DA-A0C8-CE476BA11788}" presName="parTxOnlySpace" presStyleCnt="0"/>
      <dgm:spPr/>
    </dgm:pt>
    <dgm:pt modelId="{84379A1E-F3C4-452D-9BFC-A0037B6836A7}" type="pres">
      <dgm:prSet presAssocID="{802F8FE9-18FC-4608-B7CF-6C776D4575A5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5EE38035-EA5F-442D-B356-9031E63D26F0}" type="pres">
      <dgm:prSet presAssocID="{F1D58607-8624-496B-A6F6-FF91E0763A77}" presName="parTxOnlySpace" presStyleCnt="0"/>
      <dgm:spPr/>
    </dgm:pt>
    <dgm:pt modelId="{F92A1FA7-B7B7-43E3-B066-4E4A2B361866}" type="pres">
      <dgm:prSet presAssocID="{A3DA9F1B-C1DF-43D8-AEC6-1A86C0BAB63B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2DAD4FFD-DCDF-4CEB-80CC-033DCAF9ADA3}" srcId="{646B7931-C18E-462D-B3DB-04E712A1AA74}" destId="{802F8FE9-18FC-4608-B7CF-6C776D4575A5}" srcOrd="2" destOrd="0" parTransId="{B4E93DEF-6447-452D-86B6-73C14C8836DB}" sibTransId="{F1D58607-8624-496B-A6F6-FF91E0763A77}"/>
    <dgm:cxn modelId="{075F078E-C184-48CF-B7CC-5F465B2595D3}" type="presOf" srcId="{646B7931-C18E-462D-B3DB-04E712A1AA74}" destId="{2C702DE2-2B98-4DC8-A4BF-2BE036518D23}" srcOrd="0" destOrd="0" presId="urn:microsoft.com/office/officeart/2005/8/layout/chevron1"/>
    <dgm:cxn modelId="{32AFFCF8-1FE8-47C0-8D7C-88EEF863307B}" srcId="{646B7931-C18E-462D-B3DB-04E712A1AA74}" destId="{1393BD57-DC95-4AF8-9413-F399E27BFC30}" srcOrd="0" destOrd="0" parTransId="{244141F7-5B58-4F3B-9F65-04857A199B5C}" sibTransId="{9DDB2E46-15C0-44BF-98C5-212AA4024C93}"/>
    <dgm:cxn modelId="{8BA40626-6A0D-4018-B9C0-A3B9B70A9453}" srcId="{646B7931-C18E-462D-B3DB-04E712A1AA74}" destId="{5ECCA04D-88E0-4285-AF7E-587CE6E9A6CB}" srcOrd="1" destOrd="0" parTransId="{5AF47253-EAB1-4B12-868B-679C30F6E91A}" sibTransId="{EFEF3408-7AB5-41DA-A0C8-CE476BA11788}"/>
    <dgm:cxn modelId="{38BC4EF0-52C5-4B7C-976E-3ABDCE04C534}" srcId="{646B7931-C18E-462D-B3DB-04E712A1AA74}" destId="{A3DA9F1B-C1DF-43D8-AEC6-1A86C0BAB63B}" srcOrd="3" destOrd="0" parTransId="{AE48BA0B-4CF4-4268-B98C-0918EF424976}" sibTransId="{7508C851-4CEC-4940-9D07-267CCA2928E4}"/>
    <dgm:cxn modelId="{52C6E519-0133-4AF1-8025-9A478F00DE32}" type="presOf" srcId="{802F8FE9-18FC-4608-B7CF-6C776D4575A5}" destId="{84379A1E-F3C4-452D-9BFC-A0037B6836A7}" srcOrd="0" destOrd="0" presId="urn:microsoft.com/office/officeart/2005/8/layout/chevron1"/>
    <dgm:cxn modelId="{D639BC26-618B-422B-B5B1-DDCF9656511C}" type="presOf" srcId="{A3DA9F1B-C1DF-43D8-AEC6-1A86C0BAB63B}" destId="{F92A1FA7-B7B7-43E3-B066-4E4A2B361866}" srcOrd="0" destOrd="0" presId="urn:microsoft.com/office/officeart/2005/8/layout/chevron1"/>
    <dgm:cxn modelId="{F2474AB9-B732-49A8-8740-AB4118EC6A61}" type="presOf" srcId="{5ECCA04D-88E0-4285-AF7E-587CE6E9A6CB}" destId="{E443C2AA-F29C-43F4-8A26-ECB5DBE24856}" srcOrd="0" destOrd="0" presId="urn:microsoft.com/office/officeart/2005/8/layout/chevron1"/>
    <dgm:cxn modelId="{B459168E-69C7-42C4-BD1B-852436941037}" type="presOf" srcId="{1393BD57-DC95-4AF8-9413-F399E27BFC30}" destId="{B2077622-BDE8-4DB1-AD82-F3B2CB21D7D6}" srcOrd="0" destOrd="0" presId="urn:microsoft.com/office/officeart/2005/8/layout/chevron1"/>
    <dgm:cxn modelId="{9DBE7A34-30B2-4F39-BFB2-D608EE06AD69}" type="presParOf" srcId="{2C702DE2-2B98-4DC8-A4BF-2BE036518D23}" destId="{B2077622-BDE8-4DB1-AD82-F3B2CB21D7D6}" srcOrd="0" destOrd="0" presId="urn:microsoft.com/office/officeart/2005/8/layout/chevron1"/>
    <dgm:cxn modelId="{F5073021-F715-4146-8FE9-00678FC13F28}" type="presParOf" srcId="{2C702DE2-2B98-4DC8-A4BF-2BE036518D23}" destId="{EDBBA090-07D6-40C5-9119-1B26D016E7E2}" srcOrd="1" destOrd="0" presId="urn:microsoft.com/office/officeart/2005/8/layout/chevron1"/>
    <dgm:cxn modelId="{3F290479-41CE-47B1-9488-27DE93D4CE9B}" type="presParOf" srcId="{2C702DE2-2B98-4DC8-A4BF-2BE036518D23}" destId="{E443C2AA-F29C-43F4-8A26-ECB5DBE24856}" srcOrd="2" destOrd="0" presId="urn:microsoft.com/office/officeart/2005/8/layout/chevron1"/>
    <dgm:cxn modelId="{AF9DA115-2E89-4D09-B1D8-43E2BCFE712A}" type="presParOf" srcId="{2C702DE2-2B98-4DC8-A4BF-2BE036518D23}" destId="{11A8E01F-461B-4BA1-8236-C2EF1BF98CDE}" srcOrd="3" destOrd="0" presId="urn:microsoft.com/office/officeart/2005/8/layout/chevron1"/>
    <dgm:cxn modelId="{7088062C-C679-40E1-846D-1BCB3A75E7FF}" type="presParOf" srcId="{2C702DE2-2B98-4DC8-A4BF-2BE036518D23}" destId="{84379A1E-F3C4-452D-9BFC-A0037B6836A7}" srcOrd="4" destOrd="0" presId="urn:microsoft.com/office/officeart/2005/8/layout/chevron1"/>
    <dgm:cxn modelId="{BB6DE430-9AAB-4F09-8424-9DC2D5FA3E98}" type="presParOf" srcId="{2C702DE2-2B98-4DC8-A4BF-2BE036518D23}" destId="{5EE38035-EA5F-442D-B356-9031E63D26F0}" srcOrd="5" destOrd="0" presId="urn:microsoft.com/office/officeart/2005/8/layout/chevron1"/>
    <dgm:cxn modelId="{B02987CA-BCDB-4B3F-853E-6934E68E9260}" type="presParOf" srcId="{2C702DE2-2B98-4DC8-A4BF-2BE036518D23}" destId="{F92A1FA7-B7B7-43E3-B066-4E4A2B36186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701150-9DD0-43FF-B365-C371EA6AA3C7}" type="doc">
      <dgm:prSet loTypeId="urn:microsoft.com/office/officeart/2005/8/layout/v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1650CD29-2DD8-4014-9F86-811A050F3B59}">
      <dgm:prSet phldrT="[Texte]"/>
      <dgm:spPr/>
      <dgm:t>
        <a:bodyPr/>
        <a:lstStyle/>
        <a:p>
          <a:r>
            <a:rPr lang="fr-FR" dirty="0" smtClean="0"/>
            <a:t>Pour tous les usagers </a:t>
          </a:r>
          <a:endParaRPr lang="fr-FR" dirty="0"/>
        </a:p>
      </dgm:t>
    </dgm:pt>
    <dgm:pt modelId="{68B95A02-D6EB-4256-83CC-D68B8838B207}" type="parTrans" cxnId="{1EA39D61-98ED-41E1-976D-30D254AAEDB6}">
      <dgm:prSet/>
      <dgm:spPr/>
      <dgm:t>
        <a:bodyPr/>
        <a:lstStyle/>
        <a:p>
          <a:endParaRPr lang="fr-FR"/>
        </a:p>
      </dgm:t>
    </dgm:pt>
    <dgm:pt modelId="{9F8B51BC-1600-4C63-AC96-95FFA1467410}" type="sibTrans" cxnId="{1EA39D61-98ED-41E1-976D-30D254AAEDB6}">
      <dgm:prSet/>
      <dgm:spPr/>
      <dgm:t>
        <a:bodyPr/>
        <a:lstStyle/>
        <a:p>
          <a:endParaRPr lang="fr-FR"/>
        </a:p>
      </dgm:t>
    </dgm:pt>
    <dgm:pt modelId="{A9BBD45C-6DE5-46BB-9CBA-B3B942AFFA81}">
      <dgm:prSet phldrT="[Texte]" custT="1"/>
      <dgm:spPr/>
      <dgm:t>
        <a:bodyPr/>
        <a:lstStyle/>
        <a:p>
          <a:r>
            <a:rPr lang="fr-FR" sz="2400" b="1" dirty="0" smtClean="0"/>
            <a:t>Sirop  </a:t>
          </a:r>
          <a:r>
            <a:rPr lang="fr-FR" sz="1900" dirty="0" smtClean="0"/>
            <a:t>:</a:t>
          </a:r>
          <a:endParaRPr lang="fr-FR" sz="1900" dirty="0"/>
        </a:p>
      </dgm:t>
    </dgm:pt>
    <dgm:pt modelId="{2C507F4B-57C4-4C5E-8E77-5F3D565C43D5}" type="parTrans" cxnId="{9B457E8A-A8F2-4A4F-8EC3-5A91FDAB0C7C}">
      <dgm:prSet/>
      <dgm:spPr/>
      <dgm:t>
        <a:bodyPr/>
        <a:lstStyle/>
        <a:p>
          <a:endParaRPr lang="fr-FR"/>
        </a:p>
      </dgm:t>
    </dgm:pt>
    <dgm:pt modelId="{718BD99D-F04F-442B-B3E1-CC391E3DC374}" type="sibTrans" cxnId="{9B457E8A-A8F2-4A4F-8EC3-5A91FDAB0C7C}">
      <dgm:prSet/>
      <dgm:spPr/>
      <dgm:t>
        <a:bodyPr/>
        <a:lstStyle/>
        <a:p>
          <a:endParaRPr lang="fr-FR"/>
        </a:p>
      </dgm:t>
    </dgm:pt>
    <dgm:pt modelId="{63D4143D-CAFD-4122-89D3-E6260BBF9F4C}">
      <dgm:prSet phldrT="[Texte]"/>
      <dgm:spPr/>
      <dgm:t>
        <a:bodyPr/>
        <a:lstStyle/>
        <a:p>
          <a:r>
            <a:rPr lang="fr-FR" dirty="0" smtClean="0"/>
            <a:t>Pour tous les usagers SAUF sur l’unité de soins palliatifs</a:t>
          </a:r>
          <a:endParaRPr lang="fr-FR" dirty="0"/>
        </a:p>
      </dgm:t>
    </dgm:pt>
    <dgm:pt modelId="{F660AF9E-2A58-4496-B30D-3F4B973689FA}" type="parTrans" cxnId="{14A72FC3-B8B3-49C4-BA88-155C0B6187AE}">
      <dgm:prSet/>
      <dgm:spPr/>
      <dgm:t>
        <a:bodyPr/>
        <a:lstStyle/>
        <a:p>
          <a:endParaRPr lang="fr-FR"/>
        </a:p>
      </dgm:t>
    </dgm:pt>
    <dgm:pt modelId="{D9729A72-9853-476F-9420-A32EEC7794D7}" type="sibTrans" cxnId="{14A72FC3-B8B3-49C4-BA88-155C0B6187AE}">
      <dgm:prSet/>
      <dgm:spPr/>
      <dgm:t>
        <a:bodyPr/>
        <a:lstStyle/>
        <a:p>
          <a:endParaRPr lang="fr-FR"/>
        </a:p>
      </dgm:t>
    </dgm:pt>
    <dgm:pt modelId="{A501D854-6312-48F6-BF0B-5BB0120664F4}">
      <dgm:prSet phldrT="[Texte]"/>
      <dgm:spPr/>
      <dgm:t>
        <a:bodyPr/>
        <a:lstStyle/>
        <a:p>
          <a:r>
            <a:rPr lang="fr-FR" dirty="0" err="1" smtClean="0"/>
            <a:t>Hydromorphone</a:t>
          </a:r>
          <a:r>
            <a:rPr lang="fr-FR" dirty="0" smtClean="0"/>
            <a:t> SC ou IM à </a:t>
          </a:r>
          <a:r>
            <a:rPr lang="fr-FR" b="1" dirty="0" smtClean="0"/>
            <a:t>haute concentration </a:t>
          </a:r>
          <a:r>
            <a:rPr lang="fr-FR" dirty="0" smtClean="0"/>
            <a:t>(10mg/ml)</a:t>
          </a:r>
          <a:endParaRPr lang="fr-FR" dirty="0"/>
        </a:p>
      </dgm:t>
    </dgm:pt>
    <dgm:pt modelId="{978E8272-BA9E-4AA8-9301-4057ECFFACA4}" type="parTrans" cxnId="{336746C6-A6AE-48E1-883D-A287E0209520}">
      <dgm:prSet/>
      <dgm:spPr/>
      <dgm:t>
        <a:bodyPr/>
        <a:lstStyle/>
        <a:p>
          <a:endParaRPr lang="fr-FR"/>
        </a:p>
      </dgm:t>
    </dgm:pt>
    <dgm:pt modelId="{3D23D122-83FC-423E-9E64-E16127676572}" type="sibTrans" cxnId="{336746C6-A6AE-48E1-883D-A287E0209520}">
      <dgm:prSet/>
      <dgm:spPr/>
      <dgm:t>
        <a:bodyPr/>
        <a:lstStyle/>
        <a:p>
          <a:endParaRPr lang="fr-FR"/>
        </a:p>
      </dgm:t>
    </dgm:pt>
    <dgm:pt modelId="{2E0C8251-1557-409B-B60A-F4DEDF1E2FA8}">
      <dgm:prSet phldrT="[Texte]"/>
      <dgm:spPr/>
      <dgm:t>
        <a:bodyPr/>
        <a:lstStyle/>
        <a:p>
          <a:r>
            <a:rPr lang="fr-FR" dirty="0" smtClean="0"/>
            <a:t>Morphine SC ou IM à </a:t>
          </a:r>
          <a:r>
            <a:rPr lang="fr-FR" b="1" dirty="0" smtClean="0"/>
            <a:t>haute concentration</a:t>
          </a:r>
          <a:r>
            <a:rPr lang="fr-FR" dirty="0" smtClean="0"/>
            <a:t> (50 mg/ml)</a:t>
          </a:r>
          <a:endParaRPr lang="fr-FR" dirty="0"/>
        </a:p>
      </dgm:t>
    </dgm:pt>
    <dgm:pt modelId="{0873BEBF-293C-453B-B8A8-3677C9F996AC}" type="parTrans" cxnId="{B9D7DFD3-41C7-4E18-A8D2-89E82B22C1DE}">
      <dgm:prSet/>
      <dgm:spPr/>
      <dgm:t>
        <a:bodyPr/>
        <a:lstStyle/>
        <a:p>
          <a:endParaRPr lang="fr-FR"/>
        </a:p>
      </dgm:t>
    </dgm:pt>
    <dgm:pt modelId="{4DFAFC8D-DFEF-4EF1-836C-F44F42EA66E7}" type="sibTrans" cxnId="{B9D7DFD3-41C7-4E18-A8D2-89E82B22C1DE}">
      <dgm:prSet/>
      <dgm:spPr/>
      <dgm:t>
        <a:bodyPr/>
        <a:lstStyle/>
        <a:p>
          <a:endParaRPr lang="fr-FR"/>
        </a:p>
      </dgm:t>
    </dgm:pt>
    <dgm:pt modelId="{2713331C-E594-49C6-B6D6-60E1DE9FF236}">
      <dgm:prSet phldrT="[Texte]" custT="1"/>
      <dgm:spPr/>
      <dgm:t>
        <a:bodyPr/>
        <a:lstStyle/>
        <a:p>
          <a:r>
            <a:rPr lang="fr-FR" sz="1900" dirty="0" smtClean="0"/>
            <a:t>Codéine, </a:t>
          </a:r>
          <a:endParaRPr lang="fr-FR" sz="1900" dirty="0"/>
        </a:p>
      </dgm:t>
    </dgm:pt>
    <dgm:pt modelId="{A00BEFB1-BCEA-4C8E-9AAE-04DECD4634EF}" type="parTrans" cxnId="{5ABE4712-0AEA-45A6-AF1A-05E604E3951A}">
      <dgm:prSet/>
      <dgm:spPr/>
      <dgm:t>
        <a:bodyPr/>
        <a:lstStyle/>
        <a:p>
          <a:endParaRPr lang="fr-FR"/>
        </a:p>
      </dgm:t>
    </dgm:pt>
    <dgm:pt modelId="{7D0537ED-116D-4612-A33D-C8CE065526B4}" type="sibTrans" cxnId="{5ABE4712-0AEA-45A6-AF1A-05E604E3951A}">
      <dgm:prSet/>
      <dgm:spPr/>
      <dgm:t>
        <a:bodyPr/>
        <a:lstStyle/>
        <a:p>
          <a:endParaRPr lang="fr-FR"/>
        </a:p>
      </dgm:t>
    </dgm:pt>
    <dgm:pt modelId="{EAC3E277-B314-40F9-97C3-50D7AA390CCB}">
      <dgm:prSet phldrT="[Texte]" custT="1"/>
      <dgm:spPr/>
      <dgm:t>
        <a:bodyPr/>
        <a:lstStyle/>
        <a:p>
          <a:r>
            <a:rPr lang="fr-FR" sz="1900" dirty="0" err="1" smtClean="0"/>
            <a:t>Hydromorphone</a:t>
          </a:r>
          <a:r>
            <a:rPr lang="fr-FR" sz="1900" dirty="0" smtClean="0"/>
            <a:t> (</a:t>
          </a:r>
          <a:r>
            <a:rPr lang="fr-FR" sz="1900" dirty="0" err="1" smtClean="0"/>
            <a:t>dilaudid</a:t>
          </a:r>
          <a:r>
            <a:rPr lang="fr-FR" sz="1900" dirty="0" smtClean="0"/>
            <a:t>)</a:t>
          </a:r>
          <a:endParaRPr lang="fr-FR" sz="1900" dirty="0"/>
        </a:p>
      </dgm:t>
    </dgm:pt>
    <dgm:pt modelId="{9260F655-34CC-4139-BB65-2CBA5445C2EE}" type="parTrans" cxnId="{C1E281CD-3BFE-4A9B-8579-155E2DE177AD}">
      <dgm:prSet/>
      <dgm:spPr/>
      <dgm:t>
        <a:bodyPr/>
        <a:lstStyle/>
        <a:p>
          <a:endParaRPr lang="fr-FR"/>
        </a:p>
      </dgm:t>
    </dgm:pt>
    <dgm:pt modelId="{DB36ABBB-9381-4810-BCC8-53680E5C6453}" type="sibTrans" cxnId="{C1E281CD-3BFE-4A9B-8579-155E2DE177AD}">
      <dgm:prSet/>
      <dgm:spPr/>
      <dgm:t>
        <a:bodyPr/>
        <a:lstStyle/>
        <a:p>
          <a:endParaRPr lang="fr-FR"/>
        </a:p>
      </dgm:t>
    </dgm:pt>
    <dgm:pt modelId="{25B408B7-1FA0-4954-8A45-43EB2785B6DE}">
      <dgm:prSet phldrT="[Texte]" custT="1"/>
      <dgm:spPr/>
      <dgm:t>
        <a:bodyPr/>
        <a:lstStyle/>
        <a:p>
          <a:r>
            <a:rPr lang="fr-FR" sz="1900" dirty="0" smtClean="0"/>
            <a:t>Morphine</a:t>
          </a:r>
          <a:endParaRPr lang="fr-FR" sz="1900" dirty="0"/>
        </a:p>
      </dgm:t>
    </dgm:pt>
    <dgm:pt modelId="{88D4D703-F034-4FD9-B3CF-9552F30DC7E8}" type="parTrans" cxnId="{3D8C7536-42A8-4095-AEDC-9C8C23895378}">
      <dgm:prSet/>
      <dgm:spPr/>
      <dgm:t>
        <a:bodyPr/>
        <a:lstStyle/>
        <a:p>
          <a:endParaRPr lang="fr-FR"/>
        </a:p>
      </dgm:t>
    </dgm:pt>
    <dgm:pt modelId="{E8557715-69A6-4465-8DC8-6A4304AB6196}" type="sibTrans" cxnId="{3D8C7536-42A8-4095-AEDC-9C8C23895378}">
      <dgm:prSet/>
      <dgm:spPr/>
      <dgm:t>
        <a:bodyPr/>
        <a:lstStyle/>
        <a:p>
          <a:endParaRPr lang="fr-FR"/>
        </a:p>
      </dgm:t>
    </dgm:pt>
    <dgm:pt modelId="{A0A62DE8-46A4-4351-80EB-83CDDC8F12DB}">
      <dgm:prSet phldrT="[Texte]" custT="1"/>
      <dgm:spPr/>
      <dgm:t>
        <a:bodyPr/>
        <a:lstStyle/>
        <a:p>
          <a:r>
            <a:rPr lang="fr-FR" sz="1900" dirty="0" smtClean="0"/>
            <a:t>Méthadone </a:t>
          </a:r>
          <a:endParaRPr lang="fr-FR" sz="1900" dirty="0"/>
        </a:p>
      </dgm:t>
    </dgm:pt>
    <dgm:pt modelId="{B21EFC07-7ABC-4568-BF38-6E3D7DE48992}" type="parTrans" cxnId="{40F9C1E3-1918-45FC-B2FD-BFC47C6BB194}">
      <dgm:prSet/>
      <dgm:spPr/>
      <dgm:t>
        <a:bodyPr/>
        <a:lstStyle/>
        <a:p>
          <a:endParaRPr lang="fr-FR"/>
        </a:p>
      </dgm:t>
    </dgm:pt>
    <dgm:pt modelId="{7AD93D02-8F88-4B74-93D9-9B08B5408A2A}" type="sibTrans" cxnId="{40F9C1E3-1918-45FC-B2FD-BFC47C6BB194}">
      <dgm:prSet/>
      <dgm:spPr/>
      <dgm:t>
        <a:bodyPr/>
        <a:lstStyle/>
        <a:p>
          <a:endParaRPr lang="fr-FR"/>
        </a:p>
      </dgm:t>
    </dgm:pt>
    <dgm:pt modelId="{7BF8C26F-4704-4271-971E-25C8B7D54AA8}" type="pres">
      <dgm:prSet presAssocID="{C4701150-9DD0-43FF-B365-C371EA6AA3C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DF1F6349-D563-4FDB-90B4-780636593749}" type="pres">
      <dgm:prSet presAssocID="{1650CD29-2DD8-4014-9F86-811A050F3B59}" presName="linNode" presStyleCnt="0"/>
      <dgm:spPr/>
    </dgm:pt>
    <dgm:pt modelId="{9888D3F9-A4D7-4F1F-850D-D0DE273205B7}" type="pres">
      <dgm:prSet presAssocID="{1650CD29-2DD8-4014-9F86-811A050F3B59}" presName="parentShp" presStyleLbl="node1" presStyleIdx="0" presStyleCnt="2" custLinFactNeighborX="1432" custLinFactNeighborY="244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E105DCB-6E2C-4C21-969B-06DBE47C200E}" type="pres">
      <dgm:prSet presAssocID="{1650CD29-2DD8-4014-9F86-811A050F3B59}" presName="childShp" presStyleLbl="bgAccFollowNode1" presStyleIdx="0" presStyleCnt="2" custScaleY="114987" custLinFactNeighborX="245" custLinFactNeighborY="-3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714E4EA-B1DF-40C7-93AA-FCAB9256AF1E}" type="pres">
      <dgm:prSet presAssocID="{9F8B51BC-1600-4C63-AC96-95FFA1467410}" presName="spacing" presStyleCnt="0"/>
      <dgm:spPr/>
    </dgm:pt>
    <dgm:pt modelId="{48826CBA-FAF2-477A-87E7-EB5DF78CA2E6}" type="pres">
      <dgm:prSet presAssocID="{63D4143D-CAFD-4122-89D3-E6260BBF9F4C}" presName="linNode" presStyleCnt="0"/>
      <dgm:spPr/>
    </dgm:pt>
    <dgm:pt modelId="{74452C6E-CDA3-461F-8AD3-E6342A718F52}" type="pres">
      <dgm:prSet presAssocID="{63D4143D-CAFD-4122-89D3-E6260BBF9F4C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5AFE56B-C47A-4F7E-AAB3-885285553D13}" type="pres">
      <dgm:prSet presAssocID="{63D4143D-CAFD-4122-89D3-E6260BBF9F4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ABE4712-0AEA-45A6-AF1A-05E604E3951A}" srcId="{1650CD29-2DD8-4014-9F86-811A050F3B59}" destId="{2713331C-E594-49C6-B6D6-60E1DE9FF236}" srcOrd="1" destOrd="0" parTransId="{A00BEFB1-BCEA-4C8E-9AAE-04DECD4634EF}" sibTransId="{7D0537ED-116D-4612-A33D-C8CE065526B4}"/>
    <dgm:cxn modelId="{B9D7DFD3-41C7-4E18-A8D2-89E82B22C1DE}" srcId="{63D4143D-CAFD-4122-89D3-E6260BBF9F4C}" destId="{2E0C8251-1557-409B-B60A-F4DEDF1E2FA8}" srcOrd="1" destOrd="0" parTransId="{0873BEBF-293C-453B-B8A8-3677C9F996AC}" sibTransId="{4DFAFC8D-DFEF-4EF1-836C-F44F42EA66E7}"/>
    <dgm:cxn modelId="{14A72FC3-B8B3-49C4-BA88-155C0B6187AE}" srcId="{C4701150-9DD0-43FF-B365-C371EA6AA3C7}" destId="{63D4143D-CAFD-4122-89D3-E6260BBF9F4C}" srcOrd="1" destOrd="0" parTransId="{F660AF9E-2A58-4496-B30D-3F4B973689FA}" sibTransId="{D9729A72-9853-476F-9420-A32EEC7794D7}"/>
    <dgm:cxn modelId="{61F4C925-BCA2-44BA-B231-3754576D22AC}" type="presOf" srcId="{2713331C-E594-49C6-B6D6-60E1DE9FF236}" destId="{9E105DCB-6E2C-4C21-969B-06DBE47C200E}" srcOrd="0" destOrd="1" presId="urn:microsoft.com/office/officeart/2005/8/layout/vList6"/>
    <dgm:cxn modelId="{114BDC74-026D-4323-83D9-5E37B3B05237}" type="presOf" srcId="{C4701150-9DD0-43FF-B365-C371EA6AA3C7}" destId="{7BF8C26F-4704-4271-971E-25C8B7D54AA8}" srcOrd="0" destOrd="0" presId="urn:microsoft.com/office/officeart/2005/8/layout/vList6"/>
    <dgm:cxn modelId="{964359DC-C6E0-46C8-B114-12CDA8C9796C}" type="presOf" srcId="{A0A62DE8-46A4-4351-80EB-83CDDC8F12DB}" destId="{9E105DCB-6E2C-4C21-969B-06DBE47C200E}" srcOrd="0" destOrd="3" presId="urn:microsoft.com/office/officeart/2005/8/layout/vList6"/>
    <dgm:cxn modelId="{3CBD9046-1510-41EC-BB51-38BE6A083D74}" type="presOf" srcId="{A501D854-6312-48F6-BF0B-5BB0120664F4}" destId="{B5AFE56B-C47A-4F7E-AAB3-885285553D13}" srcOrd="0" destOrd="0" presId="urn:microsoft.com/office/officeart/2005/8/layout/vList6"/>
    <dgm:cxn modelId="{824EA5D6-0858-4A63-A18B-22C14CB8084D}" type="presOf" srcId="{63D4143D-CAFD-4122-89D3-E6260BBF9F4C}" destId="{74452C6E-CDA3-461F-8AD3-E6342A718F52}" srcOrd="0" destOrd="0" presId="urn:microsoft.com/office/officeart/2005/8/layout/vList6"/>
    <dgm:cxn modelId="{336746C6-A6AE-48E1-883D-A287E0209520}" srcId="{63D4143D-CAFD-4122-89D3-E6260BBF9F4C}" destId="{A501D854-6312-48F6-BF0B-5BB0120664F4}" srcOrd="0" destOrd="0" parTransId="{978E8272-BA9E-4AA8-9301-4057ECFFACA4}" sibTransId="{3D23D122-83FC-423E-9E64-E16127676572}"/>
    <dgm:cxn modelId="{3D8C7536-42A8-4095-AEDC-9C8C23895378}" srcId="{1650CD29-2DD8-4014-9F86-811A050F3B59}" destId="{25B408B7-1FA0-4954-8A45-43EB2785B6DE}" srcOrd="4" destOrd="0" parTransId="{88D4D703-F034-4FD9-B3CF-9552F30DC7E8}" sibTransId="{E8557715-69A6-4465-8DC8-6A4304AB6196}"/>
    <dgm:cxn modelId="{1EA39D61-98ED-41E1-976D-30D254AAEDB6}" srcId="{C4701150-9DD0-43FF-B365-C371EA6AA3C7}" destId="{1650CD29-2DD8-4014-9F86-811A050F3B59}" srcOrd="0" destOrd="0" parTransId="{68B95A02-D6EB-4256-83CC-D68B8838B207}" sibTransId="{9F8B51BC-1600-4C63-AC96-95FFA1467410}"/>
    <dgm:cxn modelId="{40F9C1E3-1918-45FC-B2FD-BFC47C6BB194}" srcId="{1650CD29-2DD8-4014-9F86-811A050F3B59}" destId="{A0A62DE8-46A4-4351-80EB-83CDDC8F12DB}" srcOrd="3" destOrd="0" parTransId="{B21EFC07-7ABC-4568-BF38-6E3D7DE48992}" sibTransId="{7AD93D02-8F88-4B74-93D9-9B08B5408A2A}"/>
    <dgm:cxn modelId="{05D1EE09-E7F2-4D3C-88F7-98E36A953486}" type="presOf" srcId="{EAC3E277-B314-40F9-97C3-50D7AA390CCB}" destId="{9E105DCB-6E2C-4C21-969B-06DBE47C200E}" srcOrd="0" destOrd="2" presId="urn:microsoft.com/office/officeart/2005/8/layout/vList6"/>
    <dgm:cxn modelId="{FCD014DF-D75D-4733-9556-E585C96439BF}" type="presOf" srcId="{2E0C8251-1557-409B-B60A-F4DEDF1E2FA8}" destId="{B5AFE56B-C47A-4F7E-AAB3-885285553D13}" srcOrd="0" destOrd="1" presId="urn:microsoft.com/office/officeart/2005/8/layout/vList6"/>
    <dgm:cxn modelId="{821065E1-CFA0-4FD3-A199-9F91FACC6143}" type="presOf" srcId="{1650CD29-2DD8-4014-9F86-811A050F3B59}" destId="{9888D3F9-A4D7-4F1F-850D-D0DE273205B7}" srcOrd="0" destOrd="0" presId="urn:microsoft.com/office/officeart/2005/8/layout/vList6"/>
    <dgm:cxn modelId="{110841B8-65FF-4E68-AFD9-38B1480E7AF7}" type="presOf" srcId="{A9BBD45C-6DE5-46BB-9CBA-B3B942AFFA81}" destId="{9E105DCB-6E2C-4C21-969B-06DBE47C200E}" srcOrd="0" destOrd="0" presId="urn:microsoft.com/office/officeart/2005/8/layout/vList6"/>
    <dgm:cxn modelId="{C1E281CD-3BFE-4A9B-8579-155E2DE177AD}" srcId="{1650CD29-2DD8-4014-9F86-811A050F3B59}" destId="{EAC3E277-B314-40F9-97C3-50D7AA390CCB}" srcOrd="2" destOrd="0" parTransId="{9260F655-34CC-4139-BB65-2CBA5445C2EE}" sibTransId="{DB36ABBB-9381-4810-BCC8-53680E5C6453}"/>
    <dgm:cxn modelId="{9B457E8A-A8F2-4A4F-8EC3-5A91FDAB0C7C}" srcId="{1650CD29-2DD8-4014-9F86-811A050F3B59}" destId="{A9BBD45C-6DE5-46BB-9CBA-B3B942AFFA81}" srcOrd="0" destOrd="0" parTransId="{2C507F4B-57C4-4C5E-8E77-5F3D565C43D5}" sibTransId="{718BD99D-F04F-442B-B3E1-CC391E3DC374}"/>
    <dgm:cxn modelId="{461358BA-E51F-43B1-AEE4-60A22316CC1C}" type="presOf" srcId="{25B408B7-1FA0-4954-8A45-43EB2785B6DE}" destId="{9E105DCB-6E2C-4C21-969B-06DBE47C200E}" srcOrd="0" destOrd="4" presId="urn:microsoft.com/office/officeart/2005/8/layout/vList6"/>
    <dgm:cxn modelId="{70387F31-3573-4ABF-905D-79518EFFA7D2}" type="presParOf" srcId="{7BF8C26F-4704-4271-971E-25C8B7D54AA8}" destId="{DF1F6349-D563-4FDB-90B4-780636593749}" srcOrd="0" destOrd="0" presId="urn:microsoft.com/office/officeart/2005/8/layout/vList6"/>
    <dgm:cxn modelId="{6CAFE5D1-752D-4F98-B757-26C6AC80514D}" type="presParOf" srcId="{DF1F6349-D563-4FDB-90B4-780636593749}" destId="{9888D3F9-A4D7-4F1F-850D-D0DE273205B7}" srcOrd="0" destOrd="0" presId="urn:microsoft.com/office/officeart/2005/8/layout/vList6"/>
    <dgm:cxn modelId="{0AD7FA64-1DCA-42FC-8B94-DDE3302057D8}" type="presParOf" srcId="{DF1F6349-D563-4FDB-90B4-780636593749}" destId="{9E105DCB-6E2C-4C21-969B-06DBE47C200E}" srcOrd="1" destOrd="0" presId="urn:microsoft.com/office/officeart/2005/8/layout/vList6"/>
    <dgm:cxn modelId="{F10E0B9E-C18D-432A-B972-B8484BD41E98}" type="presParOf" srcId="{7BF8C26F-4704-4271-971E-25C8B7D54AA8}" destId="{F714E4EA-B1DF-40C7-93AA-FCAB9256AF1E}" srcOrd="1" destOrd="0" presId="urn:microsoft.com/office/officeart/2005/8/layout/vList6"/>
    <dgm:cxn modelId="{53DE7159-DDCF-4EB6-9CF5-13AFF6B16037}" type="presParOf" srcId="{7BF8C26F-4704-4271-971E-25C8B7D54AA8}" destId="{48826CBA-FAF2-477A-87E7-EB5DF78CA2E6}" srcOrd="2" destOrd="0" presId="urn:microsoft.com/office/officeart/2005/8/layout/vList6"/>
    <dgm:cxn modelId="{12A277C0-8B2F-4F71-8B52-08EEB5AF63CA}" type="presParOf" srcId="{48826CBA-FAF2-477A-87E7-EB5DF78CA2E6}" destId="{74452C6E-CDA3-461F-8AD3-E6342A718F52}" srcOrd="0" destOrd="0" presId="urn:microsoft.com/office/officeart/2005/8/layout/vList6"/>
    <dgm:cxn modelId="{31EDFBE0-DBA2-4C33-931F-0110D84D2368}" type="presParOf" srcId="{48826CBA-FAF2-477A-87E7-EB5DF78CA2E6}" destId="{B5AFE56B-C47A-4F7E-AAB3-885285553D1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FE2646-4345-4243-8381-563DDEF81013}" type="doc">
      <dgm:prSet loTypeId="urn:microsoft.com/office/officeart/2005/8/layout/arrow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CC8CCF14-333B-4009-9BD3-4C51DC26F0AF}">
      <dgm:prSet phldrT="[Texte]" custT="1"/>
      <dgm:spPr>
        <a:solidFill>
          <a:srgbClr val="00B0F0"/>
        </a:solidFill>
      </dgm:spPr>
      <dgm:t>
        <a:bodyPr/>
        <a:lstStyle/>
        <a:p>
          <a:r>
            <a:rPr lang="fr-CA" sz="1400" b="1" dirty="0" smtClean="0"/>
            <a:t>Ordonnance d’insuline SC</a:t>
          </a:r>
          <a:endParaRPr lang="fr-CA" sz="1400" b="1" dirty="0"/>
        </a:p>
      </dgm:t>
    </dgm:pt>
    <dgm:pt modelId="{D37FA531-7E84-4AEE-85FF-15FA3F587E45}" type="parTrans" cxnId="{78C0133F-2351-4249-915F-C474401768D2}">
      <dgm:prSet/>
      <dgm:spPr/>
      <dgm:t>
        <a:bodyPr/>
        <a:lstStyle/>
        <a:p>
          <a:endParaRPr lang="fr-CA"/>
        </a:p>
      </dgm:t>
    </dgm:pt>
    <dgm:pt modelId="{D4F29575-45DF-445F-BA63-CDA2BACC6CD3}" type="sibTrans" cxnId="{78C0133F-2351-4249-915F-C474401768D2}">
      <dgm:prSet/>
      <dgm:spPr/>
      <dgm:t>
        <a:bodyPr/>
        <a:lstStyle/>
        <a:p>
          <a:endParaRPr lang="fr-CA"/>
        </a:p>
      </dgm:t>
    </dgm:pt>
    <dgm:pt modelId="{D6CF135C-58C1-4872-983F-BB25A1D72207}">
      <dgm:prSet phldrT="[Texte]" custT="1"/>
      <dgm:spPr>
        <a:solidFill>
          <a:srgbClr val="0070C0"/>
        </a:solidFill>
        <a:ln>
          <a:solidFill>
            <a:schemeClr val="bg1"/>
          </a:solidFill>
        </a:ln>
      </dgm:spPr>
      <dgm:t>
        <a:bodyPr/>
        <a:lstStyle/>
        <a:p>
          <a:r>
            <a:rPr lang="fr-CA" sz="1200" b="1" dirty="0" smtClean="0"/>
            <a:t>Ordonnance d’insuline </a:t>
          </a:r>
          <a:r>
            <a:rPr lang="fr-CA" sz="1200" b="1" dirty="0" err="1" smtClean="0"/>
            <a:t>périopératoire</a:t>
          </a:r>
          <a:r>
            <a:rPr lang="fr-CA" sz="1200" b="1" dirty="0" smtClean="0"/>
            <a:t> ou </a:t>
          </a:r>
          <a:r>
            <a:rPr lang="fr-CA" sz="1200" b="1" dirty="0" err="1" smtClean="0"/>
            <a:t>préexamen</a:t>
          </a:r>
          <a:endParaRPr lang="fr-CA" sz="1200" b="1" dirty="0"/>
        </a:p>
      </dgm:t>
    </dgm:pt>
    <dgm:pt modelId="{81FEF82E-2B47-4CF3-99D5-E1CEC44525FB}" type="parTrans" cxnId="{2214D89E-71B0-44DE-B205-77F03BFC693B}">
      <dgm:prSet/>
      <dgm:spPr/>
      <dgm:t>
        <a:bodyPr/>
        <a:lstStyle/>
        <a:p>
          <a:endParaRPr lang="fr-CA"/>
        </a:p>
      </dgm:t>
    </dgm:pt>
    <dgm:pt modelId="{96E60F08-2A57-4BF2-8E51-F310032992A3}" type="sibTrans" cxnId="{2214D89E-71B0-44DE-B205-77F03BFC693B}">
      <dgm:prSet/>
      <dgm:spPr/>
      <dgm:t>
        <a:bodyPr/>
        <a:lstStyle/>
        <a:p>
          <a:endParaRPr lang="fr-CA"/>
        </a:p>
      </dgm:t>
    </dgm:pt>
    <dgm:pt modelId="{7FB79C74-5E9F-45F7-ADA6-7DD5D349C570}" type="pres">
      <dgm:prSet presAssocID="{85FE2646-4345-4243-8381-563DDEF8101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D8CBF221-8CAC-4260-8024-A9294ADEDEBE}" type="pres">
      <dgm:prSet presAssocID="{CC8CCF14-333B-4009-9BD3-4C51DC26F0AF}" presName="arrow" presStyleLbl="node1" presStyleIdx="0" presStyleCnt="2" custScaleX="63974" custScaleY="68081" custRadScaleRad="70947" custRadScaleInc="44644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88B45199-A8BE-4A8A-AB50-019E2F612653}" type="pres">
      <dgm:prSet presAssocID="{D6CF135C-58C1-4872-983F-BB25A1D72207}" presName="arrow" presStyleLbl="node1" presStyleIdx="1" presStyleCnt="2" custScaleX="67643" custScaleY="67495" custRadScaleRad="45503" custRadScaleInc="54147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646FB70A-8257-4AFB-95D3-62E1AF71D2EB}" type="presOf" srcId="{D6CF135C-58C1-4872-983F-BB25A1D72207}" destId="{88B45199-A8BE-4A8A-AB50-019E2F612653}" srcOrd="0" destOrd="0" presId="urn:microsoft.com/office/officeart/2005/8/layout/arrow1"/>
    <dgm:cxn modelId="{06BB29BF-F2F9-4928-9F09-06C626623F73}" type="presOf" srcId="{85FE2646-4345-4243-8381-563DDEF81013}" destId="{7FB79C74-5E9F-45F7-ADA6-7DD5D349C570}" srcOrd="0" destOrd="0" presId="urn:microsoft.com/office/officeart/2005/8/layout/arrow1"/>
    <dgm:cxn modelId="{2214D89E-71B0-44DE-B205-77F03BFC693B}" srcId="{85FE2646-4345-4243-8381-563DDEF81013}" destId="{D6CF135C-58C1-4872-983F-BB25A1D72207}" srcOrd="1" destOrd="0" parTransId="{81FEF82E-2B47-4CF3-99D5-E1CEC44525FB}" sibTransId="{96E60F08-2A57-4BF2-8E51-F310032992A3}"/>
    <dgm:cxn modelId="{7F73D7A6-B002-41AF-9AD2-6470C23DEB56}" type="presOf" srcId="{CC8CCF14-333B-4009-9BD3-4C51DC26F0AF}" destId="{D8CBF221-8CAC-4260-8024-A9294ADEDEBE}" srcOrd="0" destOrd="0" presId="urn:microsoft.com/office/officeart/2005/8/layout/arrow1"/>
    <dgm:cxn modelId="{78C0133F-2351-4249-915F-C474401768D2}" srcId="{85FE2646-4345-4243-8381-563DDEF81013}" destId="{CC8CCF14-333B-4009-9BD3-4C51DC26F0AF}" srcOrd="0" destOrd="0" parTransId="{D37FA531-7E84-4AEE-85FF-15FA3F587E45}" sibTransId="{D4F29575-45DF-445F-BA63-CDA2BACC6CD3}"/>
    <dgm:cxn modelId="{52C341B0-DD95-4588-B86A-F62F92E5826B}" type="presParOf" srcId="{7FB79C74-5E9F-45F7-ADA6-7DD5D349C570}" destId="{D8CBF221-8CAC-4260-8024-A9294ADEDEBE}" srcOrd="0" destOrd="0" presId="urn:microsoft.com/office/officeart/2005/8/layout/arrow1"/>
    <dgm:cxn modelId="{D911C981-C490-43EB-B707-B6305C397F6F}" type="presParOf" srcId="{7FB79C74-5E9F-45F7-ADA6-7DD5D349C570}" destId="{88B45199-A8BE-4A8A-AB50-019E2F612653}" srcOrd="1" destOrd="0" presId="urn:microsoft.com/office/officeart/2005/8/layout/arrow1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077622-BDE8-4DB1-AD82-F3B2CB21D7D6}">
      <dsp:nvSpPr>
        <dsp:cNvPr id="0" name=""/>
        <dsp:cNvSpPr/>
      </dsp:nvSpPr>
      <dsp:spPr>
        <a:xfrm>
          <a:off x="3340" y="133004"/>
          <a:ext cx="1944383" cy="777753"/>
        </a:xfrm>
        <a:prstGeom prst="chevron">
          <a:avLst/>
        </a:prstGeom>
        <a:gradFill rotWithShape="0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CA" sz="1200" b="1" kern="1200" dirty="0" smtClean="0">
              <a:latin typeface="+mn-lt"/>
            </a:rPr>
            <a:t>Inscription de l’ordonnance au dossier informatisé</a:t>
          </a:r>
          <a:endParaRPr lang="fr-CA" sz="1200" b="1" kern="1200" dirty="0">
            <a:latin typeface="+mn-lt"/>
          </a:endParaRPr>
        </a:p>
      </dsp:txBody>
      <dsp:txXfrm>
        <a:off x="392217" y="133004"/>
        <a:ext cx="1166630" cy="777753"/>
      </dsp:txXfrm>
    </dsp:sp>
    <dsp:sp modelId="{E443C2AA-F29C-43F4-8A26-ECB5DBE24856}">
      <dsp:nvSpPr>
        <dsp:cNvPr id="0" name=""/>
        <dsp:cNvSpPr/>
      </dsp:nvSpPr>
      <dsp:spPr>
        <a:xfrm>
          <a:off x="1753285" y="133004"/>
          <a:ext cx="1944383" cy="777753"/>
        </a:xfrm>
        <a:prstGeom prst="chevron">
          <a:avLst/>
        </a:prstGeom>
        <a:gradFill rotWithShape="0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CA" sz="1400" b="1" kern="1200" dirty="0" smtClean="0">
              <a:latin typeface="+mn-lt"/>
            </a:rPr>
            <a:t>Validation de l’ordonnance</a:t>
          </a:r>
          <a:endParaRPr lang="fr-CA" sz="1400" b="1" kern="1200" dirty="0">
            <a:latin typeface="+mn-lt"/>
          </a:endParaRPr>
        </a:p>
      </dsp:txBody>
      <dsp:txXfrm>
        <a:off x="2142162" y="133004"/>
        <a:ext cx="1166630" cy="777753"/>
      </dsp:txXfrm>
    </dsp:sp>
    <dsp:sp modelId="{84379A1E-F3C4-452D-9BFC-A0037B6836A7}">
      <dsp:nvSpPr>
        <dsp:cNvPr id="0" name=""/>
        <dsp:cNvSpPr/>
      </dsp:nvSpPr>
      <dsp:spPr>
        <a:xfrm>
          <a:off x="3503230" y="133004"/>
          <a:ext cx="1944383" cy="777753"/>
        </a:xfrm>
        <a:prstGeom prst="chevron">
          <a:avLst/>
        </a:prstGeom>
        <a:gradFill rotWithShape="0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CA" sz="1200" b="1" kern="1200" dirty="0" smtClean="0">
              <a:latin typeface="+mn-lt"/>
            </a:rPr>
            <a:t>Préparation de la médication et des étiquettes</a:t>
          </a:r>
          <a:endParaRPr lang="fr-CA" sz="1200" b="1" kern="1200" dirty="0">
            <a:latin typeface="+mn-lt"/>
          </a:endParaRPr>
        </a:p>
      </dsp:txBody>
      <dsp:txXfrm>
        <a:off x="3892107" y="133004"/>
        <a:ext cx="1166630" cy="777753"/>
      </dsp:txXfrm>
    </dsp:sp>
    <dsp:sp modelId="{F92A1FA7-B7B7-43E3-B066-4E4A2B361866}">
      <dsp:nvSpPr>
        <dsp:cNvPr id="0" name=""/>
        <dsp:cNvSpPr/>
      </dsp:nvSpPr>
      <dsp:spPr>
        <a:xfrm>
          <a:off x="5253176" y="133004"/>
          <a:ext cx="1944383" cy="777753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200" b="1" kern="1200" dirty="0" smtClean="0">
              <a:latin typeface="+mn-lt"/>
            </a:rPr>
            <a:t>Expédition des médicaments et des étiquettes</a:t>
          </a:r>
          <a:endParaRPr lang="fr-CA" sz="1200" b="1" kern="1200" dirty="0">
            <a:latin typeface="+mn-lt"/>
          </a:endParaRPr>
        </a:p>
      </dsp:txBody>
      <dsp:txXfrm>
        <a:off x="5642053" y="133004"/>
        <a:ext cx="1166630" cy="7777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05DCB-6E2C-4C21-969B-06DBE47C200E}">
      <dsp:nvSpPr>
        <dsp:cNvPr id="0" name=""/>
        <dsp:cNvSpPr/>
      </dsp:nvSpPr>
      <dsp:spPr>
        <a:xfrm>
          <a:off x="2573916" y="0"/>
          <a:ext cx="3842087" cy="207641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400" b="1" kern="1200" dirty="0" smtClean="0"/>
            <a:t>Sirop  </a:t>
          </a:r>
          <a:r>
            <a:rPr lang="fr-FR" sz="1900" kern="1200" dirty="0" smtClean="0"/>
            <a:t>:</a:t>
          </a:r>
          <a:endParaRPr lang="fr-F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Codéine, </a:t>
          </a:r>
          <a:endParaRPr lang="fr-F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err="1" smtClean="0"/>
            <a:t>Hydromorphone</a:t>
          </a:r>
          <a:r>
            <a:rPr lang="fr-FR" sz="1900" kern="1200" dirty="0" smtClean="0"/>
            <a:t> (</a:t>
          </a:r>
          <a:r>
            <a:rPr lang="fr-FR" sz="1900" kern="1200" dirty="0" err="1" smtClean="0"/>
            <a:t>dilaudid</a:t>
          </a:r>
          <a:r>
            <a:rPr lang="fr-FR" sz="1900" kern="1200" dirty="0" smtClean="0"/>
            <a:t>)</a:t>
          </a:r>
          <a:endParaRPr lang="fr-F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Méthadone </a:t>
          </a:r>
          <a:endParaRPr lang="fr-F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Morphine</a:t>
          </a:r>
          <a:endParaRPr lang="fr-FR" sz="1900" kern="1200" dirty="0"/>
        </a:p>
      </dsp:txBody>
      <dsp:txXfrm>
        <a:off x="2573916" y="259552"/>
        <a:ext cx="3063432" cy="1557309"/>
      </dsp:txXfrm>
    </dsp:sp>
    <dsp:sp modelId="{9888D3F9-A4D7-4F1F-850D-D0DE273205B7}">
      <dsp:nvSpPr>
        <dsp:cNvPr id="0" name=""/>
        <dsp:cNvSpPr/>
      </dsp:nvSpPr>
      <dsp:spPr>
        <a:xfrm>
          <a:off x="61281" y="180117"/>
          <a:ext cx="2561391" cy="180578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 smtClean="0"/>
            <a:t>Pour tous les usagers </a:t>
          </a:r>
          <a:endParaRPr lang="fr-FR" sz="2700" kern="1200" dirty="0"/>
        </a:p>
      </dsp:txBody>
      <dsp:txXfrm>
        <a:off x="149432" y="268268"/>
        <a:ext cx="2385089" cy="1629479"/>
      </dsp:txXfrm>
    </dsp:sp>
    <dsp:sp modelId="{B5AFE56B-C47A-4F7E-AAB3-885285553D13}">
      <dsp:nvSpPr>
        <dsp:cNvPr id="0" name=""/>
        <dsp:cNvSpPr/>
      </dsp:nvSpPr>
      <dsp:spPr>
        <a:xfrm>
          <a:off x="2566401" y="2257605"/>
          <a:ext cx="3849602" cy="1805781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2522265"/>
            <a:satOff val="11006"/>
            <a:lumOff val="198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2522265"/>
              <a:satOff val="11006"/>
              <a:lumOff val="19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kern="1200" dirty="0" err="1" smtClean="0"/>
            <a:t>Hydromorphone</a:t>
          </a:r>
          <a:r>
            <a:rPr lang="fr-FR" sz="1800" kern="1200" dirty="0" smtClean="0"/>
            <a:t> SC ou IM à </a:t>
          </a:r>
          <a:r>
            <a:rPr lang="fr-FR" sz="1800" b="1" kern="1200" dirty="0" smtClean="0"/>
            <a:t>haute concentration </a:t>
          </a:r>
          <a:r>
            <a:rPr lang="fr-FR" sz="1800" kern="1200" dirty="0" smtClean="0"/>
            <a:t>(10mg/ml)</a:t>
          </a:r>
          <a:endParaRPr lang="fr-F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kern="1200" dirty="0" smtClean="0"/>
            <a:t>Morphine SC ou IM à </a:t>
          </a:r>
          <a:r>
            <a:rPr lang="fr-FR" sz="1800" b="1" kern="1200" dirty="0" smtClean="0"/>
            <a:t>haute concentration</a:t>
          </a:r>
          <a:r>
            <a:rPr lang="fr-FR" sz="1800" kern="1200" dirty="0" smtClean="0"/>
            <a:t> (50 mg/ml)</a:t>
          </a:r>
          <a:endParaRPr lang="fr-FR" sz="1800" kern="1200" dirty="0"/>
        </a:p>
      </dsp:txBody>
      <dsp:txXfrm>
        <a:off x="2566401" y="2483328"/>
        <a:ext cx="3172434" cy="1354335"/>
      </dsp:txXfrm>
    </dsp:sp>
    <dsp:sp modelId="{74452C6E-CDA3-461F-8AD3-E6342A718F52}">
      <dsp:nvSpPr>
        <dsp:cNvPr id="0" name=""/>
        <dsp:cNvSpPr/>
      </dsp:nvSpPr>
      <dsp:spPr>
        <a:xfrm>
          <a:off x="0" y="2257605"/>
          <a:ext cx="2566401" cy="1805781"/>
        </a:xfrm>
        <a:prstGeom prst="roundRect">
          <a:avLst/>
        </a:prstGeom>
        <a:solidFill>
          <a:schemeClr val="accent2">
            <a:hueOff val="-1761463"/>
            <a:satOff val="-42669"/>
            <a:lumOff val="1568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 smtClean="0"/>
            <a:t>Pour tous les usagers SAUF sur l’unité de soins palliatifs</a:t>
          </a:r>
          <a:endParaRPr lang="fr-FR" sz="2700" kern="1200" dirty="0"/>
        </a:p>
      </dsp:txBody>
      <dsp:txXfrm>
        <a:off x="88151" y="2345756"/>
        <a:ext cx="2390099" cy="16294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CBF221-8CAC-4260-8024-A9294ADEDEBE}">
      <dsp:nvSpPr>
        <dsp:cNvPr id="0" name=""/>
        <dsp:cNvSpPr/>
      </dsp:nvSpPr>
      <dsp:spPr>
        <a:xfrm rot="16200000">
          <a:off x="1755236" y="-54955"/>
          <a:ext cx="1712133" cy="1822049"/>
        </a:xfrm>
        <a:prstGeom prst="upArrow">
          <a:avLst>
            <a:gd name="adj1" fmla="val 50000"/>
            <a:gd name="adj2" fmla="val 35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400" b="1" kern="1200" dirty="0" smtClean="0"/>
            <a:t>Ordonnance d’insuline SC</a:t>
          </a:r>
          <a:endParaRPr lang="fr-CA" sz="1400" b="1" kern="1200" dirty="0"/>
        </a:p>
      </dsp:txBody>
      <dsp:txXfrm rot="5400000">
        <a:off x="1999902" y="428035"/>
        <a:ext cx="1522426" cy="856067"/>
      </dsp:txXfrm>
    </dsp:sp>
    <dsp:sp modelId="{88B45199-A8BE-4A8A-AB50-019E2F612653}">
      <dsp:nvSpPr>
        <dsp:cNvPr id="0" name=""/>
        <dsp:cNvSpPr/>
      </dsp:nvSpPr>
      <dsp:spPr>
        <a:xfrm rot="5400000">
          <a:off x="1794044" y="1647082"/>
          <a:ext cx="1810326" cy="1806365"/>
        </a:xfrm>
        <a:prstGeom prst="upArrow">
          <a:avLst>
            <a:gd name="adj1" fmla="val 50000"/>
            <a:gd name="adj2" fmla="val 35000"/>
          </a:avLst>
        </a:prstGeom>
        <a:solidFill>
          <a:srgbClr val="0070C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200" b="1" kern="1200" dirty="0" smtClean="0"/>
            <a:t>Ordonnance d’insuline </a:t>
          </a:r>
          <a:r>
            <a:rPr lang="fr-CA" sz="1200" b="1" kern="1200" dirty="0" err="1" smtClean="0"/>
            <a:t>périopératoire</a:t>
          </a:r>
          <a:r>
            <a:rPr lang="fr-CA" sz="1200" b="1" kern="1200" dirty="0" smtClean="0"/>
            <a:t> ou </a:t>
          </a:r>
          <a:r>
            <a:rPr lang="fr-CA" sz="1200" b="1" kern="1200" dirty="0" err="1" smtClean="0"/>
            <a:t>préexamen</a:t>
          </a:r>
          <a:endParaRPr lang="fr-CA" sz="1200" b="1" kern="1200" dirty="0"/>
        </a:p>
      </dsp:txBody>
      <dsp:txXfrm rot="-5400000">
        <a:off x="1796025" y="2097684"/>
        <a:ext cx="1490251" cy="905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4820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4" y="1"/>
            <a:ext cx="2971800" cy="464820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AD152D03-099E-F84B-AD1B-4E6596C7036B}" type="datetimeFigureOut">
              <a:rPr lang="fr-FR" smtClean="0"/>
              <a:t>01/06/2022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4" y="8829967"/>
            <a:ext cx="2971800" cy="464820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9E734EFA-92F9-E745-A609-25471619FE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1809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4820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64820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7D7D1168-73CF-BB48-AEC9-FF84DCBD496B}" type="datetimeFigureOut">
              <a:rPr lang="fr-FR" smtClean="0"/>
              <a:t>01/06/2022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6913"/>
            <a:ext cx="61944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1" y="4415791"/>
            <a:ext cx="5486400" cy="4183381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4" y="8829967"/>
            <a:ext cx="2971800" cy="464820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EBABA816-80C9-524F-8550-0FF335748E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753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0443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14827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eaLnBrk="1" hangingPunct="1">
              <a:buFont typeface="Wingdings" pitchFamily="2" charset="2"/>
              <a:buChar char="§"/>
              <a:defRPr/>
            </a:pPr>
            <a:endParaRPr lang="fr-CA" altLang="fr-FR" dirty="0" smtClean="0"/>
          </a:p>
          <a:p>
            <a:pPr lvl="2" eaLnBrk="1" hangingPunct="1">
              <a:buFont typeface="Wingdings" pitchFamily="2" charset="2"/>
              <a:buChar char="§"/>
              <a:defRPr/>
            </a:pPr>
            <a:endParaRPr lang="fr-CA" altLang="fr-FR" dirty="0" smtClean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90029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1363" indent="-28416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1413" indent="-22701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8613" indent="-22701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4225" indent="-22701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14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686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58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30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A6238706-6C49-4956-8D5D-C1E44AECF00A}" type="slidenum">
              <a:rPr kumimoji="0" lang="fr-CA" altLang="fr-FR"/>
              <a:pPr>
                <a:spcBef>
                  <a:spcPct val="0"/>
                </a:spcBef>
              </a:pPr>
              <a:t>14</a:t>
            </a:fld>
            <a:endParaRPr kumimoji="0" lang="fr-CA" altLang="fr-FR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4425" cy="3484562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7013" indent="-227013" eaLnBrk="1" hangingPunct="1">
              <a:lnSpc>
                <a:spcPct val="80000"/>
              </a:lnSpc>
            </a:pPr>
            <a:endParaRPr lang="fr-CA" altLang="fr-FR" sz="700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689169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31788" y="696913"/>
            <a:ext cx="6194425" cy="3484562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7F61E-5902-470F-AA57-61B7FC5F99AE}" type="slidenum">
              <a:rPr lang="fr-CA" smtClean="0"/>
              <a:t>16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76407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95994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55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alt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95994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549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1788" y="696913"/>
            <a:ext cx="6194425" cy="3484562"/>
          </a:xfrm>
          <a:ln/>
        </p:spPr>
      </p:sp>
      <p:sp>
        <p:nvSpPr>
          <p:cNvPr id="70659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>
              <a:buFontTx/>
              <a:buNone/>
              <a:defRPr/>
            </a:pPr>
            <a:endParaRPr lang="fr-CA" dirty="0" smtClean="0"/>
          </a:p>
          <a:p>
            <a:pPr marL="228760" indent="-228760">
              <a:buFontTx/>
              <a:buAutoNum type="arabicParenR"/>
              <a:defRPr/>
            </a:pPr>
            <a:endParaRPr lang="fr-CA" dirty="0" smtClean="0"/>
          </a:p>
          <a:p>
            <a:pPr marL="228760" indent="-228760">
              <a:buFontTx/>
              <a:buAutoNum type="arabicParenR"/>
              <a:defRPr/>
            </a:pPr>
            <a:endParaRPr lang="fr-CA" dirty="0" smtClean="0"/>
          </a:p>
          <a:p>
            <a:pPr marL="228760" indent="-228760">
              <a:buFontTx/>
              <a:buAutoNum type="arabicParenR"/>
              <a:defRPr/>
            </a:pPr>
            <a:endParaRPr lang="fr-CA" dirty="0" smtClean="0"/>
          </a:p>
          <a:p>
            <a:pPr marL="228760" indent="-228760">
              <a:buFontTx/>
              <a:buAutoNum type="arabicParenR"/>
              <a:defRPr/>
            </a:pPr>
            <a:endParaRPr lang="fr-CA" dirty="0" smtClean="0"/>
          </a:p>
        </p:txBody>
      </p:sp>
      <p:sp>
        <p:nvSpPr>
          <p:cNvPr id="7066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80DB0B2B-CD79-4A87-B248-C8E3AF320956}" type="slidenum">
              <a:rPr kumimoji="0" lang="fr-CA" altLang="fr-FR"/>
              <a:pPr>
                <a:spcBef>
                  <a:spcPct val="0"/>
                </a:spcBef>
              </a:pPr>
              <a:t>21</a:t>
            </a:fld>
            <a:endParaRPr kumimoji="0" lang="fr-CA" altLang="fr-FR"/>
          </a:p>
        </p:txBody>
      </p:sp>
    </p:spTree>
    <p:extLst>
      <p:ext uri="{BB962C8B-B14F-4D97-AF65-F5344CB8AC3E}">
        <p14:creationId xmlns:p14="http://schemas.microsoft.com/office/powerpoint/2010/main" val="3896307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92654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1363" indent="-28416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1413" indent="-22701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8613" indent="-22701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4225" indent="-22701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14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686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58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30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15CFBFBB-300C-43E8-B981-F857FF5045CB}" type="slidenum">
              <a:rPr kumimoji="0" lang="fr-CA" altLang="fr-FR"/>
              <a:pPr>
                <a:spcBef>
                  <a:spcPct val="0"/>
                </a:spcBef>
              </a:pPr>
              <a:t>2</a:t>
            </a:fld>
            <a:endParaRPr kumimoji="0" lang="fr-CA" altLang="fr-FR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4425" cy="3484562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CA" altLang="fr-FR" smtClean="0"/>
          </a:p>
        </p:txBody>
      </p:sp>
    </p:spTree>
    <p:extLst>
      <p:ext uri="{BB962C8B-B14F-4D97-AF65-F5344CB8AC3E}">
        <p14:creationId xmlns:p14="http://schemas.microsoft.com/office/powerpoint/2010/main" val="24200454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302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327222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9969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6366" indent="-290910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3640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9098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4554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0009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5465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0922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6379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1A4F871-0C49-4AB7-9912-6880DB7C9D06}" type="slidenum">
              <a:rPr kumimoji="0" lang="fr-CA" altLang="fr-FR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26</a:t>
            </a:fld>
            <a:endParaRPr kumimoji="0" lang="fr-CA" altLang="fr-FR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29299387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CA" altLang="fr-FR" baseline="0" dirty="0" smtClean="0"/>
          </a:p>
          <a:p>
            <a:endParaRPr lang="fr-CA" altLang="fr-FR" dirty="0"/>
          </a:p>
        </p:txBody>
      </p:sp>
      <p:sp>
        <p:nvSpPr>
          <p:cNvPr id="8499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0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6366" indent="-290910" defTabSz="9470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3640" indent="-232728" defTabSz="9470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9098" indent="-232728" defTabSz="9470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4554" indent="-232728" defTabSz="9470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0009" indent="-232728" defTabSz="9470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5465" indent="-232728" defTabSz="9470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0922" indent="-232728" defTabSz="9470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6379" indent="-232728" defTabSz="9470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8F6A066-DC5C-4FA0-9E0B-27AC42DFE1A8}" type="slidenum">
              <a:rPr kumimoji="0" lang="fr-CA" altLang="fr-FR"/>
              <a:pPr>
                <a:spcBef>
                  <a:spcPct val="0"/>
                </a:spcBef>
              </a:pPr>
              <a:t>27</a:t>
            </a:fld>
            <a:endParaRPr kumimoji="0" lang="fr-CA" altLang="fr-FR"/>
          </a:p>
        </p:txBody>
      </p:sp>
    </p:spTree>
    <p:extLst>
      <p:ext uri="{BB962C8B-B14F-4D97-AF65-F5344CB8AC3E}">
        <p14:creationId xmlns:p14="http://schemas.microsoft.com/office/powerpoint/2010/main" val="38113754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8817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CA" altLang="fr-FR" baseline="0" dirty="0" smtClean="0"/>
          </a:p>
        </p:txBody>
      </p:sp>
      <p:sp>
        <p:nvSpPr>
          <p:cNvPr id="7987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6366" indent="-290910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3640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9098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4554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0009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5465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0922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6379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4A764AB-1A56-4C64-9486-3177D8F19301}" type="slidenum">
              <a:rPr kumimoji="0" lang="fr-CA" altLang="fr-FR"/>
              <a:pPr>
                <a:spcBef>
                  <a:spcPct val="0"/>
                </a:spcBef>
              </a:pPr>
              <a:t>29</a:t>
            </a:fld>
            <a:endParaRPr kumimoji="0" lang="fr-CA" altLang="fr-FR"/>
          </a:p>
        </p:txBody>
      </p:sp>
    </p:spTree>
    <p:extLst>
      <p:ext uri="{BB962C8B-B14F-4D97-AF65-F5344CB8AC3E}">
        <p14:creationId xmlns:p14="http://schemas.microsoft.com/office/powerpoint/2010/main" val="2863445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CA" alt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30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761891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21766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9237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1363" indent="-28416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1413" indent="-22701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8613" indent="-22701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4225" indent="-22701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14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686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58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30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60E21B8-6B78-4C99-B1FF-D921D77ED58F}" type="slidenum">
              <a:rPr kumimoji="0" lang="fr-CA" altLang="fr-FR"/>
              <a:pPr>
                <a:spcBef>
                  <a:spcPct val="0"/>
                </a:spcBef>
              </a:pPr>
              <a:t>3</a:t>
            </a:fld>
            <a:endParaRPr kumimoji="0" lang="fr-CA" altLang="fr-FR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CA" altLang="fr-FR" sz="1200" dirty="0" smtClean="0"/>
          </a:p>
        </p:txBody>
      </p:sp>
    </p:spTree>
    <p:extLst>
      <p:ext uri="{BB962C8B-B14F-4D97-AF65-F5344CB8AC3E}">
        <p14:creationId xmlns:p14="http://schemas.microsoft.com/office/powerpoint/2010/main" val="39178375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581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1801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1363" indent="-28416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1413" indent="-22701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8613" indent="-22701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4225" indent="-22701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14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686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58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30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0FFEFB1C-CD6B-4A23-9905-BC8CEFDA59B5}" type="slidenum">
              <a:rPr kumimoji="0" lang="fr-CA" altLang="fr-FR"/>
              <a:pPr>
                <a:spcBef>
                  <a:spcPct val="0"/>
                </a:spcBef>
              </a:pPr>
              <a:t>5</a:t>
            </a:fld>
            <a:endParaRPr kumimoji="0" lang="fr-CA" altLang="fr-FR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CA" altLang="fr-FR" sz="10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45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10624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450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1175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6366" indent="-290910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3640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9098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4554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0009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5465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0922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6379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CD35403-5528-4932-A2F1-7ED6B635D4E3}" type="slidenum">
              <a:rPr kumimoji="0" lang="fr-CA" altLang="fr-FR"/>
              <a:pPr>
                <a:spcBef>
                  <a:spcPct val="0"/>
                </a:spcBef>
              </a:pPr>
              <a:t>11</a:t>
            </a:fld>
            <a:endParaRPr kumimoji="0" lang="fr-CA" altLang="fr-FR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altLang="fr-FR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960077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- Avec Pastil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er 36"/>
          <p:cNvGrpSpPr/>
          <p:nvPr userDrawn="1"/>
        </p:nvGrpSpPr>
        <p:grpSpPr>
          <a:xfrm>
            <a:off x="0" y="2115"/>
            <a:ext cx="9146121" cy="2521860"/>
            <a:chOff x="0" y="2115"/>
            <a:chExt cx="9146121" cy="2521860"/>
          </a:xfrm>
        </p:grpSpPr>
        <p:sp>
          <p:nvSpPr>
            <p:cNvPr id="35" name="Rogner un rectangle à un seul coin 20"/>
            <p:cNvSpPr/>
            <p:nvPr userDrawn="1"/>
          </p:nvSpPr>
          <p:spPr>
            <a:xfrm>
              <a:off x="0" y="2115"/>
              <a:ext cx="9146121" cy="2521860"/>
            </a:xfrm>
            <a:custGeom>
              <a:avLst/>
              <a:gdLst>
                <a:gd name="connsiteX0" fmla="*/ 0 w 2736304"/>
                <a:gd name="connsiteY0" fmla="*/ 0 h 1584176"/>
                <a:gd name="connsiteX1" fmla="*/ 2472269 w 2736304"/>
                <a:gd name="connsiteY1" fmla="*/ 0 h 1584176"/>
                <a:gd name="connsiteX2" fmla="*/ 2736304 w 2736304"/>
                <a:gd name="connsiteY2" fmla="*/ 264035 h 1584176"/>
                <a:gd name="connsiteX3" fmla="*/ 2736304 w 2736304"/>
                <a:gd name="connsiteY3" fmla="*/ 1584176 h 1584176"/>
                <a:gd name="connsiteX4" fmla="*/ 0 w 2736304"/>
                <a:gd name="connsiteY4" fmla="*/ 1584176 h 1584176"/>
                <a:gd name="connsiteX5" fmla="*/ 0 w 2736304"/>
                <a:gd name="connsiteY5" fmla="*/ 0 h 1584176"/>
                <a:gd name="connsiteX0" fmla="*/ 6350 w 2742654"/>
                <a:gd name="connsiteY0" fmla="*/ 0 h 2346176"/>
                <a:gd name="connsiteX1" fmla="*/ 2478619 w 2742654"/>
                <a:gd name="connsiteY1" fmla="*/ 0 h 2346176"/>
                <a:gd name="connsiteX2" fmla="*/ 2742654 w 2742654"/>
                <a:gd name="connsiteY2" fmla="*/ 264035 h 2346176"/>
                <a:gd name="connsiteX3" fmla="*/ 2742654 w 2742654"/>
                <a:gd name="connsiteY3" fmla="*/ 1584176 h 2346176"/>
                <a:gd name="connsiteX4" fmla="*/ 0 w 2742654"/>
                <a:gd name="connsiteY4" fmla="*/ 2346176 h 2346176"/>
                <a:gd name="connsiteX5" fmla="*/ 6350 w 2742654"/>
                <a:gd name="connsiteY5" fmla="*/ 0 h 2346176"/>
                <a:gd name="connsiteX0" fmla="*/ 6350 w 9152469"/>
                <a:gd name="connsiteY0" fmla="*/ 0 h 2346176"/>
                <a:gd name="connsiteX1" fmla="*/ 9152469 w 9152469"/>
                <a:gd name="connsiteY1" fmla="*/ 6350 h 2346176"/>
                <a:gd name="connsiteX2" fmla="*/ 2742654 w 9152469"/>
                <a:gd name="connsiteY2" fmla="*/ 264035 h 2346176"/>
                <a:gd name="connsiteX3" fmla="*/ 2742654 w 9152469"/>
                <a:gd name="connsiteY3" fmla="*/ 1584176 h 2346176"/>
                <a:gd name="connsiteX4" fmla="*/ 0 w 9152469"/>
                <a:gd name="connsiteY4" fmla="*/ 2346176 h 2346176"/>
                <a:gd name="connsiteX5" fmla="*/ 6350 w 9152469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0958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15303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0 w 9156155"/>
                <a:gd name="connsiteY4" fmla="*/ 2346176 h 2346176"/>
                <a:gd name="connsiteX5" fmla="*/ 6350 w 9156155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876550 w 9156155"/>
                <a:gd name="connsiteY4" fmla="*/ 191135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673100 w 9156155"/>
                <a:gd name="connsiteY4" fmla="*/ 223520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724150 w 9156155"/>
                <a:gd name="connsiteY4" fmla="*/ 19304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349500 w 9156155"/>
                <a:gd name="connsiteY4" fmla="*/ 22987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73100 w 9156155"/>
                <a:gd name="connsiteY5" fmla="*/ 2235200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82625 w 9156155"/>
                <a:gd name="connsiteY5" fmla="*/ 20034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777875 w 9156155"/>
                <a:gd name="connsiteY5" fmla="*/ 20796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349351"/>
                <a:gd name="connsiteX1" fmla="*/ 9152469 w 9156155"/>
                <a:gd name="connsiteY1" fmla="*/ 6350 h 2349351"/>
                <a:gd name="connsiteX2" fmla="*/ 9156154 w 9156155"/>
                <a:gd name="connsiteY2" fmla="*/ 1394335 h 2349351"/>
                <a:gd name="connsiteX3" fmla="*/ 6190704 w 9156155"/>
                <a:gd name="connsiteY3" fmla="*/ 1412726 h 2349351"/>
                <a:gd name="connsiteX4" fmla="*/ 2349500 w 9156155"/>
                <a:gd name="connsiteY4" fmla="*/ 2298700 h 2349351"/>
                <a:gd name="connsiteX5" fmla="*/ 777875 w 9156155"/>
                <a:gd name="connsiteY5" fmla="*/ 2079625 h 2349351"/>
                <a:gd name="connsiteX6" fmla="*/ 0 w 9156155"/>
                <a:gd name="connsiteY6" fmla="*/ 2349351 h 2349351"/>
                <a:gd name="connsiteX7" fmla="*/ 6350 w 9156155"/>
                <a:gd name="connsiteY7" fmla="*/ 0 h 2349351"/>
                <a:gd name="connsiteX0" fmla="*/ 9525 w 9159330"/>
                <a:gd name="connsiteY0" fmla="*/ 0 h 2523976"/>
                <a:gd name="connsiteX1" fmla="*/ 9155644 w 9159330"/>
                <a:gd name="connsiteY1" fmla="*/ 6350 h 2523976"/>
                <a:gd name="connsiteX2" fmla="*/ 9159329 w 9159330"/>
                <a:gd name="connsiteY2" fmla="*/ 1394335 h 2523976"/>
                <a:gd name="connsiteX3" fmla="*/ 6193879 w 9159330"/>
                <a:gd name="connsiteY3" fmla="*/ 1412726 h 2523976"/>
                <a:gd name="connsiteX4" fmla="*/ 2352675 w 9159330"/>
                <a:gd name="connsiteY4" fmla="*/ 2298700 h 2523976"/>
                <a:gd name="connsiteX5" fmla="*/ 781050 w 9159330"/>
                <a:gd name="connsiteY5" fmla="*/ 2079625 h 2523976"/>
                <a:gd name="connsiteX6" fmla="*/ 0 w 9159330"/>
                <a:gd name="connsiteY6" fmla="*/ 2523976 h 2523976"/>
                <a:gd name="connsiteX7" fmla="*/ 9525 w 9159330"/>
                <a:gd name="connsiteY7" fmla="*/ 0 h 2523976"/>
                <a:gd name="connsiteX0" fmla="*/ 290908 w 9159330"/>
                <a:gd name="connsiteY0" fmla="*/ 8860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290908 w 9159330"/>
                <a:gd name="connsiteY7" fmla="*/ 8860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23850 w 9159330"/>
                <a:gd name="connsiteY5" fmla="*/ 2335741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36550 w 9159330"/>
                <a:gd name="connsiteY5" fmla="*/ 2327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49250 w 9159330"/>
                <a:gd name="connsiteY5" fmla="*/ 23188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144920 w 9159330"/>
                <a:gd name="connsiteY0" fmla="*/ 266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144920 w 9159330"/>
                <a:gd name="connsiteY7" fmla="*/ 26655 h 2517626"/>
                <a:gd name="connsiteX0" fmla="*/ 1920 w 9159330"/>
                <a:gd name="connsiteY0" fmla="*/ 0 h 2520605"/>
                <a:gd name="connsiteX1" fmla="*/ 9155644 w 9159330"/>
                <a:gd name="connsiteY1" fmla="*/ 2979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058278 w 9159330"/>
                <a:gd name="connsiteY1" fmla="*/ 108812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42945"/>
                <a:gd name="connsiteY0" fmla="*/ 0 h 2520605"/>
                <a:gd name="connsiteX1" fmla="*/ 9142945 w 9142945"/>
                <a:gd name="connsiteY1" fmla="*/ 2978 h 2520605"/>
                <a:gd name="connsiteX2" fmla="*/ 9049262 w 9142945"/>
                <a:gd name="connsiteY2" fmla="*/ 1390964 h 2520605"/>
                <a:gd name="connsiteX3" fmla="*/ 6193879 w 9142945"/>
                <a:gd name="connsiteY3" fmla="*/ 1409355 h 2520605"/>
                <a:gd name="connsiteX4" fmla="*/ 2352675 w 9142945"/>
                <a:gd name="connsiteY4" fmla="*/ 2295329 h 2520605"/>
                <a:gd name="connsiteX5" fmla="*/ 387350 w 9142945"/>
                <a:gd name="connsiteY5" fmla="*/ 2296387 h 2520605"/>
                <a:gd name="connsiteX6" fmla="*/ 0 w 9142945"/>
                <a:gd name="connsiteY6" fmla="*/ 2520605 h 2520605"/>
                <a:gd name="connsiteX7" fmla="*/ 1920 w 9142945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263964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399431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5096"/>
                <a:gd name="connsiteY0" fmla="*/ 0 h 2520605"/>
                <a:gd name="connsiteX1" fmla="*/ 9142945 w 9155096"/>
                <a:gd name="connsiteY1" fmla="*/ 2978 h 2520605"/>
                <a:gd name="connsiteX2" fmla="*/ 9155095 w 9155096"/>
                <a:gd name="connsiteY2" fmla="*/ 1306297 h 2520605"/>
                <a:gd name="connsiteX3" fmla="*/ 6193879 w 9155096"/>
                <a:gd name="connsiteY3" fmla="*/ 1409355 h 2520605"/>
                <a:gd name="connsiteX4" fmla="*/ 2352675 w 9155096"/>
                <a:gd name="connsiteY4" fmla="*/ 2295329 h 2520605"/>
                <a:gd name="connsiteX5" fmla="*/ 387350 w 9155096"/>
                <a:gd name="connsiteY5" fmla="*/ 2296387 h 2520605"/>
                <a:gd name="connsiteX6" fmla="*/ 0 w 9155096"/>
                <a:gd name="connsiteY6" fmla="*/ 2520605 h 2520605"/>
                <a:gd name="connsiteX7" fmla="*/ 1920 w 9155096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12130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6629"/>
                <a:gd name="connsiteY0" fmla="*/ 0 h 2520605"/>
                <a:gd name="connsiteX1" fmla="*/ 9142945 w 9146629"/>
                <a:gd name="connsiteY1" fmla="*/ 2978 h 2520605"/>
                <a:gd name="connsiteX2" fmla="*/ 9146628 w 9146629"/>
                <a:gd name="connsiteY2" fmla="*/ 1395196 h 2520605"/>
                <a:gd name="connsiteX3" fmla="*/ 6193879 w 9146629"/>
                <a:gd name="connsiteY3" fmla="*/ 1409355 h 2520605"/>
                <a:gd name="connsiteX4" fmla="*/ 2352675 w 9146629"/>
                <a:gd name="connsiteY4" fmla="*/ 2295329 h 2520605"/>
                <a:gd name="connsiteX5" fmla="*/ 387350 w 9146629"/>
                <a:gd name="connsiteY5" fmla="*/ 2296387 h 2520605"/>
                <a:gd name="connsiteX6" fmla="*/ 0 w 9146629"/>
                <a:gd name="connsiteY6" fmla="*/ 2520605 h 2520605"/>
                <a:gd name="connsiteX7" fmla="*/ 1920 w 9146629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03663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68621"/>
                <a:gd name="connsiteY0" fmla="*/ 1255 h 2521860"/>
                <a:gd name="connsiteX1" fmla="*/ 9142946 w 9168621"/>
                <a:gd name="connsiteY1" fmla="*/ 0 h 2521860"/>
                <a:gd name="connsiteX2" fmla="*/ 9142395 w 9168621"/>
                <a:gd name="connsiteY2" fmla="*/ 1404918 h 2521860"/>
                <a:gd name="connsiteX3" fmla="*/ 6193879 w 9168621"/>
                <a:gd name="connsiteY3" fmla="*/ 1410610 h 2521860"/>
                <a:gd name="connsiteX4" fmla="*/ 2352675 w 9168621"/>
                <a:gd name="connsiteY4" fmla="*/ 2296584 h 2521860"/>
                <a:gd name="connsiteX5" fmla="*/ 387350 w 9168621"/>
                <a:gd name="connsiteY5" fmla="*/ 2297642 h 2521860"/>
                <a:gd name="connsiteX6" fmla="*/ 0 w 9168621"/>
                <a:gd name="connsiteY6" fmla="*/ 2521860 h 2521860"/>
                <a:gd name="connsiteX7" fmla="*/ 1920 w 9168621"/>
                <a:gd name="connsiteY7" fmla="*/ 1255 h 2521860"/>
                <a:gd name="connsiteX0" fmla="*/ 1920 w 9142946"/>
                <a:gd name="connsiteY0" fmla="*/ 1255 h 2521860"/>
                <a:gd name="connsiteX1" fmla="*/ 9142946 w 9142946"/>
                <a:gd name="connsiteY1" fmla="*/ 0 h 2521860"/>
                <a:gd name="connsiteX2" fmla="*/ 9142395 w 9142946"/>
                <a:gd name="connsiteY2" fmla="*/ 1404918 h 2521860"/>
                <a:gd name="connsiteX3" fmla="*/ 6193879 w 9142946"/>
                <a:gd name="connsiteY3" fmla="*/ 1410610 h 2521860"/>
                <a:gd name="connsiteX4" fmla="*/ 2352675 w 9142946"/>
                <a:gd name="connsiteY4" fmla="*/ 2296584 h 2521860"/>
                <a:gd name="connsiteX5" fmla="*/ 387350 w 9142946"/>
                <a:gd name="connsiteY5" fmla="*/ 2297642 h 2521860"/>
                <a:gd name="connsiteX6" fmla="*/ 0 w 9142946"/>
                <a:gd name="connsiteY6" fmla="*/ 2521860 h 2521860"/>
                <a:gd name="connsiteX7" fmla="*/ 1920 w 9142946"/>
                <a:gd name="connsiteY7" fmla="*/ 1255 h 2521860"/>
                <a:gd name="connsiteX0" fmla="*/ 1920 w 9142396"/>
                <a:gd name="connsiteY0" fmla="*/ 0 h 2520605"/>
                <a:gd name="connsiteX1" fmla="*/ 9108021 w 9142396"/>
                <a:gd name="connsiteY1" fmla="*/ 46370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6121" h="2521860">
                  <a:moveTo>
                    <a:pt x="1920" y="1255"/>
                  </a:moveTo>
                  <a:lnTo>
                    <a:pt x="9146121" y="0"/>
                  </a:lnTo>
                  <a:lnTo>
                    <a:pt x="9142395" y="1404918"/>
                  </a:lnTo>
                  <a:cubicBezTo>
                    <a:pt x="9144512" y="1402582"/>
                    <a:pt x="6198112" y="1404480"/>
                    <a:pt x="6193879" y="1410610"/>
                  </a:cubicBezTo>
                  <a:lnTo>
                    <a:pt x="2352675" y="2296584"/>
                  </a:lnTo>
                  <a:lnTo>
                    <a:pt x="387350" y="2297642"/>
                  </a:lnTo>
                  <a:lnTo>
                    <a:pt x="0" y="2521860"/>
                  </a:lnTo>
                  <a:lnTo>
                    <a:pt x="1920" y="1255"/>
                  </a:lnTo>
                  <a:close/>
                </a:path>
              </a:pathLst>
            </a:custGeom>
            <a:solidFill>
              <a:srgbClr val="E1E2D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36576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pPr algn="ctr"/>
              <a:endParaRPr lang="fr-FR" sz="2200" b="1" kern="1800" spc="-120" dirty="0">
                <a:solidFill>
                  <a:schemeClr val="bg1"/>
                </a:solidFill>
                <a:latin typeface="Open Sans"/>
                <a:cs typeface="Open Sans"/>
              </a:endParaRPr>
            </a:p>
          </p:txBody>
        </p:sp>
        <p:pic>
          <p:nvPicPr>
            <p:cNvPr id="36" name="Image 35" descr="Slogan_PPT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74" y="330183"/>
              <a:ext cx="1115568" cy="215245"/>
            </a:xfrm>
            <a:prstGeom prst="rect">
              <a:avLst/>
            </a:prstGeom>
          </p:spPr>
        </p:pic>
      </p:grpSp>
      <p:pic>
        <p:nvPicPr>
          <p:cNvPr id="14" name="Image 13" descr="Spheres_PPT-01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4"/>
          <a:stretch/>
        </p:blipFill>
        <p:spPr>
          <a:xfrm>
            <a:off x="7700836" y="555209"/>
            <a:ext cx="1453896" cy="1554480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230188" y="1405601"/>
            <a:ext cx="2167128" cy="2167128"/>
          </a:xfrm>
          <a:prstGeom prst="ellipse">
            <a:avLst/>
          </a:prstGeom>
          <a:gradFill flip="none" rotWithShape="1">
            <a:gsLst>
              <a:gs pos="100000">
                <a:srgbClr val="30B179"/>
              </a:gs>
              <a:gs pos="0">
                <a:srgbClr val="00899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36576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endParaRPr lang="fr-FR" sz="2200" b="1" kern="1800" spc="-12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38" name="Image 37" descr="Quebec_RGB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36" y="4749986"/>
            <a:ext cx="1085024" cy="212388"/>
          </a:xfrm>
          <a:prstGeom prst="rect">
            <a:avLst/>
          </a:prstGeom>
        </p:spPr>
      </p:pic>
      <p:sp>
        <p:nvSpPr>
          <p:cNvPr id="16" name="Ellipse 15"/>
          <p:cNvSpPr>
            <a:spLocks noChangeAspect="1"/>
          </p:cNvSpPr>
          <p:nvPr/>
        </p:nvSpPr>
        <p:spPr>
          <a:xfrm>
            <a:off x="1669316" y="1253096"/>
            <a:ext cx="865060" cy="865060"/>
          </a:xfrm>
          <a:prstGeom prst="ellipse">
            <a:avLst/>
          </a:prstGeom>
          <a:solidFill>
            <a:srgbClr val="0041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0" algn="ctr">
              <a:lnSpc>
                <a:spcPts val="1360"/>
              </a:lnSpc>
            </a:pPr>
            <a:endParaRPr lang="fr-FR" sz="1300" kern="1200" cap="all" spc="-60" dirty="0" smtClean="0"/>
          </a:p>
        </p:txBody>
      </p:sp>
      <p:sp>
        <p:nvSpPr>
          <p:cNvPr id="13" name="Espace réservé du texte 33"/>
          <p:cNvSpPr>
            <a:spLocks noGrp="1"/>
          </p:cNvSpPr>
          <p:nvPr>
            <p:ph type="body" sz="quarter" idx="14" hasCustomPrompt="1"/>
          </p:nvPr>
        </p:nvSpPr>
        <p:spPr>
          <a:xfrm>
            <a:off x="3740150" y="3420533"/>
            <a:ext cx="2997200" cy="148166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400" b="0" i="0" baseline="0">
                <a:solidFill>
                  <a:srgbClr val="464646"/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Texte secondaire</a:t>
            </a:r>
            <a:endParaRPr lang="fr-FR" dirty="0"/>
          </a:p>
        </p:txBody>
      </p:sp>
      <p:sp>
        <p:nvSpPr>
          <p:cNvPr id="15" name="Espace réservé du texte 33"/>
          <p:cNvSpPr>
            <a:spLocks noGrp="1"/>
          </p:cNvSpPr>
          <p:nvPr>
            <p:ph type="body" sz="quarter" idx="15" hasCustomPrompt="1"/>
          </p:nvPr>
        </p:nvSpPr>
        <p:spPr>
          <a:xfrm>
            <a:off x="3740150" y="2717800"/>
            <a:ext cx="2997200" cy="7027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FontTx/>
              <a:buNone/>
              <a:defRPr sz="18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Titre de la </a:t>
            </a:r>
            <a:br>
              <a:rPr lang="fr-FR" dirty="0" smtClean="0"/>
            </a:br>
            <a:r>
              <a:rPr lang="fr-FR" dirty="0" smtClean="0"/>
              <a:t>présentation</a:t>
            </a:r>
          </a:p>
        </p:txBody>
      </p:sp>
      <p:sp>
        <p:nvSpPr>
          <p:cNvPr id="17" name="ZoneTexte 16"/>
          <p:cNvSpPr txBox="1"/>
          <p:nvPr userDrawn="1"/>
        </p:nvSpPr>
        <p:spPr>
          <a:xfrm>
            <a:off x="504509" y="2159000"/>
            <a:ext cx="1698941" cy="8301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ts val="1600"/>
              </a:lnSpc>
            </a:pPr>
            <a:r>
              <a:rPr lang="fr-FR" sz="1700" b="0" baseline="0" dirty="0" smtClean="0">
                <a:solidFill>
                  <a:schemeClr val="bg1"/>
                </a:solidFill>
              </a:rPr>
              <a:t>CENTRE INTÉGRÉ</a:t>
            </a:r>
          </a:p>
          <a:p>
            <a:pPr lvl="0">
              <a:lnSpc>
                <a:spcPts val="1600"/>
              </a:lnSpc>
            </a:pPr>
            <a:r>
              <a:rPr lang="fr-FR" sz="1700" b="0" baseline="0" dirty="0" smtClean="0">
                <a:solidFill>
                  <a:schemeClr val="bg1"/>
                </a:solidFill>
              </a:rPr>
              <a:t>DE SANTÉ ET DE</a:t>
            </a:r>
            <a:br>
              <a:rPr lang="fr-FR" sz="1700" b="0" baseline="0" dirty="0" smtClean="0">
                <a:solidFill>
                  <a:schemeClr val="bg1"/>
                </a:solidFill>
              </a:rPr>
            </a:br>
            <a:r>
              <a:rPr lang="fr-FR" sz="1700" b="0" baseline="0" dirty="0" smtClean="0">
                <a:solidFill>
                  <a:schemeClr val="bg1"/>
                </a:solidFill>
              </a:rPr>
              <a:t>SERVICES SOCIAUX DE LAVAL</a:t>
            </a:r>
            <a:endParaRPr lang="fr-FR" sz="1700" b="0" baseline="0" dirty="0">
              <a:solidFill>
                <a:schemeClr val="bg1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 hasCustomPrompt="1"/>
          </p:nvPr>
        </p:nvSpPr>
        <p:spPr>
          <a:xfrm>
            <a:off x="1608667" y="1253096"/>
            <a:ext cx="990599" cy="865060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ts val="1360"/>
              </a:lnSpc>
              <a:spcBef>
                <a:spcPts val="0"/>
              </a:spcBef>
              <a:buNone/>
              <a:defRPr sz="1300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fr-CA" dirty="0" smtClean="0"/>
              <a:t>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1110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163" y="342900"/>
            <a:ext cx="7772400" cy="8572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173163" y="1485900"/>
            <a:ext cx="3810000" cy="3086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35563" y="1485900"/>
            <a:ext cx="3810000" cy="3086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73163" y="4699397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4686300"/>
            <a:ext cx="28956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formation aux infirmières, CEPI, infirmières auxiliaires et externes</a:t>
            </a:r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4686300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DEDA2-8D5C-4058-B2A9-22059381CDA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2588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9760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63069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7484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04888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39874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61536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80176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29382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1075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- Avec date réguliè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r 13"/>
          <p:cNvGrpSpPr/>
          <p:nvPr userDrawn="1"/>
        </p:nvGrpSpPr>
        <p:grpSpPr>
          <a:xfrm>
            <a:off x="-2121" y="0"/>
            <a:ext cx="9146121" cy="2521860"/>
            <a:chOff x="0" y="2115"/>
            <a:chExt cx="9146121" cy="2521860"/>
          </a:xfrm>
        </p:grpSpPr>
        <p:sp>
          <p:nvSpPr>
            <p:cNvPr id="15" name="Rogner un rectangle à un seul coin 20"/>
            <p:cNvSpPr/>
            <p:nvPr userDrawn="1"/>
          </p:nvSpPr>
          <p:spPr>
            <a:xfrm>
              <a:off x="0" y="2115"/>
              <a:ext cx="9146121" cy="2521860"/>
            </a:xfrm>
            <a:custGeom>
              <a:avLst/>
              <a:gdLst>
                <a:gd name="connsiteX0" fmla="*/ 0 w 2736304"/>
                <a:gd name="connsiteY0" fmla="*/ 0 h 1584176"/>
                <a:gd name="connsiteX1" fmla="*/ 2472269 w 2736304"/>
                <a:gd name="connsiteY1" fmla="*/ 0 h 1584176"/>
                <a:gd name="connsiteX2" fmla="*/ 2736304 w 2736304"/>
                <a:gd name="connsiteY2" fmla="*/ 264035 h 1584176"/>
                <a:gd name="connsiteX3" fmla="*/ 2736304 w 2736304"/>
                <a:gd name="connsiteY3" fmla="*/ 1584176 h 1584176"/>
                <a:gd name="connsiteX4" fmla="*/ 0 w 2736304"/>
                <a:gd name="connsiteY4" fmla="*/ 1584176 h 1584176"/>
                <a:gd name="connsiteX5" fmla="*/ 0 w 2736304"/>
                <a:gd name="connsiteY5" fmla="*/ 0 h 1584176"/>
                <a:gd name="connsiteX0" fmla="*/ 6350 w 2742654"/>
                <a:gd name="connsiteY0" fmla="*/ 0 h 2346176"/>
                <a:gd name="connsiteX1" fmla="*/ 2478619 w 2742654"/>
                <a:gd name="connsiteY1" fmla="*/ 0 h 2346176"/>
                <a:gd name="connsiteX2" fmla="*/ 2742654 w 2742654"/>
                <a:gd name="connsiteY2" fmla="*/ 264035 h 2346176"/>
                <a:gd name="connsiteX3" fmla="*/ 2742654 w 2742654"/>
                <a:gd name="connsiteY3" fmla="*/ 1584176 h 2346176"/>
                <a:gd name="connsiteX4" fmla="*/ 0 w 2742654"/>
                <a:gd name="connsiteY4" fmla="*/ 2346176 h 2346176"/>
                <a:gd name="connsiteX5" fmla="*/ 6350 w 2742654"/>
                <a:gd name="connsiteY5" fmla="*/ 0 h 2346176"/>
                <a:gd name="connsiteX0" fmla="*/ 6350 w 9152469"/>
                <a:gd name="connsiteY0" fmla="*/ 0 h 2346176"/>
                <a:gd name="connsiteX1" fmla="*/ 9152469 w 9152469"/>
                <a:gd name="connsiteY1" fmla="*/ 6350 h 2346176"/>
                <a:gd name="connsiteX2" fmla="*/ 2742654 w 9152469"/>
                <a:gd name="connsiteY2" fmla="*/ 264035 h 2346176"/>
                <a:gd name="connsiteX3" fmla="*/ 2742654 w 9152469"/>
                <a:gd name="connsiteY3" fmla="*/ 1584176 h 2346176"/>
                <a:gd name="connsiteX4" fmla="*/ 0 w 9152469"/>
                <a:gd name="connsiteY4" fmla="*/ 2346176 h 2346176"/>
                <a:gd name="connsiteX5" fmla="*/ 6350 w 9152469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0958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15303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0 w 9156155"/>
                <a:gd name="connsiteY4" fmla="*/ 2346176 h 2346176"/>
                <a:gd name="connsiteX5" fmla="*/ 6350 w 9156155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876550 w 9156155"/>
                <a:gd name="connsiteY4" fmla="*/ 191135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673100 w 9156155"/>
                <a:gd name="connsiteY4" fmla="*/ 223520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724150 w 9156155"/>
                <a:gd name="connsiteY4" fmla="*/ 19304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349500 w 9156155"/>
                <a:gd name="connsiteY4" fmla="*/ 22987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73100 w 9156155"/>
                <a:gd name="connsiteY5" fmla="*/ 2235200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82625 w 9156155"/>
                <a:gd name="connsiteY5" fmla="*/ 20034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777875 w 9156155"/>
                <a:gd name="connsiteY5" fmla="*/ 20796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349351"/>
                <a:gd name="connsiteX1" fmla="*/ 9152469 w 9156155"/>
                <a:gd name="connsiteY1" fmla="*/ 6350 h 2349351"/>
                <a:gd name="connsiteX2" fmla="*/ 9156154 w 9156155"/>
                <a:gd name="connsiteY2" fmla="*/ 1394335 h 2349351"/>
                <a:gd name="connsiteX3" fmla="*/ 6190704 w 9156155"/>
                <a:gd name="connsiteY3" fmla="*/ 1412726 h 2349351"/>
                <a:gd name="connsiteX4" fmla="*/ 2349500 w 9156155"/>
                <a:gd name="connsiteY4" fmla="*/ 2298700 h 2349351"/>
                <a:gd name="connsiteX5" fmla="*/ 777875 w 9156155"/>
                <a:gd name="connsiteY5" fmla="*/ 2079625 h 2349351"/>
                <a:gd name="connsiteX6" fmla="*/ 0 w 9156155"/>
                <a:gd name="connsiteY6" fmla="*/ 2349351 h 2349351"/>
                <a:gd name="connsiteX7" fmla="*/ 6350 w 9156155"/>
                <a:gd name="connsiteY7" fmla="*/ 0 h 2349351"/>
                <a:gd name="connsiteX0" fmla="*/ 9525 w 9159330"/>
                <a:gd name="connsiteY0" fmla="*/ 0 h 2523976"/>
                <a:gd name="connsiteX1" fmla="*/ 9155644 w 9159330"/>
                <a:gd name="connsiteY1" fmla="*/ 6350 h 2523976"/>
                <a:gd name="connsiteX2" fmla="*/ 9159329 w 9159330"/>
                <a:gd name="connsiteY2" fmla="*/ 1394335 h 2523976"/>
                <a:gd name="connsiteX3" fmla="*/ 6193879 w 9159330"/>
                <a:gd name="connsiteY3" fmla="*/ 1412726 h 2523976"/>
                <a:gd name="connsiteX4" fmla="*/ 2352675 w 9159330"/>
                <a:gd name="connsiteY4" fmla="*/ 2298700 h 2523976"/>
                <a:gd name="connsiteX5" fmla="*/ 781050 w 9159330"/>
                <a:gd name="connsiteY5" fmla="*/ 2079625 h 2523976"/>
                <a:gd name="connsiteX6" fmla="*/ 0 w 9159330"/>
                <a:gd name="connsiteY6" fmla="*/ 2523976 h 2523976"/>
                <a:gd name="connsiteX7" fmla="*/ 9525 w 9159330"/>
                <a:gd name="connsiteY7" fmla="*/ 0 h 2523976"/>
                <a:gd name="connsiteX0" fmla="*/ 290908 w 9159330"/>
                <a:gd name="connsiteY0" fmla="*/ 8860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290908 w 9159330"/>
                <a:gd name="connsiteY7" fmla="*/ 8860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23850 w 9159330"/>
                <a:gd name="connsiteY5" fmla="*/ 2335741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36550 w 9159330"/>
                <a:gd name="connsiteY5" fmla="*/ 2327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49250 w 9159330"/>
                <a:gd name="connsiteY5" fmla="*/ 23188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144920 w 9159330"/>
                <a:gd name="connsiteY0" fmla="*/ 266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144920 w 9159330"/>
                <a:gd name="connsiteY7" fmla="*/ 26655 h 2517626"/>
                <a:gd name="connsiteX0" fmla="*/ 1920 w 9159330"/>
                <a:gd name="connsiteY0" fmla="*/ 0 h 2520605"/>
                <a:gd name="connsiteX1" fmla="*/ 9155644 w 9159330"/>
                <a:gd name="connsiteY1" fmla="*/ 2979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058278 w 9159330"/>
                <a:gd name="connsiteY1" fmla="*/ 108812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42945"/>
                <a:gd name="connsiteY0" fmla="*/ 0 h 2520605"/>
                <a:gd name="connsiteX1" fmla="*/ 9142945 w 9142945"/>
                <a:gd name="connsiteY1" fmla="*/ 2978 h 2520605"/>
                <a:gd name="connsiteX2" fmla="*/ 9049262 w 9142945"/>
                <a:gd name="connsiteY2" fmla="*/ 1390964 h 2520605"/>
                <a:gd name="connsiteX3" fmla="*/ 6193879 w 9142945"/>
                <a:gd name="connsiteY3" fmla="*/ 1409355 h 2520605"/>
                <a:gd name="connsiteX4" fmla="*/ 2352675 w 9142945"/>
                <a:gd name="connsiteY4" fmla="*/ 2295329 h 2520605"/>
                <a:gd name="connsiteX5" fmla="*/ 387350 w 9142945"/>
                <a:gd name="connsiteY5" fmla="*/ 2296387 h 2520605"/>
                <a:gd name="connsiteX6" fmla="*/ 0 w 9142945"/>
                <a:gd name="connsiteY6" fmla="*/ 2520605 h 2520605"/>
                <a:gd name="connsiteX7" fmla="*/ 1920 w 9142945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263964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399431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5096"/>
                <a:gd name="connsiteY0" fmla="*/ 0 h 2520605"/>
                <a:gd name="connsiteX1" fmla="*/ 9142945 w 9155096"/>
                <a:gd name="connsiteY1" fmla="*/ 2978 h 2520605"/>
                <a:gd name="connsiteX2" fmla="*/ 9155095 w 9155096"/>
                <a:gd name="connsiteY2" fmla="*/ 1306297 h 2520605"/>
                <a:gd name="connsiteX3" fmla="*/ 6193879 w 9155096"/>
                <a:gd name="connsiteY3" fmla="*/ 1409355 h 2520605"/>
                <a:gd name="connsiteX4" fmla="*/ 2352675 w 9155096"/>
                <a:gd name="connsiteY4" fmla="*/ 2295329 h 2520605"/>
                <a:gd name="connsiteX5" fmla="*/ 387350 w 9155096"/>
                <a:gd name="connsiteY5" fmla="*/ 2296387 h 2520605"/>
                <a:gd name="connsiteX6" fmla="*/ 0 w 9155096"/>
                <a:gd name="connsiteY6" fmla="*/ 2520605 h 2520605"/>
                <a:gd name="connsiteX7" fmla="*/ 1920 w 9155096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12130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6629"/>
                <a:gd name="connsiteY0" fmla="*/ 0 h 2520605"/>
                <a:gd name="connsiteX1" fmla="*/ 9142945 w 9146629"/>
                <a:gd name="connsiteY1" fmla="*/ 2978 h 2520605"/>
                <a:gd name="connsiteX2" fmla="*/ 9146628 w 9146629"/>
                <a:gd name="connsiteY2" fmla="*/ 1395196 h 2520605"/>
                <a:gd name="connsiteX3" fmla="*/ 6193879 w 9146629"/>
                <a:gd name="connsiteY3" fmla="*/ 1409355 h 2520605"/>
                <a:gd name="connsiteX4" fmla="*/ 2352675 w 9146629"/>
                <a:gd name="connsiteY4" fmla="*/ 2295329 h 2520605"/>
                <a:gd name="connsiteX5" fmla="*/ 387350 w 9146629"/>
                <a:gd name="connsiteY5" fmla="*/ 2296387 h 2520605"/>
                <a:gd name="connsiteX6" fmla="*/ 0 w 9146629"/>
                <a:gd name="connsiteY6" fmla="*/ 2520605 h 2520605"/>
                <a:gd name="connsiteX7" fmla="*/ 1920 w 9146629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03663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68621"/>
                <a:gd name="connsiteY0" fmla="*/ 1255 h 2521860"/>
                <a:gd name="connsiteX1" fmla="*/ 9142946 w 9168621"/>
                <a:gd name="connsiteY1" fmla="*/ 0 h 2521860"/>
                <a:gd name="connsiteX2" fmla="*/ 9142395 w 9168621"/>
                <a:gd name="connsiteY2" fmla="*/ 1404918 h 2521860"/>
                <a:gd name="connsiteX3" fmla="*/ 6193879 w 9168621"/>
                <a:gd name="connsiteY3" fmla="*/ 1410610 h 2521860"/>
                <a:gd name="connsiteX4" fmla="*/ 2352675 w 9168621"/>
                <a:gd name="connsiteY4" fmla="*/ 2296584 h 2521860"/>
                <a:gd name="connsiteX5" fmla="*/ 387350 w 9168621"/>
                <a:gd name="connsiteY5" fmla="*/ 2297642 h 2521860"/>
                <a:gd name="connsiteX6" fmla="*/ 0 w 9168621"/>
                <a:gd name="connsiteY6" fmla="*/ 2521860 h 2521860"/>
                <a:gd name="connsiteX7" fmla="*/ 1920 w 9168621"/>
                <a:gd name="connsiteY7" fmla="*/ 1255 h 2521860"/>
                <a:gd name="connsiteX0" fmla="*/ 1920 w 9142946"/>
                <a:gd name="connsiteY0" fmla="*/ 1255 h 2521860"/>
                <a:gd name="connsiteX1" fmla="*/ 9142946 w 9142946"/>
                <a:gd name="connsiteY1" fmla="*/ 0 h 2521860"/>
                <a:gd name="connsiteX2" fmla="*/ 9142395 w 9142946"/>
                <a:gd name="connsiteY2" fmla="*/ 1404918 h 2521860"/>
                <a:gd name="connsiteX3" fmla="*/ 6193879 w 9142946"/>
                <a:gd name="connsiteY3" fmla="*/ 1410610 h 2521860"/>
                <a:gd name="connsiteX4" fmla="*/ 2352675 w 9142946"/>
                <a:gd name="connsiteY4" fmla="*/ 2296584 h 2521860"/>
                <a:gd name="connsiteX5" fmla="*/ 387350 w 9142946"/>
                <a:gd name="connsiteY5" fmla="*/ 2297642 h 2521860"/>
                <a:gd name="connsiteX6" fmla="*/ 0 w 9142946"/>
                <a:gd name="connsiteY6" fmla="*/ 2521860 h 2521860"/>
                <a:gd name="connsiteX7" fmla="*/ 1920 w 9142946"/>
                <a:gd name="connsiteY7" fmla="*/ 1255 h 2521860"/>
                <a:gd name="connsiteX0" fmla="*/ 1920 w 9142396"/>
                <a:gd name="connsiteY0" fmla="*/ 0 h 2520605"/>
                <a:gd name="connsiteX1" fmla="*/ 9108021 w 9142396"/>
                <a:gd name="connsiteY1" fmla="*/ 46370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6121" h="2521860">
                  <a:moveTo>
                    <a:pt x="1920" y="1255"/>
                  </a:moveTo>
                  <a:lnTo>
                    <a:pt x="9146121" y="0"/>
                  </a:lnTo>
                  <a:lnTo>
                    <a:pt x="9142395" y="1404918"/>
                  </a:lnTo>
                  <a:cubicBezTo>
                    <a:pt x="9144512" y="1402582"/>
                    <a:pt x="6198112" y="1404480"/>
                    <a:pt x="6193879" y="1410610"/>
                  </a:cubicBezTo>
                  <a:lnTo>
                    <a:pt x="2352675" y="2296584"/>
                  </a:lnTo>
                  <a:lnTo>
                    <a:pt x="387350" y="2297642"/>
                  </a:lnTo>
                  <a:lnTo>
                    <a:pt x="0" y="2521860"/>
                  </a:lnTo>
                  <a:lnTo>
                    <a:pt x="1920" y="1255"/>
                  </a:lnTo>
                  <a:close/>
                </a:path>
              </a:pathLst>
            </a:custGeom>
            <a:solidFill>
              <a:srgbClr val="E1E2D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36576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pPr algn="ctr"/>
              <a:endParaRPr lang="fr-FR" sz="2200" b="1" kern="1800" spc="-120" dirty="0">
                <a:solidFill>
                  <a:schemeClr val="bg1"/>
                </a:solidFill>
                <a:latin typeface="Open Sans"/>
                <a:cs typeface="Open Sans"/>
              </a:endParaRPr>
            </a:p>
          </p:txBody>
        </p:sp>
        <p:pic>
          <p:nvPicPr>
            <p:cNvPr id="16" name="Image 15" descr="Slogan_PPT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74" y="330183"/>
              <a:ext cx="1115568" cy="215245"/>
            </a:xfrm>
            <a:prstGeom prst="rect">
              <a:avLst/>
            </a:prstGeom>
          </p:spPr>
        </p:pic>
      </p:grpSp>
      <p:sp>
        <p:nvSpPr>
          <p:cNvPr id="7" name="Ellipse 6"/>
          <p:cNvSpPr/>
          <p:nvPr userDrawn="1"/>
        </p:nvSpPr>
        <p:spPr>
          <a:xfrm>
            <a:off x="230188" y="1405601"/>
            <a:ext cx="2167128" cy="2167128"/>
          </a:xfrm>
          <a:prstGeom prst="ellipse">
            <a:avLst/>
          </a:prstGeom>
          <a:gradFill flip="none" rotWithShape="1">
            <a:gsLst>
              <a:gs pos="100000">
                <a:srgbClr val="30B179"/>
              </a:gs>
              <a:gs pos="0">
                <a:srgbClr val="00899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36576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endParaRPr lang="fr-FR" sz="2200" b="1" kern="1800" spc="-12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13" name="Image 12" descr="Quebec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36" y="4749986"/>
            <a:ext cx="1085024" cy="212388"/>
          </a:xfrm>
          <a:prstGeom prst="rect">
            <a:avLst/>
          </a:prstGeom>
        </p:spPr>
      </p:pic>
      <p:sp>
        <p:nvSpPr>
          <p:cNvPr id="21" name="Espace réservé du texte 33"/>
          <p:cNvSpPr>
            <a:spLocks noGrp="1"/>
          </p:cNvSpPr>
          <p:nvPr>
            <p:ph type="body" sz="quarter" idx="14" hasCustomPrompt="1"/>
          </p:nvPr>
        </p:nvSpPr>
        <p:spPr>
          <a:xfrm>
            <a:off x="3740150" y="3420533"/>
            <a:ext cx="2997200" cy="148166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400" b="0" i="0" baseline="0">
                <a:solidFill>
                  <a:srgbClr val="464646"/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Texte secondaire</a:t>
            </a:r>
            <a:endParaRPr lang="fr-FR" dirty="0"/>
          </a:p>
        </p:txBody>
      </p:sp>
      <p:sp>
        <p:nvSpPr>
          <p:cNvPr id="22" name="Espace réservé du texte 33"/>
          <p:cNvSpPr>
            <a:spLocks noGrp="1"/>
          </p:cNvSpPr>
          <p:nvPr>
            <p:ph type="body" sz="quarter" idx="15" hasCustomPrompt="1"/>
          </p:nvPr>
        </p:nvSpPr>
        <p:spPr>
          <a:xfrm>
            <a:off x="3740150" y="2717800"/>
            <a:ext cx="2997200" cy="7027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FontTx/>
              <a:buNone/>
              <a:defRPr sz="18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Titre de la </a:t>
            </a:r>
            <a:br>
              <a:rPr lang="fr-FR" dirty="0" smtClean="0"/>
            </a:br>
            <a:r>
              <a:rPr lang="fr-FR" dirty="0" smtClean="0"/>
              <a:t>présentation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504509" y="2159000"/>
            <a:ext cx="1698941" cy="8301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ts val="1600"/>
              </a:lnSpc>
            </a:pPr>
            <a:r>
              <a:rPr lang="fr-FR" sz="1700" b="0" baseline="0" dirty="0" smtClean="0">
                <a:solidFill>
                  <a:schemeClr val="bg1"/>
                </a:solidFill>
              </a:rPr>
              <a:t>CENTRE INTÉGRÉ</a:t>
            </a:r>
          </a:p>
          <a:p>
            <a:pPr lvl="0">
              <a:lnSpc>
                <a:spcPts val="1600"/>
              </a:lnSpc>
            </a:pPr>
            <a:r>
              <a:rPr lang="fr-FR" sz="1700" b="0" baseline="0" dirty="0" smtClean="0">
                <a:solidFill>
                  <a:schemeClr val="bg1"/>
                </a:solidFill>
              </a:rPr>
              <a:t>DE SANTÉ ET DE</a:t>
            </a:r>
            <a:br>
              <a:rPr lang="fr-FR" sz="1700" b="0" baseline="0" dirty="0" smtClean="0">
                <a:solidFill>
                  <a:schemeClr val="bg1"/>
                </a:solidFill>
              </a:rPr>
            </a:br>
            <a:r>
              <a:rPr lang="fr-FR" sz="1700" b="0" baseline="0" dirty="0" smtClean="0">
                <a:solidFill>
                  <a:schemeClr val="bg1"/>
                </a:solidFill>
              </a:rPr>
              <a:t>SERVICES SOCIAUX DE LAVAL</a:t>
            </a:r>
            <a:endParaRPr lang="fr-FR" sz="17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76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1251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53965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lnSpc>
                <a:spcPct val="100000"/>
              </a:lnSpc>
              <a:defRPr sz="6000"/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Modifier le style des sous-titres du masque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3716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70666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lnSpc>
                <a:spcPct val="100000"/>
              </a:lnSpc>
              <a:defRPr sz="6000"/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869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93914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2369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lnSpc>
                <a:spcPct val="100000"/>
              </a:lnSpc>
              <a:defRPr b="1"/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927713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94668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945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un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7290" y="737189"/>
            <a:ext cx="4944110" cy="385487"/>
          </a:xfrm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46464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567689" y="1403349"/>
            <a:ext cx="4944111" cy="3236383"/>
          </a:xfrm>
          <a:prstGeom prst="rect">
            <a:avLst/>
          </a:prstGeom>
        </p:spPr>
        <p:txBody>
          <a:bodyPr vert="horz"/>
          <a:lstStyle>
            <a:lvl1pPr marL="164592" marR="0" indent="-1645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aseline="0"/>
            </a:lvl1pPr>
          </a:lstStyle>
          <a:p>
            <a:pPr lvl="0"/>
            <a:r>
              <a:rPr lang="fr-CA" dirty="0" smtClean="0"/>
              <a:t>Élément 1</a:t>
            </a:r>
          </a:p>
          <a:p>
            <a:pPr lvl="0"/>
            <a:r>
              <a:rPr lang="fr-CA" dirty="0" smtClean="0"/>
              <a:t>Élément 2</a:t>
            </a:r>
          </a:p>
          <a:p>
            <a:pPr marL="164592" marR="0" lvl="0" indent="-1645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CA" dirty="0" smtClean="0"/>
              <a:t>Élément 3</a:t>
            </a:r>
          </a:p>
          <a:p>
            <a:pPr lvl="0"/>
            <a:endParaRPr lang="fr-CA" dirty="0" smtClean="0"/>
          </a:p>
          <a:p>
            <a:pPr lvl="0"/>
            <a:endParaRPr lang="fr-CA" dirty="0" smtClean="0"/>
          </a:p>
          <a:p>
            <a:pPr lvl="0"/>
            <a:endParaRPr lang="fr-FR" dirty="0" smtClean="0"/>
          </a:p>
          <a:p>
            <a:pPr lvl="0"/>
            <a:endParaRPr lang="fr-CA" dirty="0" smtClean="0"/>
          </a:p>
        </p:txBody>
      </p:sp>
    </p:spTree>
    <p:extLst>
      <p:ext uri="{BB962C8B-B14F-4D97-AF65-F5344CB8AC3E}">
        <p14:creationId xmlns:p14="http://schemas.microsoft.com/office/powerpoint/2010/main" val="12235265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05839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91507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2519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1676" y="954035"/>
            <a:ext cx="5464810" cy="385487"/>
          </a:xfrm>
        </p:spPr>
        <p:txBody>
          <a:bodyPr/>
          <a:lstStyle>
            <a:lvl1pPr algn="ctr">
              <a:lnSpc>
                <a:spcPct val="100000"/>
              </a:lnSpc>
              <a:defRPr sz="20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6030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s mult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9097" y="690018"/>
            <a:ext cx="6868160" cy="385487"/>
          </a:xfrm>
        </p:spPr>
        <p:txBody>
          <a:bodyPr/>
          <a:lstStyle>
            <a:lvl1pPr algn="ctr">
              <a:lnSpc>
                <a:spcPct val="100000"/>
              </a:lnSpc>
              <a:defRPr sz="20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548640" y="1210733"/>
            <a:ext cx="4944110" cy="350507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64646"/>
                </a:solidFill>
                <a:latin typeface="Open Sans"/>
                <a:cs typeface="Open Sans"/>
              </a:defRPr>
            </a:lvl1pPr>
            <a:lvl2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2pPr>
            <a:lvl3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3pPr>
            <a:lvl4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4pPr>
            <a:lvl5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5pPr>
          </a:lstStyle>
          <a:p>
            <a:r>
              <a:rPr lang="fr-CA" dirty="0" smtClean="0"/>
              <a:t>Cliquez sur l'icône pour ajouter un contenu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1" hasCustomPrompt="1"/>
          </p:nvPr>
        </p:nvSpPr>
        <p:spPr>
          <a:xfrm>
            <a:off x="5492750" y="1210733"/>
            <a:ext cx="1924050" cy="1761067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1pPr>
            <a:lvl2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2pPr>
            <a:lvl3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3pPr>
            <a:lvl4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4pPr>
            <a:lvl5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CA" dirty="0" smtClean="0"/>
              <a:t>Cliquez sur l'icône pour ajouter un contenu</a:t>
            </a:r>
            <a:endParaRPr lang="fr-FR" dirty="0" smtClean="0"/>
          </a:p>
        </p:txBody>
      </p:sp>
      <p:sp>
        <p:nvSpPr>
          <p:cNvPr id="5" name="Espace réservé du contenu 3"/>
          <p:cNvSpPr>
            <a:spLocks noGrp="1"/>
          </p:cNvSpPr>
          <p:nvPr>
            <p:ph sz="quarter" idx="12" hasCustomPrompt="1"/>
          </p:nvPr>
        </p:nvSpPr>
        <p:spPr>
          <a:xfrm>
            <a:off x="5492750" y="2971800"/>
            <a:ext cx="1924050" cy="1744007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464646"/>
                </a:solidFill>
                <a:latin typeface="Open Sans"/>
                <a:cs typeface="Open Sans"/>
              </a:defRPr>
            </a:lvl1pPr>
            <a:lvl2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2pPr>
            <a:lvl3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3pPr>
            <a:lvl4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4pPr>
            <a:lvl5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CA" dirty="0" smtClean="0"/>
              <a:t>Cliquez sur l'icône pour ajouter un contenu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815501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au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72510" y="735094"/>
            <a:ext cx="5464810" cy="385487"/>
          </a:xfrm>
        </p:spPr>
        <p:txBody>
          <a:bodyPr/>
          <a:lstStyle>
            <a:lvl1pPr algn="ctr">
              <a:lnSpc>
                <a:spcPct val="100000"/>
              </a:lnSpc>
              <a:defRPr sz="20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0"/>
          </p:nvPr>
        </p:nvSpPr>
        <p:spPr>
          <a:xfrm>
            <a:off x="548640" y="1211263"/>
            <a:ext cx="7088532" cy="368458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rgbClr val="464646"/>
                </a:solidFill>
                <a:latin typeface="+mn-lt"/>
                <a:cs typeface="Open Sans"/>
              </a:defRPr>
            </a:lvl1pPr>
          </a:lstStyle>
          <a:p>
            <a:r>
              <a:rPr lang="fr-FR" smtClean="0"/>
              <a:t>Cliquez sur l'icône pour ajouter un tableau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1417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 marL="1828800" indent="0">
              <a:buNone/>
              <a:defRPr/>
            </a:lvl5pPr>
          </a:lstStyle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6/1/2022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37065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5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163" y="342900"/>
            <a:ext cx="7772400" cy="8572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1173163" y="1485900"/>
            <a:ext cx="7772400" cy="3086100"/>
          </a:xfrm>
          <a:prstGeom prst="rect">
            <a:avLst/>
          </a:prstGeom>
        </p:spPr>
        <p:txBody>
          <a:bodyPr/>
          <a:lstStyle/>
          <a:p>
            <a:pPr lvl="0"/>
            <a:endParaRPr lang="fr-CA" noProof="0" smtClean="0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73163" y="4699397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4686300"/>
            <a:ext cx="28956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formation aux infirmières, CEPI, infirmières auxiliaires et externes</a:t>
            </a: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4686300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FEA5B-C0BC-4482-B2EE-FB476140E8E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6995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2DF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gner un rectangle à un seul coin 20"/>
          <p:cNvSpPr/>
          <p:nvPr userDrawn="1"/>
        </p:nvSpPr>
        <p:spPr>
          <a:xfrm>
            <a:off x="0" y="2115"/>
            <a:ext cx="9146121" cy="2521860"/>
          </a:xfrm>
          <a:custGeom>
            <a:avLst/>
            <a:gdLst>
              <a:gd name="connsiteX0" fmla="*/ 0 w 2736304"/>
              <a:gd name="connsiteY0" fmla="*/ 0 h 1584176"/>
              <a:gd name="connsiteX1" fmla="*/ 2472269 w 2736304"/>
              <a:gd name="connsiteY1" fmla="*/ 0 h 1584176"/>
              <a:gd name="connsiteX2" fmla="*/ 2736304 w 2736304"/>
              <a:gd name="connsiteY2" fmla="*/ 264035 h 1584176"/>
              <a:gd name="connsiteX3" fmla="*/ 2736304 w 2736304"/>
              <a:gd name="connsiteY3" fmla="*/ 1584176 h 1584176"/>
              <a:gd name="connsiteX4" fmla="*/ 0 w 2736304"/>
              <a:gd name="connsiteY4" fmla="*/ 1584176 h 1584176"/>
              <a:gd name="connsiteX5" fmla="*/ 0 w 2736304"/>
              <a:gd name="connsiteY5" fmla="*/ 0 h 1584176"/>
              <a:gd name="connsiteX0" fmla="*/ 6350 w 2742654"/>
              <a:gd name="connsiteY0" fmla="*/ 0 h 2346176"/>
              <a:gd name="connsiteX1" fmla="*/ 2478619 w 2742654"/>
              <a:gd name="connsiteY1" fmla="*/ 0 h 2346176"/>
              <a:gd name="connsiteX2" fmla="*/ 2742654 w 2742654"/>
              <a:gd name="connsiteY2" fmla="*/ 264035 h 2346176"/>
              <a:gd name="connsiteX3" fmla="*/ 2742654 w 2742654"/>
              <a:gd name="connsiteY3" fmla="*/ 1584176 h 2346176"/>
              <a:gd name="connsiteX4" fmla="*/ 0 w 2742654"/>
              <a:gd name="connsiteY4" fmla="*/ 2346176 h 2346176"/>
              <a:gd name="connsiteX5" fmla="*/ 6350 w 2742654"/>
              <a:gd name="connsiteY5" fmla="*/ 0 h 2346176"/>
              <a:gd name="connsiteX0" fmla="*/ 6350 w 9152469"/>
              <a:gd name="connsiteY0" fmla="*/ 0 h 2346176"/>
              <a:gd name="connsiteX1" fmla="*/ 9152469 w 9152469"/>
              <a:gd name="connsiteY1" fmla="*/ 6350 h 2346176"/>
              <a:gd name="connsiteX2" fmla="*/ 2742654 w 9152469"/>
              <a:gd name="connsiteY2" fmla="*/ 264035 h 2346176"/>
              <a:gd name="connsiteX3" fmla="*/ 2742654 w 9152469"/>
              <a:gd name="connsiteY3" fmla="*/ 1584176 h 2346176"/>
              <a:gd name="connsiteX4" fmla="*/ 0 w 9152469"/>
              <a:gd name="connsiteY4" fmla="*/ 2346176 h 2346176"/>
              <a:gd name="connsiteX5" fmla="*/ 6350 w 9152469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413385 h 2346176"/>
              <a:gd name="connsiteX3" fmla="*/ 2742654 w 9156154"/>
              <a:gd name="connsiteY3" fmla="*/ 158417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413385 h 2346176"/>
              <a:gd name="connsiteX3" fmla="*/ 2742654 w 9156154"/>
              <a:gd name="connsiteY3" fmla="*/ 158417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413385 h 2346176"/>
              <a:gd name="connsiteX3" fmla="*/ 6190704 w 9156154"/>
              <a:gd name="connsiteY3" fmla="*/ 141272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413385 h 2346176"/>
              <a:gd name="connsiteX3" fmla="*/ 6190704 w 9156154"/>
              <a:gd name="connsiteY3" fmla="*/ 141272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095885 h 2346176"/>
              <a:gd name="connsiteX3" fmla="*/ 6190704 w 9156154"/>
              <a:gd name="connsiteY3" fmla="*/ 141272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2561"/>
              <a:gd name="connsiteY0" fmla="*/ 0 h 2346176"/>
              <a:gd name="connsiteX1" fmla="*/ 9152469 w 9152561"/>
              <a:gd name="connsiteY1" fmla="*/ 6350 h 2346176"/>
              <a:gd name="connsiteX2" fmla="*/ 9143454 w 9152561"/>
              <a:gd name="connsiteY2" fmla="*/ 1413385 h 2346176"/>
              <a:gd name="connsiteX3" fmla="*/ 6190704 w 9152561"/>
              <a:gd name="connsiteY3" fmla="*/ 1412726 h 2346176"/>
              <a:gd name="connsiteX4" fmla="*/ 0 w 9152561"/>
              <a:gd name="connsiteY4" fmla="*/ 2346176 h 2346176"/>
              <a:gd name="connsiteX5" fmla="*/ 6350 w 9152561"/>
              <a:gd name="connsiteY5" fmla="*/ 0 h 2346176"/>
              <a:gd name="connsiteX0" fmla="*/ 6350 w 9152561"/>
              <a:gd name="connsiteY0" fmla="*/ 0 h 2346176"/>
              <a:gd name="connsiteX1" fmla="*/ 9152469 w 9152561"/>
              <a:gd name="connsiteY1" fmla="*/ 6350 h 2346176"/>
              <a:gd name="connsiteX2" fmla="*/ 9143454 w 9152561"/>
              <a:gd name="connsiteY2" fmla="*/ 1413385 h 2346176"/>
              <a:gd name="connsiteX3" fmla="*/ 6190704 w 9152561"/>
              <a:gd name="connsiteY3" fmla="*/ 1412726 h 2346176"/>
              <a:gd name="connsiteX4" fmla="*/ 0 w 9152561"/>
              <a:gd name="connsiteY4" fmla="*/ 2346176 h 2346176"/>
              <a:gd name="connsiteX5" fmla="*/ 6350 w 9152561"/>
              <a:gd name="connsiteY5" fmla="*/ 0 h 2346176"/>
              <a:gd name="connsiteX0" fmla="*/ 6350 w 9152561"/>
              <a:gd name="connsiteY0" fmla="*/ 0 h 2346176"/>
              <a:gd name="connsiteX1" fmla="*/ 9152469 w 9152561"/>
              <a:gd name="connsiteY1" fmla="*/ 6350 h 2346176"/>
              <a:gd name="connsiteX2" fmla="*/ 9143454 w 9152561"/>
              <a:gd name="connsiteY2" fmla="*/ 1153035 h 2346176"/>
              <a:gd name="connsiteX3" fmla="*/ 6190704 w 9152561"/>
              <a:gd name="connsiteY3" fmla="*/ 1412726 h 2346176"/>
              <a:gd name="connsiteX4" fmla="*/ 0 w 9152561"/>
              <a:gd name="connsiteY4" fmla="*/ 2346176 h 2346176"/>
              <a:gd name="connsiteX5" fmla="*/ 6350 w 9152561"/>
              <a:gd name="connsiteY5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0 w 9156155"/>
              <a:gd name="connsiteY4" fmla="*/ 2346176 h 2346176"/>
              <a:gd name="connsiteX5" fmla="*/ 6350 w 9156155"/>
              <a:gd name="connsiteY5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2876550 w 9156155"/>
              <a:gd name="connsiteY4" fmla="*/ 1911350 h 2346176"/>
              <a:gd name="connsiteX5" fmla="*/ 0 w 9156155"/>
              <a:gd name="connsiteY5" fmla="*/ 2346176 h 2346176"/>
              <a:gd name="connsiteX6" fmla="*/ 6350 w 9156155"/>
              <a:gd name="connsiteY6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673100 w 9156155"/>
              <a:gd name="connsiteY4" fmla="*/ 2235200 h 2346176"/>
              <a:gd name="connsiteX5" fmla="*/ 0 w 9156155"/>
              <a:gd name="connsiteY5" fmla="*/ 2346176 h 2346176"/>
              <a:gd name="connsiteX6" fmla="*/ 6350 w 9156155"/>
              <a:gd name="connsiteY6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2724150 w 9156155"/>
              <a:gd name="connsiteY4" fmla="*/ 1930400 h 2346176"/>
              <a:gd name="connsiteX5" fmla="*/ 673100 w 9156155"/>
              <a:gd name="connsiteY5" fmla="*/ 2235200 h 2346176"/>
              <a:gd name="connsiteX6" fmla="*/ 0 w 9156155"/>
              <a:gd name="connsiteY6" fmla="*/ 2346176 h 2346176"/>
              <a:gd name="connsiteX7" fmla="*/ 6350 w 9156155"/>
              <a:gd name="connsiteY7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2349500 w 9156155"/>
              <a:gd name="connsiteY4" fmla="*/ 2298700 h 2346176"/>
              <a:gd name="connsiteX5" fmla="*/ 673100 w 9156155"/>
              <a:gd name="connsiteY5" fmla="*/ 2235200 h 2346176"/>
              <a:gd name="connsiteX6" fmla="*/ 0 w 9156155"/>
              <a:gd name="connsiteY6" fmla="*/ 2346176 h 2346176"/>
              <a:gd name="connsiteX7" fmla="*/ 6350 w 9156155"/>
              <a:gd name="connsiteY7" fmla="*/ 0 h 2346176"/>
              <a:gd name="connsiteX0" fmla="*/ 6350 w 9156155"/>
              <a:gd name="connsiteY0" fmla="*/ 0 h 2562076"/>
              <a:gd name="connsiteX1" fmla="*/ 9152469 w 9156155"/>
              <a:gd name="connsiteY1" fmla="*/ 6350 h 2562076"/>
              <a:gd name="connsiteX2" fmla="*/ 9156154 w 9156155"/>
              <a:gd name="connsiteY2" fmla="*/ 1394335 h 2562076"/>
              <a:gd name="connsiteX3" fmla="*/ 6190704 w 9156155"/>
              <a:gd name="connsiteY3" fmla="*/ 1412726 h 2562076"/>
              <a:gd name="connsiteX4" fmla="*/ 2349500 w 9156155"/>
              <a:gd name="connsiteY4" fmla="*/ 2298700 h 2562076"/>
              <a:gd name="connsiteX5" fmla="*/ 673100 w 9156155"/>
              <a:gd name="connsiteY5" fmla="*/ 2235200 h 2562076"/>
              <a:gd name="connsiteX6" fmla="*/ 0 w 9156155"/>
              <a:gd name="connsiteY6" fmla="*/ 2562076 h 2562076"/>
              <a:gd name="connsiteX7" fmla="*/ 6350 w 9156155"/>
              <a:gd name="connsiteY7" fmla="*/ 0 h 2562076"/>
              <a:gd name="connsiteX0" fmla="*/ 6350 w 9156155"/>
              <a:gd name="connsiteY0" fmla="*/ 0 h 2562076"/>
              <a:gd name="connsiteX1" fmla="*/ 9152469 w 9156155"/>
              <a:gd name="connsiteY1" fmla="*/ 6350 h 2562076"/>
              <a:gd name="connsiteX2" fmla="*/ 9156154 w 9156155"/>
              <a:gd name="connsiteY2" fmla="*/ 1394335 h 2562076"/>
              <a:gd name="connsiteX3" fmla="*/ 6190704 w 9156155"/>
              <a:gd name="connsiteY3" fmla="*/ 1412726 h 2562076"/>
              <a:gd name="connsiteX4" fmla="*/ 2349500 w 9156155"/>
              <a:gd name="connsiteY4" fmla="*/ 2298700 h 2562076"/>
              <a:gd name="connsiteX5" fmla="*/ 682625 w 9156155"/>
              <a:gd name="connsiteY5" fmla="*/ 2003425 h 2562076"/>
              <a:gd name="connsiteX6" fmla="*/ 0 w 9156155"/>
              <a:gd name="connsiteY6" fmla="*/ 2562076 h 2562076"/>
              <a:gd name="connsiteX7" fmla="*/ 6350 w 9156155"/>
              <a:gd name="connsiteY7" fmla="*/ 0 h 2562076"/>
              <a:gd name="connsiteX0" fmla="*/ 6350 w 9156155"/>
              <a:gd name="connsiteY0" fmla="*/ 0 h 2562076"/>
              <a:gd name="connsiteX1" fmla="*/ 9152469 w 9156155"/>
              <a:gd name="connsiteY1" fmla="*/ 6350 h 2562076"/>
              <a:gd name="connsiteX2" fmla="*/ 9156154 w 9156155"/>
              <a:gd name="connsiteY2" fmla="*/ 1394335 h 2562076"/>
              <a:gd name="connsiteX3" fmla="*/ 6190704 w 9156155"/>
              <a:gd name="connsiteY3" fmla="*/ 1412726 h 2562076"/>
              <a:gd name="connsiteX4" fmla="*/ 2349500 w 9156155"/>
              <a:gd name="connsiteY4" fmla="*/ 2298700 h 2562076"/>
              <a:gd name="connsiteX5" fmla="*/ 777875 w 9156155"/>
              <a:gd name="connsiteY5" fmla="*/ 2079625 h 2562076"/>
              <a:gd name="connsiteX6" fmla="*/ 0 w 9156155"/>
              <a:gd name="connsiteY6" fmla="*/ 2562076 h 2562076"/>
              <a:gd name="connsiteX7" fmla="*/ 6350 w 9156155"/>
              <a:gd name="connsiteY7" fmla="*/ 0 h 2562076"/>
              <a:gd name="connsiteX0" fmla="*/ 6350 w 9156155"/>
              <a:gd name="connsiteY0" fmla="*/ 0 h 2349351"/>
              <a:gd name="connsiteX1" fmla="*/ 9152469 w 9156155"/>
              <a:gd name="connsiteY1" fmla="*/ 6350 h 2349351"/>
              <a:gd name="connsiteX2" fmla="*/ 9156154 w 9156155"/>
              <a:gd name="connsiteY2" fmla="*/ 1394335 h 2349351"/>
              <a:gd name="connsiteX3" fmla="*/ 6190704 w 9156155"/>
              <a:gd name="connsiteY3" fmla="*/ 1412726 h 2349351"/>
              <a:gd name="connsiteX4" fmla="*/ 2349500 w 9156155"/>
              <a:gd name="connsiteY4" fmla="*/ 2298700 h 2349351"/>
              <a:gd name="connsiteX5" fmla="*/ 777875 w 9156155"/>
              <a:gd name="connsiteY5" fmla="*/ 2079625 h 2349351"/>
              <a:gd name="connsiteX6" fmla="*/ 0 w 9156155"/>
              <a:gd name="connsiteY6" fmla="*/ 2349351 h 2349351"/>
              <a:gd name="connsiteX7" fmla="*/ 6350 w 9156155"/>
              <a:gd name="connsiteY7" fmla="*/ 0 h 2349351"/>
              <a:gd name="connsiteX0" fmla="*/ 9525 w 9159330"/>
              <a:gd name="connsiteY0" fmla="*/ 0 h 2523976"/>
              <a:gd name="connsiteX1" fmla="*/ 9155644 w 9159330"/>
              <a:gd name="connsiteY1" fmla="*/ 6350 h 2523976"/>
              <a:gd name="connsiteX2" fmla="*/ 9159329 w 9159330"/>
              <a:gd name="connsiteY2" fmla="*/ 1394335 h 2523976"/>
              <a:gd name="connsiteX3" fmla="*/ 6193879 w 9159330"/>
              <a:gd name="connsiteY3" fmla="*/ 1412726 h 2523976"/>
              <a:gd name="connsiteX4" fmla="*/ 2352675 w 9159330"/>
              <a:gd name="connsiteY4" fmla="*/ 2298700 h 2523976"/>
              <a:gd name="connsiteX5" fmla="*/ 781050 w 9159330"/>
              <a:gd name="connsiteY5" fmla="*/ 2079625 h 2523976"/>
              <a:gd name="connsiteX6" fmla="*/ 0 w 9159330"/>
              <a:gd name="connsiteY6" fmla="*/ 2523976 h 2523976"/>
              <a:gd name="connsiteX7" fmla="*/ 9525 w 9159330"/>
              <a:gd name="connsiteY7" fmla="*/ 0 h 2523976"/>
              <a:gd name="connsiteX0" fmla="*/ 290908 w 9159330"/>
              <a:gd name="connsiteY0" fmla="*/ 8860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781050 w 9159330"/>
              <a:gd name="connsiteY5" fmla="*/ 2073275 h 2517626"/>
              <a:gd name="connsiteX6" fmla="*/ 0 w 9159330"/>
              <a:gd name="connsiteY6" fmla="*/ 2517626 h 2517626"/>
              <a:gd name="connsiteX7" fmla="*/ 290908 w 9159330"/>
              <a:gd name="connsiteY7" fmla="*/ 8860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781050 w 9159330"/>
              <a:gd name="connsiteY5" fmla="*/ 2073275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23850 w 9159330"/>
              <a:gd name="connsiteY5" fmla="*/ 2335741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36550 w 9159330"/>
              <a:gd name="connsiteY5" fmla="*/ 2327275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49250 w 9159330"/>
              <a:gd name="connsiteY5" fmla="*/ 2318808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87350 w 9159330"/>
              <a:gd name="connsiteY5" fmla="*/ 2293408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144920 w 9159330"/>
              <a:gd name="connsiteY0" fmla="*/ 266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87350 w 9159330"/>
              <a:gd name="connsiteY5" fmla="*/ 2293408 h 2517626"/>
              <a:gd name="connsiteX6" fmla="*/ 0 w 9159330"/>
              <a:gd name="connsiteY6" fmla="*/ 2517626 h 2517626"/>
              <a:gd name="connsiteX7" fmla="*/ 1144920 w 9159330"/>
              <a:gd name="connsiteY7" fmla="*/ 26655 h 2517626"/>
              <a:gd name="connsiteX0" fmla="*/ 1920 w 9159330"/>
              <a:gd name="connsiteY0" fmla="*/ 0 h 2520605"/>
              <a:gd name="connsiteX1" fmla="*/ 9155644 w 9159330"/>
              <a:gd name="connsiteY1" fmla="*/ 2979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59330"/>
              <a:gd name="connsiteY0" fmla="*/ 0 h 2520605"/>
              <a:gd name="connsiteX1" fmla="*/ 9058278 w 9159330"/>
              <a:gd name="connsiteY1" fmla="*/ 108812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59330"/>
              <a:gd name="connsiteY0" fmla="*/ 0 h 2520605"/>
              <a:gd name="connsiteX1" fmla="*/ 9142945 w 9159330"/>
              <a:gd name="connsiteY1" fmla="*/ 2978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59330"/>
              <a:gd name="connsiteY0" fmla="*/ 0 h 2520605"/>
              <a:gd name="connsiteX1" fmla="*/ 9142945 w 9159330"/>
              <a:gd name="connsiteY1" fmla="*/ 2978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59330"/>
              <a:gd name="connsiteY0" fmla="*/ 0 h 2520605"/>
              <a:gd name="connsiteX1" fmla="*/ 9142945 w 9159330"/>
              <a:gd name="connsiteY1" fmla="*/ 2978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42945"/>
              <a:gd name="connsiteY0" fmla="*/ 0 h 2520605"/>
              <a:gd name="connsiteX1" fmla="*/ 9142945 w 9142945"/>
              <a:gd name="connsiteY1" fmla="*/ 2978 h 2520605"/>
              <a:gd name="connsiteX2" fmla="*/ 9049262 w 9142945"/>
              <a:gd name="connsiteY2" fmla="*/ 1390964 h 2520605"/>
              <a:gd name="connsiteX3" fmla="*/ 6193879 w 9142945"/>
              <a:gd name="connsiteY3" fmla="*/ 1409355 h 2520605"/>
              <a:gd name="connsiteX4" fmla="*/ 2352675 w 9142945"/>
              <a:gd name="connsiteY4" fmla="*/ 2295329 h 2520605"/>
              <a:gd name="connsiteX5" fmla="*/ 387350 w 9142945"/>
              <a:gd name="connsiteY5" fmla="*/ 2296387 h 2520605"/>
              <a:gd name="connsiteX6" fmla="*/ 0 w 9142945"/>
              <a:gd name="connsiteY6" fmla="*/ 2520605 h 2520605"/>
              <a:gd name="connsiteX7" fmla="*/ 1920 w 9142945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390964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390964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50864"/>
              <a:gd name="connsiteY0" fmla="*/ 0 h 2520605"/>
              <a:gd name="connsiteX1" fmla="*/ 9142945 w 9150864"/>
              <a:gd name="connsiteY1" fmla="*/ 2978 h 2520605"/>
              <a:gd name="connsiteX2" fmla="*/ 9150863 w 9150864"/>
              <a:gd name="connsiteY2" fmla="*/ 1263964 h 2520605"/>
              <a:gd name="connsiteX3" fmla="*/ 6193879 w 9150864"/>
              <a:gd name="connsiteY3" fmla="*/ 1409355 h 2520605"/>
              <a:gd name="connsiteX4" fmla="*/ 2352675 w 9150864"/>
              <a:gd name="connsiteY4" fmla="*/ 2295329 h 2520605"/>
              <a:gd name="connsiteX5" fmla="*/ 387350 w 9150864"/>
              <a:gd name="connsiteY5" fmla="*/ 2296387 h 2520605"/>
              <a:gd name="connsiteX6" fmla="*/ 0 w 9150864"/>
              <a:gd name="connsiteY6" fmla="*/ 2520605 h 2520605"/>
              <a:gd name="connsiteX7" fmla="*/ 1920 w 9150864"/>
              <a:gd name="connsiteY7" fmla="*/ 0 h 2520605"/>
              <a:gd name="connsiteX0" fmla="*/ 1920 w 9150864"/>
              <a:gd name="connsiteY0" fmla="*/ 0 h 2520605"/>
              <a:gd name="connsiteX1" fmla="*/ 9142945 w 9150864"/>
              <a:gd name="connsiteY1" fmla="*/ 2978 h 2520605"/>
              <a:gd name="connsiteX2" fmla="*/ 9150863 w 9150864"/>
              <a:gd name="connsiteY2" fmla="*/ 1399431 h 2520605"/>
              <a:gd name="connsiteX3" fmla="*/ 6193879 w 9150864"/>
              <a:gd name="connsiteY3" fmla="*/ 1409355 h 2520605"/>
              <a:gd name="connsiteX4" fmla="*/ 2352675 w 9150864"/>
              <a:gd name="connsiteY4" fmla="*/ 2295329 h 2520605"/>
              <a:gd name="connsiteX5" fmla="*/ 387350 w 9150864"/>
              <a:gd name="connsiteY5" fmla="*/ 2296387 h 2520605"/>
              <a:gd name="connsiteX6" fmla="*/ 0 w 9150864"/>
              <a:gd name="connsiteY6" fmla="*/ 2520605 h 2520605"/>
              <a:gd name="connsiteX7" fmla="*/ 1920 w 9150864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412131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412131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412131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55096"/>
              <a:gd name="connsiteY0" fmla="*/ 0 h 2520605"/>
              <a:gd name="connsiteX1" fmla="*/ 9142945 w 9155096"/>
              <a:gd name="connsiteY1" fmla="*/ 2978 h 2520605"/>
              <a:gd name="connsiteX2" fmla="*/ 9155095 w 9155096"/>
              <a:gd name="connsiteY2" fmla="*/ 1306297 h 2520605"/>
              <a:gd name="connsiteX3" fmla="*/ 6193879 w 9155096"/>
              <a:gd name="connsiteY3" fmla="*/ 1409355 h 2520605"/>
              <a:gd name="connsiteX4" fmla="*/ 2352675 w 9155096"/>
              <a:gd name="connsiteY4" fmla="*/ 2295329 h 2520605"/>
              <a:gd name="connsiteX5" fmla="*/ 387350 w 9155096"/>
              <a:gd name="connsiteY5" fmla="*/ 2296387 h 2520605"/>
              <a:gd name="connsiteX6" fmla="*/ 0 w 9155096"/>
              <a:gd name="connsiteY6" fmla="*/ 2520605 h 2520605"/>
              <a:gd name="connsiteX7" fmla="*/ 1920 w 9155096"/>
              <a:gd name="connsiteY7" fmla="*/ 0 h 2520605"/>
              <a:gd name="connsiteX0" fmla="*/ 1920 w 9143728"/>
              <a:gd name="connsiteY0" fmla="*/ 0 h 2520605"/>
              <a:gd name="connsiteX1" fmla="*/ 9142945 w 9143728"/>
              <a:gd name="connsiteY1" fmla="*/ 2978 h 2520605"/>
              <a:gd name="connsiteX2" fmla="*/ 9142395 w 9143728"/>
              <a:gd name="connsiteY2" fmla="*/ 1412130 h 2520605"/>
              <a:gd name="connsiteX3" fmla="*/ 6193879 w 9143728"/>
              <a:gd name="connsiteY3" fmla="*/ 1409355 h 2520605"/>
              <a:gd name="connsiteX4" fmla="*/ 2352675 w 9143728"/>
              <a:gd name="connsiteY4" fmla="*/ 2295329 h 2520605"/>
              <a:gd name="connsiteX5" fmla="*/ 387350 w 9143728"/>
              <a:gd name="connsiteY5" fmla="*/ 2296387 h 2520605"/>
              <a:gd name="connsiteX6" fmla="*/ 0 w 9143728"/>
              <a:gd name="connsiteY6" fmla="*/ 2520605 h 2520605"/>
              <a:gd name="connsiteX7" fmla="*/ 1920 w 9143728"/>
              <a:gd name="connsiteY7" fmla="*/ 0 h 2520605"/>
              <a:gd name="connsiteX0" fmla="*/ 1920 w 9146629"/>
              <a:gd name="connsiteY0" fmla="*/ 0 h 2520605"/>
              <a:gd name="connsiteX1" fmla="*/ 9142945 w 9146629"/>
              <a:gd name="connsiteY1" fmla="*/ 2978 h 2520605"/>
              <a:gd name="connsiteX2" fmla="*/ 9146628 w 9146629"/>
              <a:gd name="connsiteY2" fmla="*/ 1395196 h 2520605"/>
              <a:gd name="connsiteX3" fmla="*/ 6193879 w 9146629"/>
              <a:gd name="connsiteY3" fmla="*/ 1409355 h 2520605"/>
              <a:gd name="connsiteX4" fmla="*/ 2352675 w 9146629"/>
              <a:gd name="connsiteY4" fmla="*/ 2295329 h 2520605"/>
              <a:gd name="connsiteX5" fmla="*/ 387350 w 9146629"/>
              <a:gd name="connsiteY5" fmla="*/ 2296387 h 2520605"/>
              <a:gd name="connsiteX6" fmla="*/ 0 w 9146629"/>
              <a:gd name="connsiteY6" fmla="*/ 2520605 h 2520605"/>
              <a:gd name="connsiteX7" fmla="*/ 1920 w 9146629"/>
              <a:gd name="connsiteY7" fmla="*/ 0 h 2520605"/>
              <a:gd name="connsiteX0" fmla="*/ 1920 w 9143728"/>
              <a:gd name="connsiteY0" fmla="*/ 0 h 2520605"/>
              <a:gd name="connsiteX1" fmla="*/ 9142945 w 9143728"/>
              <a:gd name="connsiteY1" fmla="*/ 2978 h 2520605"/>
              <a:gd name="connsiteX2" fmla="*/ 9142395 w 9143728"/>
              <a:gd name="connsiteY2" fmla="*/ 1403663 h 2520605"/>
              <a:gd name="connsiteX3" fmla="*/ 6193879 w 9143728"/>
              <a:gd name="connsiteY3" fmla="*/ 1409355 h 2520605"/>
              <a:gd name="connsiteX4" fmla="*/ 2352675 w 9143728"/>
              <a:gd name="connsiteY4" fmla="*/ 2295329 h 2520605"/>
              <a:gd name="connsiteX5" fmla="*/ 387350 w 9143728"/>
              <a:gd name="connsiteY5" fmla="*/ 2296387 h 2520605"/>
              <a:gd name="connsiteX6" fmla="*/ 0 w 9143728"/>
              <a:gd name="connsiteY6" fmla="*/ 2520605 h 2520605"/>
              <a:gd name="connsiteX7" fmla="*/ 1920 w 9143728"/>
              <a:gd name="connsiteY7" fmla="*/ 0 h 2520605"/>
              <a:gd name="connsiteX0" fmla="*/ 1920 w 9142396"/>
              <a:gd name="connsiteY0" fmla="*/ 0 h 2520605"/>
              <a:gd name="connsiteX1" fmla="*/ 9024412 w 9142396"/>
              <a:gd name="connsiteY1" fmla="*/ 87645 h 2520605"/>
              <a:gd name="connsiteX2" fmla="*/ 9142395 w 9142396"/>
              <a:gd name="connsiteY2" fmla="*/ 1403663 h 2520605"/>
              <a:gd name="connsiteX3" fmla="*/ 6193879 w 9142396"/>
              <a:gd name="connsiteY3" fmla="*/ 1409355 h 2520605"/>
              <a:gd name="connsiteX4" fmla="*/ 2352675 w 9142396"/>
              <a:gd name="connsiteY4" fmla="*/ 2295329 h 2520605"/>
              <a:gd name="connsiteX5" fmla="*/ 387350 w 9142396"/>
              <a:gd name="connsiteY5" fmla="*/ 2296387 h 2520605"/>
              <a:gd name="connsiteX6" fmla="*/ 0 w 9142396"/>
              <a:gd name="connsiteY6" fmla="*/ 2520605 h 2520605"/>
              <a:gd name="connsiteX7" fmla="*/ 1920 w 9142396"/>
              <a:gd name="connsiteY7" fmla="*/ 0 h 2520605"/>
              <a:gd name="connsiteX0" fmla="*/ 1920 w 9142396"/>
              <a:gd name="connsiteY0" fmla="*/ 0 h 2520605"/>
              <a:gd name="connsiteX1" fmla="*/ 9024412 w 9142396"/>
              <a:gd name="connsiteY1" fmla="*/ 87645 h 2520605"/>
              <a:gd name="connsiteX2" fmla="*/ 9142395 w 9142396"/>
              <a:gd name="connsiteY2" fmla="*/ 1403663 h 2520605"/>
              <a:gd name="connsiteX3" fmla="*/ 6193879 w 9142396"/>
              <a:gd name="connsiteY3" fmla="*/ 1409355 h 2520605"/>
              <a:gd name="connsiteX4" fmla="*/ 2352675 w 9142396"/>
              <a:gd name="connsiteY4" fmla="*/ 2295329 h 2520605"/>
              <a:gd name="connsiteX5" fmla="*/ 387350 w 9142396"/>
              <a:gd name="connsiteY5" fmla="*/ 2296387 h 2520605"/>
              <a:gd name="connsiteX6" fmla="*/ 0 w 9142396"/>
              <a:gd name="connsiteY6" fmla="*/ 2520605 h 2520605"/>
              <a:gd name="connsiteX7" fmla="*/ 1920 w 9142396"/>
              <a:gd name="connsiteY7" fmla="*/ 0 h 2520605"/>
              <a:gd name="connsiteX0" fmla="*/ 1920 w 9168621"/>
              <a:gd name="connsiteY0" fmla="*/ 1255 h 2521860"/>
              <a:gd name="connsiteX1" fmla="*/ 9142946 w 9168621"/>
              <a:gd name="connsiteY1" fmla="*/ 0 h 2521860"/>
              <a:gd name="connsiteX2" fmla="*/ 9142395 w 9168621"/>
              <a:gd name="connsiteY2" fmla="*/ 1404918 h 2521860"/>
              <a:gd name="connsiteX3" fmla="*/ 6193879 w 9168621"/>
              <a:gd name="connsiteY3" fmla="*/ 1410610 h 2521860"/>
              <a:gd name="connsiteX4" fmla="*/ 2352675 w 9168621"/>
              <a:gd name="connsiteY4" fmla="*/ 2296584 h 2521860"/>
              <a:gd name="connsiteX5" fmla="*/ 387350 w 9168621"/>
              <a:gd name="connsiteY5" fmla="*/ 2297642 h 2521860"/>
              <a:gd name="connsiteX6" fmla="*/ 0 w 9168621"/>
              <a:gd name="connsiteY6" fmla="*/ 2521860 h 2521860"/>
              <a:gd name="connsiteX7" fmla="*/ 1920 w 9168621"/>
              <a:gd name="connsiteY7" fmla="*/ 1255 h 2521860"/>
              <a:gd name="connsiteX0" fmla="*/ 1920 w 9142946"/>
              <a:gd name="connsiteY0" fmla="*/ 1255 h 2521860"/>
              <a:gd name="connsiteX1" fmla="*/ 9142946 w 9142946"/>
              <a:gd name="connsiteY1" fmla="*/ 0 h 2521860"/>
              <a:gd name="connsiteX2" fmla="*/ 9142395 w 9142946"/>
              <a:gd name="connsiteY2" fmla="*/ 1404918 h 2521860"/>
              <a:gd name="connsiteX3" fmla="*/ 6193879 w 9142946"/>
              <a:gd name="connsiteY3" fmla="*/ 1410610 h 2521860"/>
              <a:gd name="connsiteX4" fmla="*/ 2352675 w 9142946"/>
              <a:gd name="connsiteY4" fmla="*/ 2296584 h 2521860"/>
              <a:gd name="connsiteX5" fmla="*/ 387350 w 9142946"/>
              <a:gd name="connsiteY5" fmla="*/ 2297642 h 2521860"/>
              <a:gd name="connsiteX6" fmla="*/ 0 w 9142946"/>
              <a:gd name="connsiteY6" fmla="*/ 2521860 h 2521860"/>
              <a:gd name="connsiteX7" fmla="*/ 1920 w 9142946"/>
              <a:gd name="connsiteY7" fmla="*/ 1255 h 2521860"/>
              <a:gd name="connsiteX0" fmla="*/ 1920 w 9142396"/>
              <a:gd name="connsiteY0" fmla="*/ 0 h 2520605"/>
              <a:gd name="connsiteX1" fmla="*/ 9108021 w 9142396"/>
              <a:gd name="connsiteY1" fmla="*/ 46370 h 2520605"/>
              <a:gd name="connsiteX2" fmla="*/ 9142395 w 9142396"/>
              <a:gd name="connsiteY2" fmla="*/ 1403663 h 2520605"/>
              <a:gd name="connsiteX3" fmla="*/ 6193879 w 9142396"/>
              <a:gd name="connsiteY3" fmla="*/ 1409355 h 2520605"/>
              <a:gd name="connsiteX4" fmla="*/ 2352675 w 9142396"/>
              <a:gd name="connsiteY4" fmla="*/ 2295329 h 2520605"/>
              <a:gd name="connsiteX5" fmla="*/ 387350 w 9142396"/>
              <a:gd name="connsiteY5" fmla="*/ 2296387 h 2520605"/>
              <a:gd name="connsiteX6" fmla="*/ 0 w 9142396"/>
              <a:gd name="connsiteY6" fmla="*/ 2520605 h 2520605"/>
              <a:gd name="connsiteX7" fmla="*/ 1920 w 9142396"/>
              <a:gd name="connsiteY7" fmla="*/ 0 h 2520605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6121" h="2521860">
                <a:moveTo>
                  <a:pt x="1920" y="1255"/>
                </a:moveTo>
                <a:lnTo>
                  <a:pt x="9146121" y="0"/>
                </a:lnTo>
                <a:lnTo>
                  <a:pt x="9142395" y="1404918"/>
                </a:lnTo>
                <a:cubicBezTo>
                  <a:pt x="9144512" y="1402582"/>
                  <a:pt x="6198112" y="1404480"/>
                  <a:pt x="6193879" y="1410610"/>
                </a:cubicBezTo>
                <a:lnTo>
                  <a:pt x="2352675" y="2296584"/>
                </a:lnTo>
                <a:lnTo>
                  <a:pt x="387350" y="2297642"/>
                </a:lnTo>
                <a:lnTo>
                  <a:pt x="0" y="2521860"/>
                </a:lnTo>
                <a:lnTo>
                  <a:pt x="1920" y="1255"/>
                </a:lnTo>
                <a:close/>
              </a:path>
            </a:pathLst>
          </a:custGeom>
          <a:solidFill>
            <a:srgbClr val="E1E2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36576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endParaRPr lang="fr-FR" sz="2200" b="1" kern="1800" spc="-12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10" name="Image 9" descr="Spheres_PPT-01.png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4"/>
          <a:stretch/>
        </p:blipFill>
        <p:spPr>
          <a:xfrm>
            <a:off x="7700836" y="555209"/>
            <a:ext cx="1453896" cy="1554480"/>
          </a:xfrm>
          <a:prstGeom prst="rect">
            <a:avLst/>
          </a:prstGeom>
        </p:spPr>
      </p:pic>
      <p:pic>
        <p:nvPicPr>
          <p:cNvPr id="11" name="Image 10" descr="Slogan_PPT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4" y="330183"/>
            <a:ext cx="1115568" cy="215245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48640" y="825246"/>
            <a:ext cx="5464810" cy="3854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CA" dirty="0" smtClean="0"/>
              <a:t>Cliquez et modifiez le titre</a:t>
            </a:r>
            <a:endParaRPr lang="fr-FR" dirty="0"/>
          </a:p>
        </p:txBody>
      </p:sp>
      <p:pic>
        <p:nvPicPr>
          <p:cNvPr id="4" name="Image 3" descr="QUEB_CISSSdeLaval_i4c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636" y="4384817"/>
            <a:ext cx="1453896" cy="69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6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9" r:id="rId2"/>
    <p:sldLayoutId id="2147483764" r:id="rId3"/>
    <p:sldLayoutId id="2147483768" r:id="rId4"/>
    <p:sldLayoutId id="2147483767" r:id="rId5"/>
    <p:sldLayoutId id="2147483765" r:id="rId6"/>
    <p:sldLayoutId id="2147483771" r:id="rId7"/>
    <p:sldLayoutId id="2147483772" r:id="rId8"/>
    <p:sldLayoutId id="2147483798" r:id="rId9"/>
    <p:sldLayoutId id="2147483800" r:id="rId10"/>
  </p:sldLayoutIdLst>
  <p:txStyles>
    <p:titleStyle>
      <a:lvl1pPr algn="l" defTabSz="457200" rtl="0" eaLnBrk="1" latinLnBrk="0" hangingPunct="1">
        <a:lnSpc>
          <a:spcPts val="1600"/>
        </a:lnSpc>
        <a:spcBef>
          <a:spcPct val="0"/>
        </a:spcBef>
        <a:buNone/>
        <a:defRPr sz="1600" b="1" i="0" kern="1200">
          <a:solidFill>
            <a:schemeClr val="tx1"/>
          </a:solidFill>
          <a:latin typeface="+mj-lt"/>
          <a:ea typeface="+mj-ea"/>
          <a:cs typeface="Open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F4738-828D-42EC-8AD4-350D3D3DA8EC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8811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C1163-1A58-4D57-9FE3-BC369583080F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8808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6.png"/><Relationship Id="rId5" Type="http://schemas.openxmlformats.org/officeDocument/2006/relationships/diagramData" Target="../diagrams/data1.xml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0.xml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6.png"/><Relationship Id="rId2" Type="http://schemas.microsoft.com/office/2007/relationships/media" Target="../media/media13.m4a"/><Relationship Id="rId1" Type="http://schemas.openxmlformats.org/officeDocument/2006/relationships/tags" Target="../tags/tag1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hyperlink" Target="http://bibliotheques.cissslaval.ca/Record.htm?idlist=4&amp;record=19329885124911470679" TargetMode="Externa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://bibliotheques.cissslaval.ca/ListRecord.htm?list=table&amp;table=-3&amp;idinlist=4&amp;field=21%3B1521%3B131%3B141&amp;oper=*%3Bn%3Bx1&amp;what=018" TargetMode="Externa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0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diagramDrawing" Target="../diagrams/drawing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3.png"/><Relationship Id="rId12" Type="http://schemas.openxmlformats.org/officeDocument/2006/relationships/diagramColors" Target="../diagrams/colors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2.pn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31.png"/><Relationship Id="rId10" Type="http://schemas.openxmlformats.org/officeDocument/2006/relationships/diagramLayout" Target="../diagrams/layout2.xml"/><Relationship Id="rId4" Type="http://schemas.openxmlformats.org/officeDocument/2006/relationships/notesSlide" Target="../notesSlides/notesSlide24.xml"/><Relationship Id="rId9" Type="http://schemas.openxmlformats.org/officeDocument/2006/relationships/diagramData" Target="../diagrams/data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bibliotheques.cissslaval.ca/Record.htm?idlist=11&amp;record=19330144124911583269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3.xml"/><Relationship Id="rId12" Type="http://schemas.openxmlformats.org/officeDocument/2006/relationships/image" Target="../media/image39.JP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diagramData" Target="../diagrams/data3.xml"/><Relationship Id="rId11" Type="http://schemas.openxmlformats.org/officeDocument/2006/relationships/image" Target="../media/image6.png"/><Relationship Id="rId5" Type="http://schemas.openxmlformats.org/officeDocument/2006/relationships/image" Target="../media/image38.png"/><Relationship Id="rId10" Type="http://schemas.microsoft.com/office/2007/relationships/diagramDrawing" Target="../diagrams/drawing3.xml"/><Relationship Id="rId4" Type="http://schemas.openxmlformats.org/officeDocument/2006/relationships/notesSlide" Target="../notesSlides/notesSlide28.xml"/><Relationship Id="rId9" Type="http://schemas.openxmlformats.org/officeDocument/2006/relationships/diagramColors" Target="../diagrams/colors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fcp.rtss.qc.ca/enrol/index.php?id=10946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legisquebec.gouv.qc.ca/fr/ShowDoc/cr/I-8,%20r.%202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://bibliotheques.cissslaval.ca/Record.htm?idlist=9&amp;record=19342829124911600019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5"/>
          </p:nvPr>
        </p:nvSpPr>
        <p:spPr>
          <a:xfrm>
            <a:off x="3390472" y="1766789"/>
            <a:ext cx="5270643" cy="70273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en-CA" sz="3600" dirty="0" smtClean="0">
                <a:solidFill>
                  <a:schemeClr val="accent2"/>
                </a:solidFill>
              </a:rPr>
              <a:t>Administration sécuritaire </a:t>
            </a:r>
          </a:p>
          <a:p>
            <a:pPr algn="ctr"/>
            <a:endParaRPr lang="en-CA" sz="3600" dirty="0">
              <a:solidFill>
                <a:schemeClr val="accent2"/>
              </a:solidFill>
            </a:endParaRPr>
          </a:p>
          <a:p>
            <a:pPr algn="ctr"/>
            <a:r>
              <a:rPr lang="en-CA" sz="3600" smtClean="0">
                <a:solidFill>
                  <a:schemeClr val="accent2"/>
                </a:solidFill>
              </a:rPr>
              <a:t>des médicaments CSL</a:t>
            </a:r>
            <a:endParaRPr lang="en-CA" sz="3600" dirty="0" smtClean="0">
              <a:solidFill>
                <a:schemeClr val="accent2"/>
              </a:solidFill>
            </a:endParaRPr>
          </a:p>
          <a:p>
            <a:endParaRPr lang="en-CA" sz="360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CA" dirty="0" smtClean="0"/>
              <a:t>Mai 2022</a:t>
            </a:r>
            <a:endParaRPr lang="fr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112517"/>
            <a:ext cx="609600" cy="6096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517044" y="2784297"/>
            <a:ext cx="562695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CA" sz="3200" i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 aux externes en soins infirmiers</a:t>
            </a:r>
          </a:p>
        </p:txBody>
      </p:sp>
    </p:spTree>
    <p:extLst>
      <p:ext uri="{BB962C8B-B14F-4D97-AF65-F5344CB8AC3E}">
        <p14:creationId xmlns:p14="http://schemas.microsoft.com/office/powerpoint/2010/main" val="171559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9"/>
    </mc:Choice>
    <mc:Fallback xmlns="">
      <p:transition spd="slow" advTm="6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2070560" y="543111"/>
            <a:ext cx="5464810" cy="385487"/>
          </a:xfrm>
          <a:prstGeom prst="rect">
            <a:avLst/>
          </a:prstGeom>
          <a:noFill/>
        </p:spPr>
        <p:txBody>
          <a:bodyPr vert="horz" lIns="68580" tIns="34290" rIns="68580" bIns="3429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altLang="fr-FR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sz="28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Transmission de l’ordonnance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337621"/>
            <a:ext cx="534367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900"/>
              </a:spcAft>
            </a:pPr>
            <a:r>
              <a:rPr lang="fr-CA" sz="21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CA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ordonnances </a:t>
            </a:r>
            <a:r>
              <a:rPr lang="fr-CA" sz="2100" dirty="0">
                <a:latin typeface="Arial" panose="020B0604020202020204" pitchFamily="34" charset="0"/>
                <a:cs typeface="Arial" panose="020B0604020202020204" pitchFamily="34" charset="0"/>
              </a:rPr>
              <a:t>sont faxées au </a:t>
            </a:r>
            <a:r>
              <a:rPr lang="fr-CA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55924</a:t>
            </a:r>
          </a:p>
          <a:p>
            <a:pPr>
              <a:spcAft>
                <a:spcPts val="900"/>
              </a:spcAft>
            </a:pPr>
            <a:r>
              <a:rPr lang="fr-CA" sz="2100" dirty="0">
                <a:latin typeface="Arial" panose="020B0604020202020204" pitchFamily="34" charset="0"/>
                <a:cs typeface="Arial" panose="020B0604020202020204" pitchFamily="34" charset="0"/>
              </a:rPr>
              <a:t>	(si STAT -&gt; coller le collant STAT sur    	l’ordonnance</a:t>
            </a:r>
            <a:r>
              <a:rPr lang="fr-CA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900"/>
              </a:spcAft>
            </a:pPr>
            <a:endParaRPr lang="fr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900"/>
              </a:spcAft>
            </a:pPr>
            <a:r>
              <a:rPr lang="fr-CA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CA" sz="2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 devez inscrire vos initiales et             	l’heure du fax sous l’étampe avec la 	mention « FAXÉ »</a:t>
            </a:r>
            <a:endParaRPr lang="fr-CA" sz="2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04" y="2090907"/>
            <a:ext cx="2745371" cy="1764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49006" y="4246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3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53908" y="278543"/>
            <a:ext cx="4826713" cy="594602"/>
          </a:xfrm>
          <a:noFill/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fr-CA" altLang="fr-FR" sz="31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Ajustement du FADM</a:t>
            </a:r>
            <a:r>
              <a:rPr lang="fr-CA" altLang="fr-FR" sz="3150" dirty="0">
                <a:latin typeface="Broadway" panose="04040905080B02020502" pitchFamily="82" charset="0"/>
              </a:rPr>
              <a:t/>
            </a:r>
            <a:br>
              <a:rPr lang="fr-CA" altLang="fr-FR" sz="3150" dirty="0">
                <a:latin typeface="Broadway" panose="04040905080B02020502" pitchFamily="82" charset="0"/>
              </a:rPr>
            </a:br>
            <a:endParaRPr lang="fr-CA" altLang="fr-FR" sz="23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888256" y="281379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A" sz="135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35982" t="14921" r="34286" b="15238"/>
          <a:stretch/>
        </p:blipFill>
        <p:spPr>
          <a:xfrm>
            <a:off x="254736" y="661168"/>
            <a:ext cx="3192841" cy="43052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/>
          <a:srcRect l="37053" t="24921" r="36965" b="11746"/>
          <a:stretch/>
        </p:blipFill>
        <p:spPr>
          <a:xfrm>
            <a:off x="6004076" y="661167"/>
            <a:ext cx="3139924" cy="430525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8316" y="4276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5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40"/>
    </mc:Choice>
    <mc:Fallback xmlns="">
      <p:transition spd="slow" advTm="7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/>
          </p:nvPr>
        </p:nvGraphicFramePr>
        <p:xfrm>
          <a:off x="971552" y="1736786"/>
          <a:ext cx="7200900" cy="1043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Rectangle 5"/>
          <p:cNvSpPr/>
          <p:nvPr/>
        </p:nvSpPr>
        <p:spPr>
          <a:xfrm>
            <a:off x="971552" y="2901612"/>
            <a:ext cx="6035536" cy="155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fr-CA" altLang="fr-FR" kern="0" dirty="0">
                <a:solidFill>
                  <a:srgbClr val="000000"/>
                </a:solidFill>
                <a:latin typeface="Arial"/>
              </a:rPr>
              <a:t>Est ouverte:</a:t>
            </a:r>
          </a:p>
          <a:p>
            <a:pPr marL="557213" lvl="1" indent="-21431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fr-CA" altLang="fr-FR" sz="1500" kern="0" dirty="0">
                <a:solidFill>
                  <a:srgbClr val="000000"/>
                </a:solidFill>
                <a:latin typeface="Arial"/>
              </a:rPr>
              <a:t> de 8 h à 21 h 30 la semaine</a:t>
            </a:r>
          </a:p>
          <a:p>
            <a:pPr marL="557213" lvl="1" indent="-21431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fr-CA" altLang="fr-FR" sz="1500" kern="0" dirty="0">
                <a:solidFill>
                  <a:srgbClr val="000000"/>
                </a:solidFill>
                <a:latin typeface="Arial"/>
              </a:rPr>
              <a:t> de 8 h à 20 h la FDS</a:t>
            </a:r>
          </a:p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80000"/>
              <a:defRPr/>
            </a:pPr>
            <a:endParaRPr lang="fr-CA" altLang="fr-FR" kern="0" dirty="0">
              <a:solidFill>
                <a:srgbClr val="000000"/>
              </a:solidFill>
              <a:latin typeface="Arial"/>
            </a:endParaRPr>
          </a:p>
          <a:p>
            <a:pPr marL="257175" indent="-257175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fr-CA" altLang="fr-FR" kern="0" dirty="0" smtClean="0">
                <a:solidFill>
                  <a:srgbClr val="000000"/>
                </a:solidFill>
                <a:latin typeface="Arial"/>
              </a:rPr>
              <a:t>Changement </a:t>
            </a:r>
            <a:r>
              <a:rPr lang="fr-CA" altLang="fr-FR" u="sng" kern="0" dirty="0" smtClean="0">
                <a:solidFill>
                  <a:srgbClr val="000000"/>
                </a:solidFill>
                <a:latin typeface="Arial"/>
              </a:rPr>
              <a:t>depuis le 30 mai</a:t>
            </a:r>
            <a:r>
              <a:rPr lang="fr-CA" altLang="fr-FR" kern="0" dirty="0" smtClean="0">
                <a:solidFill>
                  <a:srgbClr val="000000"/>
                </a:solidFill>
                <a:latin typeface="Arial"/>
              </a:rPr>
              <a:t>:  la pharmacie livre la médication à 11h chaque jour au lieu de 10h.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10"/>
          <a:srcRect l="26176" t="-2057" r="26380"/>
          <a:stretch/>
        </p:blipFill>
        <p:spPr>
          <a:xfrm>
            <a:off x="7911874" y="263817"/>
            <a:ext cx="1030122" cy="98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430493" y="849258"/>
            <a:ext cx="5923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Traitement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de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l’ordonnance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par la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pharmacie</a:t>
            </a:r>
            <a:endParaRPr lang="en-CA" sz="2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09762" y="4269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8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du contenu 15">
            <a:extLst>
              <a:ext uri="{FF2B5EF4-FFF2-40B4-BE49-F238E27FC236}">
                <a16:creationId xmlns:a16="http://schemas.microsoft.com/office/drawing/2014/main" id="{B04348A1-E631-44DD-B4D0-2C92C1EB0E5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 rot="5400000">
            <a:off x="-493084" y="421817"/>
            <a:ext cx="4282567" cy="343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Espace réservé du contenu 21">
            <a:extLst>
              <a:ext uri="{FF2B5EF4-FFF2-40B4-BE49-F238E27FC236}">
                <a16:creationId xmlns:a16="http://schemas.microsoft.com/office/drawing/2014/main" id="{BAF1B5F9-DA6E-4AC7-AEB2-E584635C04D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 rot="5400000">
            <a:off x="4924286" y="417151"/>
            <a:ext cx="4427978" cy="3593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Flèche : bas 29">
            <a:extLst>
              <a:ext uri="{FF2B5EF4-FFF2-40B4-BE49-F238E27FC236}">
                <a16:creationId xmlns:a16="http://schemas.microsoft.com/office/drawing/2014/main" id="{8A1EF4F2-A28E-43E0-A8B6-DC5E4D4E002C}"/>
              </a:ext>
            </a:extLst>
          </p:cNvPr>
          <p:cNvSpPr/>
          <p:nvPr/>
        </p:nvSpPr>
        <p:spPr>
          <a:xfrm>
            <a:off x="6262458" y="152490"/>
            <a:ext cx="363474" cy="73380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/>
          </a:p>
        </p:txBody>
      </p:sp>
      <p:sp>
        <p:nvSpPr>
          <p:cNvPr id="31" name="Flèche : bas 30">
            <a:extLst>
              <a:ext uri="{FF2B5EF4-FFF2-40B4-BE49-F238E27FC236}">
                <a16:creationId xmlns:a16="http://schemas.microsoft.com/office/drawing/2014/main" id="{05BDE477-2600-46D3-B7B8-33E5CD095E3B}"/>
              </a:ext>
            </a:extLst>
          </p:cNvPr>
          <p:cNvSpPr/>
          <p:nvPr/>
        </p:nvSpPr>
        <p:spPr>
          <a:xfrm>
            <a:off x="2508020" y="1237593"/>
            <a:ext cx="363474" cy="73380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86FEF21-D8AC-4B82-926E-095D9767260C}"/>
              </a:ext>
            </a:extLst>
          </p:cNvPr>
          <p:cNvSpPr/>
          <p:nvPr/>
        </p:nvSpPr>
        <p:spPr>
          <a:xfrm rot="21377094">
            <a:off x="2377885" y="2623841"/>
            <a:ext cx="685800" cy="1312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5067" y="200674"/>
            <a:ext cx="2936879" cy="402663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2598" y="4282568"/>
            <a:ext cx="609600" cy="6096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872198" y="4809484"/>
            <a:ext cx="3778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smtClean="0">
                <a:solidFill>
                  <a:srgbClr val="FF0000"/>
                </a:solidFill>
              </a:rPr>
              <a:t>Cliquez sur l’icône pour activer le son </a:t>
            </a:r>
            <a:endParaRPr lang="fr-C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0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98174"/>
            <a:ext cx="8532813" cy="3371850"/>
          </a:xfrm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fr-CA" altLang="fr-FR" sz="2000" dirty="0" smtClean="0"/>
              <a:t>Évaluation de la condition de l’usager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fr-CA" altLang="fr-FR" sz="2000" dirty="0" smtClean="0"/>
              <a:t>Vérification de la validité de l’ordonnance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fr-CA" altLang="fr-FR" sz="2000" dirty="0" smtClean="0"/>
              <a:t>Vérification de la pertinence de l’ordonnance pour l’usager 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fr-CA" altLang="fr-FR" sz="2000" dirty="0" smtClean="0"/>
              <a:t>Validation des connaissances sur le médicament à administrer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fr-CA" altLang="fr-FR" sz="2000" dirty="0" smtClean="0"/>
              <a:t>Surveillance clinique en lien avec la médication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fr-CA" altLang="fr-FR" sz="2000" dirty="0" smtClean="0"/>
              <a:t>Enseignement auprès de l’usager sur la médication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fr-CA" altLang="fr-FR" sz="2000" dirty="0" smtClean="0"/>
              <a:t>Administration du médicament en fonction de l’ordonnance (bon usager, bon médicament, bonne dose, bonne voie d’administration, bonne heure et bonne indication)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fr-CA" altLang="fr-FR" sz="2000" dirty="0" smtClean="0"/>
              <a:t>Préparation et administration du médicament selon les normes de pratique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fr-CA" altLang="fr-FR" sz="2000" dirty="0" smtClean="0"/>
              <a:t>Communication de toutes les  informations pertinentes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fr-CA" altLang="fr-FR" sz="2000" dirty="0" smtClean="0"/>
              <a:t>Documentation de toutes les informations pertinentes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endParaRPr lang="fr-CA" altLang="fr-FR" sz="2000" dirty="0" smtClean="0"/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endParaRPr lang="fr-CA" altLang="fr-FR" sz="2000" dirty="0" smtClean="0"/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endParaRPr lang="fr-CA" altLang="fr-FR" sz="2800" dirty="0" smtClean="0"/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fr-CA" altLang="fr-FR" sz="2400" dirty="0" smtClean="0"/>
          </a:p>
        </p:txBody>
      </p:sp>
      <p:pic>
        <p:nvPicPr>
          <p:cNvPr id="16389" name="Picture 7" descr="big_medicament___483____phototeque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4388" y="1098174"/>
            <a:ext cx="1979612" cy="14216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240924"/>
            <a:ext cx="7772400" cy="85725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28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Les 10 principes d’une administration sécuritaire des médicaments (OIIQ, 2020)</a:t>
            </a:r>
          </a:p>
        </p:txBody>
      </p:sp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1634" y="3719245"/>
            <a:ext cx="750779" cy="7507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951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153"/>
    </mc:Choice>
    <mc:Fallback xmlns="">
      <p:transition spd="slow" advTm="319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37409" y="1647577"/>
            <a:ext cx="2457162" cy="38548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dirty="0" smtClean="0"/>
              <a:t> </a:t>
            </a:r>
            <a:r>
              <a:rPr lang="fr-CA" sz="32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Description des 8 bons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14" y="372826"/>
            <a:ext cx="5887272" cy="462027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212" y="3589431"/>
            <a:ext cx="920924" cy="92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6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A" dirty="0"/>
          </a:p>
        </p:txBody>
      </p:sp>
      <p:sp>
        <p:nvSpPr>
          <p:cNvPr id="4" name="TextBox 5"/>
          <p:cNvSpPr txBox="1"/>
          <p:nvPr/>
        </p:nvSpPr>
        <p:spPr>
          <a:xfrm>
            <a:off x="179513" y="1273585"/>
            <a:ext cx="5016117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gestion </a:t>
            </a:r>
          </a:p>
          <a:p>
            <a:r>
              <a:rPr lang="en-CA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douleur </a:t>
            </a:r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endParaRPr lang="en-CA" sz="3600" b="1" i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55035" t="14209" r="10273" b="20784"/>
          <a:stretch/>
        </p:blipFill>
        <p:spPr>
          <a:xfrm rot="20903312">
            <a:off x="5500097" y="637340"/>
            <a:ext cx="3176661" cy="334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0940" y="4400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0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82"/>
    </mc:Choice>
    <mc:Fallback xmlns="">
      <p:transition spd="slow" advTm="61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152555" y="348939"/>
            <a:ext cx="5158030" cy="51050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32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Mise en situation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644652" y="1141063"/>
            <a:ext cx="7841622" cy="3484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r-CA" sz="4125" dirty="0"/>
          </a:p>
          <a:p>
            <a:pPr>
              <a:lnSpc>
                <a:spcPct val="90000"/>
              </a:lnSpc>
            </a:pPr>
            <a:r>
              <a:rPr lang="fr-CA" altLang="fr-FR" dirty="0" smtClean="0"/>
              <a:t>M. St-</a:t>
            </a:r>
            <a:r>
              <a:rPr lang="fr-CA" altLang="fr-FR" dirty="0" err="1" smtClean="0"/>
              <a:t>Onge</a:t>
            </a:r>
            <a:r>
              <a:rPr lang="fr-CA" altLang="fr-FR" dirty="0" smtClean="0"/>
              <a:t>, homme </a:t>
            </a:r>
            <a:r>
              <a:rPr lang="fr-CA" altLang="fr-FR" dirty="0"/>
              <a:t>de 45 </a:t>
            </a:r>
            <a:r>
              <a:rPr lang="fr-CA" altLang="fr-FR" dirty="0" smtClean="0"/>
              <a:t>ans</a:t>
            </a:r>
          </a:p>
          <a:p>
            <a:pPr>
              <a:lnSpc>
                <a:spcPct val="90000"/>
              </a:lnSpc>
            </a:pPr>
            <a:endParaRPr lang="fr-CA" altLang="fr-FR" dirty="0"/>
          </a:p>
          <a:p>
            <a:pPr>
              <a:lnSpc>
                <a:spcPct val="90000"/>
              </a:lnSpc>
            </a:pPr>
            <a:r>
              <a:rPr lang="fr-CA" altLang="fr-FR" dirty="0" smtClean="0"/>
              <a:t>Il s’est présenté à l’urgence ce matin et en pm il est hospitalisé </a:t>
            </a:r>
            <a:r>
              <a:rPr lang="fr-CA" altLang="fr-FR" dirty="0"/>
              <a:t>au </a:t>
            </a:r>
            <a:r>
              <a:rPr lang="fr-CA" altLang="fr-FR" dirty="0" smtClean="0"/>
              <a:t>4EN </a:t>
            </a:r>
            <a:r>
              <a:rPr lang="fr-CA" altLang="fr-FR" dirty="0"/>
              <a:t>pour colique néphrétique</a:t>
            </a:r>
            <a:r>
              <a:rPr lang="fr-CA" altLang="fr-FR" dirty="0" smtClean="0"/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fr-CA" altLang="fr-FR" dirty="0" smtClean="0"/>
          </a:p>
          <a:p>
            <a:pPr>
              <a:lnSpc>
                <a:spcPct val="90000"/>
              </a:lnSpc>
            </a:pPr>
            <a:r>
              <a:rPr lang="fr-CA" altLang="fr-FR" dirty="0" smtClean="0"/>
              <a:t>Vous devez évaluer sa douleur.</a:t>
            </a:r>
          </a:p>
          <a:p>
            <a:pPr>
              <a:lnSpc>
                <a:spcPct val="90000"/>
              </a:lnSpc>
            </a:pPr>
            <a:endParaRPr lang="fr-CA" altLang="fr-FR" dirty="0"/>
          </a:p>
          <a:p>
            <a:pPr>
              <a:lnSpc>
                <a:spcPct val="90000"/>
              </a:lnSpc>
              <a:buNone/>
            </a:pPr>
            <a:endParaRPr lang="fr-CA" altLang="fr-FR" dirty="0"/>
          </a:p>
          <a:p>
            <a:pPr>
              <a:lnSpc>
                <a:spcPct val="90000"/>
              </a:lnSpc>
            </a:pPr>
            <a:endParaRPr lang="fr-CA" altLang="fr-FR" dirty="0"/>
          </a:p>
          <a:p>
            <a:pPr>
              <a:lnSpc>
                <a:spcPct val="90000"/>
              </a:lnSpc>
            </a:pPr>
            <a:endParaRPr lang="fr-CA" altLang="fr-FR" dirty="0" smtClean="0"/>
          </a:p>
          <a:p>
            <a:pPr>
              <a:lnSpc>
                <a:spcPct val="90000"/>
              </a:lnSpc>
            </a:pPr>
            <a:endParaRPr lang="fr-CA" altLang="fr-FR" dirty="0"/>
          </a:p>
          <a:p>
            <a:endParaRPr lang="fr-CA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9417" y="39070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1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57"/>
    </mc:Choice>
    <mc:Fallback xmlns="">
      <p:transition spd="slow" advTm="18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l="31682" t="25653" r="31924" b="14661"/>
          <a:stretch/>
        </p:blipFill>
        <p:spPr>
          <a:xfrm>
            <a:off x="3344721" y="143219"/>
            <a:ext cx="4428781" cy="500028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7873" y="3796116"/>
            <a:ext cx="609600" cy="6096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22910" y="1097280"/>
            <a:ext cx="2377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fr-CA" sz="2800" b="1" dirty="0">
                <a:solidFill>
                  <a:schemeClr val="accent2"/>
                </a:solidFill>
                <a:ea typeface="+mj-ea"/>
                <a:cs typeface="Arial" panose="020B0604020202020204" pitchFamily="34" charset="0"/>
              </a:rPr>
              <a:t>Évaluation de la douleur à l’aide du PQRSTU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22910" y="3429000"/>
            <a:ext cx="2617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RSI-008: </a:t>
            </a:r>
            <a:r>
              <a:rPr lang="fr-CA" dirty="0" smtClean="0">
                <a:hlinkClick r:id="rId7"/>
              </a:rPr>
              <a:t>Gestion de la douleur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9091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66"/>
    </mc:Choice>
    <mc:Fallback xmlns="">
      <p:transition spd="slow" advTm="144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152555" y="348939"/>
            <a:ext cx="5158030" cy="51050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36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Soulagement de la douleur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47801" y="901680"/>
            <a:ext cx="896753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altLang="fr-FR" sz="2400" dirty="0" smtClean="0"/>
          </a:p>
          <a:p>
            <a:r>
              <a:rPr lang="fr-CA" altLang="fr-FR" sz="2000" dirty="0" smtClean="0"/>
              <a:t>Il </a:t>
            </a:r>
            <a:r>
              <a:rPr lang="fr-CA" altLang="fr-FR" sz="2000" dirty="0"/>
              <a:t>est 16h30, M. est souffrant, en diaphorèse, crispé et nauséeux. Il qualifie sa douleur à 10/10 et constante, sous forme de brûlure et d’élancement dans le bas du dos. </a:t>
            </a:r>
          </a:p>
          <a:p>
            <a:endParaRPr lang="en-CA" sz="2000" b="1" u="sng" dirty="0" smtClean="0"/>
          </a:p>
          <a:p>
            <a:r>
              <a:rPr lang="en-CA" sz="2000" b="1" u="sng" dirty="0" smtClean="0"/>
              <a:t>Médicaments </a:t>
            </a:r>
            <a:r>
              <a:rPr lang="en-CA" sz="2000" b="1" u="sng" dirty="0" err="1" smtClean="0"/>
              <a:t>actuels</a:t>
            </a:r>
            <a:r>
              <a:rPr lang="en-CA" sz="2000" b="1" u="sng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morphine 5 à 7,5  mg S/C q 4 h PRN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err="1" smtClean="0"/>
              <a:t>Acétaminophène</a:t>
            </a:r>
            <a:r>
              <a:rPr lang="en-CA" sz="2000" dirty="0" smtClean="0"/>
              <a:t> 975 mg PO IR q 6 h PRN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err="1" smtClean="0"/>
              <a:t>Gravol</a:t>
            </a:r>
            <a:r>
              <a:rPr lang="en-CA" sz="2000" dirty="0" smtClean="0"/>
              <a:t> 25 mg IV q 6 h PRN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DW 5% ½ S 125 ml/h </a:t>
            </a:r>
            <a:endParaRPr lang="fr-CA" sz="2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433149" y="4404380"/>
            <a:ext cx="6448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fr-CA" altLang="fr-FR" sz="2800" b="1" dirty="0">
                <a:solidFill>
                  <a:srgbClr val="C00000"/>
                </a:solidFill>
              </a:rPr>
              <a:t>Que lui donneriez-vous pour le soulager ?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3870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1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93"/>
    </mc:Choice>
    <mc:Fallback xmlns="">
      <p:transition spd="slow" advTm="81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411956"/>
            <a:ext cx="7772400" cy="857250"/>
          </a:xfrm>
        </p:spPr>
        <p:txBody>
          <a:bodyPr/>
          <a:lstStyle/>
          <a:p>
            <a:pPr algn="ctr" eaLnBrk="1" hangingPunct="1"/>
            <a:r>
              <a:rPr lang="fr-CA" altLang="fr-FR" sz="4800" u="sng" dirty="0" smtClean="0">
                <a:solidFill>
                  <a:schemeClr val="accent2"/>
                </a:solidFill>
                <a:latin typeface="Calibri" pitchFamily="34" charset="0"/>
              </a:rPr>
              <a:t>Plan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/>
              <a:t>Formation </a:t>
            </a:r>
            <a:r>
              <a:rPr lang="fr-FR" altLang="fr-FR" dirty="0" smtClean="0"/>
              <a:t>aux externes</a:t>
            </a:r>
            <a:endParaRPr lang="fr-FR" altLang="fr-FR" dirty="0"/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5088" y="1687116"/>
            <a:ext cx="7448550" cy="3456384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defRPr/>
            </a:pPr>
            <a:r>
              <a:rPr lang="fr-CA" alt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Objectifs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fr-CA" alt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cycle du médicament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fr-CA" alt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L’administration des </a:t>
            </a:r>
            <a:r>
              <a:rPr lang="fr-CA" alt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médicaments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en-CA" alt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gestion de la douleur et des opiacés </a:t>
            </a:r>
            <a:endParaRPr lang="fr-CA" altLang="fr-F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fr-CA" alt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L’insuline S/C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0096" y="401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4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5"/>
    </mc:Choice>
    <mc:Fallback xmlns="">
      <p:transition spd="slow" advTm="22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738" y="99191"/>
            <a:ext cx="7773074" cy="114614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55275" y="845971"/>
            <a:ext cx="9144000" cy="3086100"/>
          </a:xfrm>
        </p:spPr>
        <p:txBody>
          <a:bodyPr/>
          <a:lstStyle/>
          <a:p>
            <a:pPr marL="0" indent="0">
              <a:buNone/>
            </a:pPr>
            <a:r>
              <a:rPr lang="pt-BR" sz="2400" b="1" u="sng" dirty="0" smtClean="0"/>
              <a:t>Ordonnance de M. St-Onge:</a:t>
            </a:r>
          </a:p>
          <a:p>
            <a:pPr marL="0" indent="0">
              <a:buNone/>
            </a:pPr>
            <a:r>
              <a:rPr lang="pt-BR" sz="2400" dirty="0" smtClean="0"/>
              <a:t>Morphine </a:t>
            </a:r>
            <a:r>
              <a:rPr lang="pt-BR" sz="2400" dirty="0"/>
              <a:t>5 à 7,5  mg S/C q 4 h PRN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dirty="0" smtClean="0"/>
              <a:t>Il a reçu 5 mg de morphine S/C à 7h pour une douleur à 9/10. Il est présentement 7h45 et il a une douleur à 7/10. </a:t>
            </a:r>
          </a:p>
          <a:p>
            <a:pPr marL="0" indent="0">
              <a:buNone/>
            </a:pPr>
            <a:endParaRPr lang="pt-BR" sz="2400" dirty="0" smtClean="0"/>
          </a:p>
          <a:p>
            <a:pPr marL="0" indent="0" algn="ctr">
              <a:buNone/>
            </a:pPr>
            <a:r>
              <a:rPr lang="pt-BR" dirty="0" smtClean="0">
                <a:solidFill>
                  <a:schemeClr val="accent3"/>
                </a:solidFill>
              </a:rPr>
              <a:t>Est-ce que sa dose peut être complétée? </a:t>
            </a:r>
            <a:endParaRPr lang="pt-BR" dirty="0">
              <a:solidFill>
                <a:schemeClr val="accent3"/>
              </a:solidFill>
            </a:endParaRPr>
          </a:p>
        </p:txBody>
      </p:sp>
      <p:pic>
        <p:nvPicPr>
          <p:cNvPr id="4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26" y="4167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9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/>
          <p:cNvSpPr>
            <a:spLocks noGrp="1"/>
          </p:cNvSpPr>
          <p:nvPr>
            <p:ph type="title"/>
          </p:nvPr>
        </p:nvSpPr>
        <p:spPr>
          <a:xfrm>
            <a:off x="864938" y="538109"/>
            <a:ext cx="7772400" cy="857250"/>
          </a:xfrm>
        </p:spPr>
        <p:txBody>
          <a:bodyPr/>
          <a:lstStyle/>
          <a:p>
            <a:pPr algn="ctr"/>
            <a:r>
              <a:rPr lang="fr-CA" altLang="fr-FR" sz="3200" dirty="0" smtClean="0">
                <a:solidFill>
                  <a:schemeClr val="accent2"/>
                </a:solidFill>
              </a:rPr>
              <a:t>Surveillance post-opiacés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08547" y="847222"/>
            <a:ext cx="8737016" cy="3804987"/>
          </a:xfrm>
        </p:spPr>
        <p:txBody>
          <a:bodyPr/>
          <a:lstStyle/>
          <a:p>
            <a:pPr marL="273050" indent="-273050" algn="ctr" eaLnBrk="1" hangingPunct="1">
              <a:lnSpc>
                <a:spcPct val="70000"/>
              </a:lnSpc>
              <a:buClr>
                <a:srgbClr val="00B0F0"/>
              </a:buClr>
              <a:buSzPct val="95000"/>
              <a:buFont typeface="Wingdings" pitchFamily="2" charset="2"/>
              <a:buChar char="ü"/>
              <a:defRPr/>
            </a:pPr>
            <a:endParaRPr lang="fr-CA" altLang="fr-FR" sz="2400" i="1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lnSpc>
                <a:spcPct val="70000"/>
              </a:lnSpc>
              <a:buClr>
                <a:srgbClr val="0BD0D9"/>
              </a:buClr>
              <a:buSzPct val="95000"/>
              <a:buFont typeface="Wingdings" pitchFamily="2" charset="2"/>
              <a:buNone/>
              <a:defRPr/>
            </a:pPr>
            <a:r>
              <a:rPr lang="fr-CA" altLang="fr-FR" sz="2400" b="1" kern="1200" dirty="0">
                <a:solidFill>
                  <a:srgbClr val="000000"/>
                </a:solidFill>
              </a:rPr>
              <a:t>Conditions </a:t>
            </a:r>
            <a:r>
              <a:rPr lang="fr-CA" altLang="fr-FR" sz="2400" b="1" kern="1200" dirty="0" smtClean="0">
                <a:solidFill>
                  <a:srgbClr val="000000"/>
                </a:solidFill>
              </a:rPr>
              <a:t>d’application du PI-018:</a:t>
            </a:r>
            <a:endParaRPr lang="fr-CA" altLang="fr-FR" sz="2400" b="1" kern="1200" dirty="0">
              <a:solidFill>
                <a:srgbClr val="000000"/>
              </a:solidFill>
            </a:endParaRPr>
          </a:p>
          <a:p>
            <a:pPr marL="273050" indent="-273050" eaLnBrk="1" hangingPunct="1">
              <a:lnSpc>
                <a:spcPct val="70000"/>
              </a:lnSpc>
              <a:buClr>
                <a:srgbClr val="0BD0D9"/>
              </a:buClr>
              <a:buSzPct val="95000"/>
              <a:buFont typeface="Wingdings" pitchFamily="2" charset="2"/>
              <a:buChar char="ü"/>
              <a:defRPr/>
            </a:pPr>
            <a:r>
              <a:rPr lang="fr-CA" altLang="fr-FR" sz="2400" kern="1200" dirty="0">
                <a:solidFill>
                  <a:srgbClr val="000000"/>
                </a:solidFill>
              </a:rPr>
              <a:t>Nouvelle analgésie </a:t>
            </a:r>
            <a:r>
              <a:rPr lang="fr-CA" altLang="fr-FR" sz="2400" kern="1200" dirty="0" smtClean="0">
                <a:solidFill>
                  <a:srgbClr val="000000"/>
                </a:solidFill>
              </a:rPr>
              <a:t>opiacée</a:t>
            </a:r>
            <a:endParaRPr lang="fr-CA" altLang="fr-FR" sz="2400" kern="1200" dirty="0">
              <a:solidFill>
                <a:srgbClr val="000000"/>
              </a:solidFill>
            </a:endParaRPr>
          </a:p>
          <a:p>
            <a:pPr marL="273050" indent="-273050" eaLnBrk="1" hangingPunct="1">
              <a:lnSpc>
                <a:spcPct val="70000"/>
              </a:lnSpc>
              <a:buClr>
                <a:srgbClr val="0BD0D9"/>
              </a:buClr>
              <a:buSzPct val="95000"/>
              <a:buFont typeface="Wingdings" pitchFamily="2" charset="2"/>
              <a:buChar char="ü"/>
              <a:defRPr/>
            </a:pPr>
            <a:r>
              <a:rPr lang="fr-CA" altLang="fr-FR" sz="2400" kern="1200" dirty="0">
                <a:solidFill>
                  <a:srgbClr val="000000"/>
                </a:solidFill>
              </a:rPr>
              <a:t>Augmentation de 50% ou plus de la dose initiale</a:t>
            </a:r>
          </a:p>
          <a:p>
            <a:pPr marL="273050" indent="-273050" eaLnBrk="1" hangingPunct="1">
              <a:lnSpc>
                <a:spcPct val="70000"/>
              </a:lnSpc>
              <a:buClr>
                <a:srgbClr val="0BD0D9"/>
              </a:buClr>
              <a:buSzPct val="95000"/>
              <a:buFont typeface="Wingdings" pitchFamily="2" charset="2"/>
              <a:buChar char="ü"/>
              <a:defRPr/>
            </a:pPr>
            <a:r>
              <a:rPr lang="fr-CA" altLang="fr-FR" sz="2400" kern="1200" dirty="0">
                <a:solidFill>
                  <a:srgbClr val="000000"/>
                </a:solidFill>
              </a:rPr>
              <a:t>Changement de molécule d’analgésique opiacé</a:t>
            </a:r>
          </a:p>
          <a:p>
            <a:pPr marL="273050" indent="-273050" eaLnBrk="1" hangingPunct="1">
              <a:lnSpc>
                <a:spcPct val="70000"/>
              </a:lnSpc>
              <a:buClr>
                <a:srgbClr val="0BD0D9"/>
              </a:buClr>
              <a:buSzPct val="95000"/>
              <a:buFont typeface="Wingdings" pitchFamily="2" charset="2"/>
              <a:buChar char="ü"/>
              <a:defRPr/>
            </a:pPr>
            <a:endParaRPr lang="fr-CA" altLang="fr-FR" sz="2400" b="1" kern="1200" dirty="0">
              <a:solidFill>
                <a:srgbClr val="000000"/>
              </a:solidFill>
            </a:endParaRPr>
          </a:p>
          <a:p>
            <a:pPr marL="0" indent="0" eaLnBrk="1" hangingPunct="1">
              <a:lnSpc>
                <a:spcPct val="70000"/>
              </a:lnSpc>
              <a:buClr>
                <a:srgbClr val="0BD0D9"/>
              </a:buClr>
              <a:buSzPct val="95000"/>
              <a:buFont typeface="Wingdings" pitchFamily="2" charset="2"/>
              <a:buNone/>
              <a:defRPr/>
            </a:pPr>
            <a:r>
              <a:rPr lang="fr-CA" altLang="fr-FR" sz="2400" b="1" kern="1200" dirty="0">
                <a:solidFill>
                  <a:srgbClr val="000000"/>
                </a:solidFill>
              </a:rPr>
              <a:t>Quoi faire avant d’administrer un opiacé:</a:t>
            </a:r>
          </a:p>
          <a:p>
            <a:pPr marL="273050" indent="-273050" eaLnBrk="1" hangingPunct="1">
              <a:lnSpc>
                <a:spcPct val="70000"/>
              </a:lnSpc>
              <a:buClr>
                <a:srgbClr val="0BD0D9"/>
              </a:buClr>
              <a:buSzPct val="95000"/>
              <a:buFont typeface="Wingdings" pitchFamily="2" charset="2"/>
              <a:buChar char="ü"/>
              <a:defRPr/>
            </a:pPr>
            <a:r>
              <a:rPr lang="fr-CA" altLang="fr-FR" sz="2400" kern="1200" dirty="0">
                <a:solidFill>
                  <a:srgbClr val="000000"/>
                </a:solidFill>
              </a:rPr>
              <a:t>Évaluation de l’usager, prendre les S.V. de l’usager, vérification des allergies, etc.</a:t>
            </a:r>
          </a:p>
          <a:p>
            <a:pPr marL="273050" indent="-273050" eaLnBrk="1" hangingPunct="1">
              <a:lnSpc>
                <a:spcPct val="70000"/>
              </a:lnSpc>
              <a:buClr>
                <a:srgbClr val="0BD0D9"/>
              </a:buClr>
              <a:buSzPct val="95000"/>
              <a:buFont typeface="Wingdings" pitchFamily="2" charset="2"/>
              <a:buChar char="ü"/>
              <a:defRPr/>
            </a:pPr>
            <a:r>
              <a:rPr lang="fr-CA" altLang="fr-FR" sz="2400" kern="1200" dirty="0">
                <a:solidFill>
                  <a:srgbClr val="000000"/>
                </a:solidFill>
              </a:rPr>
              <a:t>Identifier les </a:t>
            </a:r>
            <a:r>
              <a:rPr lang="fr-CA" altLang="fr-FR" sz="2400" kern="1200" dirty="0" smtClean="0">
                <a:solidFill>
                  <a:srgbClr val="000000"/>
                </a:solidFill>
              </a:rPr>
              <a:t>facteurs </a:t>
            </a:r>
            <a:r>
              <a:rPr lang="fr-CA" altLang="fr-FR" sz="2400" kern="1200" dirty="0">
                <a:solidFill>
                  <a:srgbClr val="000000"/>
                </a:solidFill>
              </a:rPr>
              <a:t>de </a:t>
            </a:r>
            <a:r>
              <a:rPr lang="fr-CA" altLang="fr-FR" sz="2400" kern="1200" dirty="0" smtClean="0">
                <a:solidFill>
                  <a:srgbClr val="000000"/>
                </a:solidFill>
              </a:rPr>
              <a:t>risque</a:t>
            </a:r>
            <a:endParaRPr lang="fr-CA" altLang="fr-FR" sz="1600" kern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4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78"/>
    </mc:Choice>
    <mc:Fallback xmlns="">
      <p:transition spd="slow" advTm="5207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33571" t="16190" r="35090" b="8888"/>
          <a:stretch/>
        </p:blipFill>
        <p:spPr>
          <a:xfrm>
            <a:off x="235706" y="626994"/>
            <a:ext cx="3660322" cy="4457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221348" y="23562"/>
            <a:ext cx="4668094" cy="60343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CA" sz="28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Surveillance des </a:t>
            </a:r>
            <a:r>
              <a:rPr lang="fr-CA" sz="2800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opiacés</a:t>
            </a:r>
            <a:br>
              <a:rPr lang="fr-CA" sz="2800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</a:br>
            <a:r>
              <a:rPr lang="fr-CA" sz="2800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au verso de la feuille de signes vitaux</a:t>
            </a:r>
            <a:endParaRPr lang="fr-CA" sz="2800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4640" y="2270336"/>
            <a:ext cx="1112956" cy="92286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kern="1200" cap="all" spc="-60" dirty="0" smtClean="0"/>
          </a:p>
        </p:txBody>
      </p:sp>
      <p:sp>
        <p:nvSpPr>
          <p:cNvPr id="3" name="Rectangle 2"/>
          <p:cNvSpPr/>
          <p:nvPr/>
        </p:nvSpPr>
        <p:spPr>
          <a:xfrm>
            <a:off x="1467596" y="2609002"/>
            <a:ext cx="1278466" cy="245533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kern="1200" cap="all" spc="-60" dirty="0" smtClean="0"/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2928135" y="3945467"/>
            <a:ext cx="8734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4030" y="4468767"/>
            <a:ext cx="609600" cy="6096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008984" y="1386181"/>
            <a:ext cx="3092823" cy="2031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/>
              <a:t>Le PI-018 vous donne aussi des indications sur comment compléter la dose d’opiacés (ex. délai maximal pour compléter la dose, l’heure de la prochaine administration de la dose complète). </a:t>
            </a:r>
            <a:endParaRPr lang="fr-CA" dirty="0"/>
          </a:p>
        </p:txBody>
      </p:sp>
      <p:sp>
        <p:nvSpPr>
          <p:cNvPr id="11" name="Rectangle 10"/>
          <p:cNvSpPr/>
          <p:nvPr/>
        </p:nvSpPr>
        <p:spPr>
          <a:xfrm>
            <a:off x="4409211" y="3671669"/>
            <a:ext cx="3692596" cy="646331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CA" b="1" dirty="0">
                <a:cs typeface="Arial" panose="020B0604020202020204" pitchFamily="34" charset="0"/>
              </a:rPr>
              <a:t>Outils cliniques  complémentaires : Protocole </a:t>
            </a:r>
            <a:r>
              <a:rPr lang="fr-CA" b="1" dirty="0" smtClean="0">
                <a:hlinkClick r:id="rId7"/>
              </a:rPr>
              <a:t>PI-018</a:t>
            </a:r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35053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52"/>
    </mc:Choice>
    <mc:Fallback xmlns="">
      <p:transition spd="slow" advTm="129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27819" t="29011" r="31045" b="28404"/>
          <a:stretch/>
        </p:blipFill>
        <p:spPr>
          <a:xfrm>
            <a:off x="708917" y="826623"/>
            <a:ext cx="6990508" cy="407071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1962364" y="0"/>
            <a:ext cx="512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altLang="fr-FR" sz="3200" dirty="0">
                <a:solidFill>
                  <a:schemeClr val="accent2"/>
                </a:solidFill>
              </a:rPr>
              <a:t>Surveillance post-opiacés</a:t>
            </a:r>
            <a:endParaRPr lang="fr-CA" sz="3200" dirty="0"/>
          </a:p>
        </p:txBody>
      </p:sp>
    </p:spTree>
    <p:extLst>
      <p:ext uri="{BB962C8B-B14F-4D97-AF65-F5344CB8AC3E}">
        <p14:creationId xmlns:p14="http://schemas.microsoft.com/office/powerpoint/2010/main" val="22063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31250" t="20454" r="50670" b="25342"/>
          <a:stretch/>
        </p:blipFill>
        <p:spPr>
          <a:xfrm>
            <a:off x="4780547" y="209684"/>
            <a:ext cx="4315327" cy="4933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0" y="1554003"/>
            <a:ext cx="4780547" cy="221440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1600"/>
              </a:lnSpc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Open Sans"/>
              </a:defRPr>
            </a:lvl1pPr>
          </a:lstStyle>
          <a:p>
            <a:pPr algn="ctr"/>
            <a:r>
              <a:rPr kumimoji="1" lang="fr-CA" altLang="fr-FR" sz="3600" dirty="0" smtClean="0">
                <a:solidFill>
                  <a:schemeClr val="accent2"/>
                </a:solidFill>
                <a:latin typeface="Calibri" pitchFamily="34" charset="0"/>
              </a:rPr>
              <a:t>Manifestations de</a:t>
            </a:r>
          </a:p>
          <a:p>
            <a:pPr algn="ctr"/>
            <a:endParaRPr kumimoji="1" lang="fr-CA" altLang="fr-FR" sz="3600" dirty="0">
              <a:solidFill>
                <a:schemeClr val="accent2"/>
              </a:solidFill>
              <a:latin typeface="Calibri" pitchFamily="34" charset="0"/>
            </a:endParaRPr>
          </a:p>
          <a:p>
            <a:pPr algn="ctr"/>
            <a:endParaRPr kumimoji="1" lang="fr-CA" altLang="fr-FR" sz="3600" dirty="0" smtClean="0">
              <a:solidFill>
                <a:schemeClr val="accent2"/>
              </a:solidFill>
              <a:latin typeface="Calibri" pitchFamily="34" charset="0"/>
            </a:endParaRPr>
          </a:p>
          <a:p>
            <a:pPr algn="ctr"/>
            <a:r>
              <a:rPr kumimoji="1" lang="fr-CA" altLang="fr-FR" sz="3600" dirty="0" smtClean="0">
                <a:solidFill>
                  <a:schemeClr val="accent2"/>
                </a:solidFill>
                <a:latin typeface="Calibri" pitchFamily="34" charset="0"/>
              </a:rPr>
              <a:t> l’effet dépressif du</a:t>
            </a:r>
            <a:br>
              <a:rPr kumimoji="1" lang="fr-CA" altLang="fr-FR" sz="3600" dirty="0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kumimoji="1" lang="fr-CA" altLang="fr-FR" sz="3600" dirty="0" smtClean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kumimoji="1" lang="fr-CA" altLang="fr-FR" sz="3600" dirty="0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kumimoji="1" lang="fr-CA" altLang="fr-FR" sz="3600" dirty="0" smtClean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kumimoji="1" lang="fr-CA" altLang="fr-FR" sz="3600" dirty="0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kumimoji="1" lang="fr-CA" altLang="fr-FR" sz="3600" dirty="0" smtClean="0">
                <a:solidFill>
                  <a:schemeClr val="accent2"/>
                </a:solidFill>
                <a:latin typeface="Calibri" pitchFamily="34" charset="0"/>
              </a:rPr>
              <a:t> SNC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8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0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96"/>
    </mc:Choice>
    <mc:Fallback xmlns="">
      <p:transition spd="slow" advTm="59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75923" y="696909"/>
            <a:ext cx="8868077" cy="1308354"/>
          </a:xfrm>
        </p:spPr>
        <p:txBody>
          <a:bodyPr/>
          <a:lstStyle/>
          <a:p>
            <a:pPr algn="ctr"/>
            <a:r>
              <a:rPr lang="fr-CA" sz="3200" dirty="0">
                <a:solidFill>
                  <a:schemeClr val="accent2"/>
                </a:solidFill>
              </a:rPr>
              <a:t>Attention</a:t>
            </a:r>
            <a:r>
              <a:rPr lang="fr-CA" sz="3200" dirty="0" smtClean="0">
                <a:solidFill>
                  <a:schemeClr val="accent2"/>
                </a:solidFill>
              </a:rPr>
              <a:t>….ces médicaments ont </a:t>
            </a:r>
            <a:r>
              <a:rPr lang="fr-CA" sz="3200" dirty="0">
                <a:solidFill>
                  <a:schemeClr val="accent2"/>
                </a:solidFill>
              </a:rPr>
              <a:t>un effet </a:t>
            </a:r>
            <a:r>
              <a:rPr lang="fr-CA" sz="3200" dirty="0" smtClean="0">
                <a:solidFill>
                  <a:schemeClr val="accent2"/>
                </a:solidFill>
              </a:rPr>
              <a:t>dépressif</a:t>
            </a:r>
            <a:br>
              <a:rPr lang="fr-CA" sz="3200" dirty="0" smtClean="0">
                <a:solidFill>
                  <a:schemeClr val="accent2"/>
                </a:solidFill>
              </a:rPr>
            </a:br>
            <a:r>
              <a:rPr lang="fr-CA" sz="3200" dirty="0">
                <a:solidFill>
                  <a:schemeClr val="accent2"/>
                </a:solidFill>
              </a:rPr>
              <a:t/>
            </a:r>
            <a:br>
              <a:rPr lang="fr-CA" sz="3200" dirty="0">
                <a:solidFill>
                  <a:schemeClr val="accent2"/>
                </a:solidFill>
              </a:rPr>
            </a:br>
            <a:r>
              <a:rPr lang="fr-CA" sz="3200" dirty="0" smtClean="0">
                <a:solidFill>
                  <a:schemeClr val="accent2"/>
                </a:solidFill>
              </a:rPr>
              <a:t> </a:t>
            </a:r>
            <a:r>
              <a:rPr lang="fr-CA" sz="3200" dirty="0">
                <a:solidFill>
                  <a:schemeClr val="accent2"/>
                </a:solidFill>
              </a:rPr>
              <a:t>sur le SNC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75923" y="1413710"/>
            <a:ext cx="7772400" cy="4114800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fr-CA" altLang="fr-FR" sz="2400" dirty="0" smtClean="0"/>
              <a:t>Antihistaminiques</a:t>
            </a:r>
          </a:p>
          <a:p>
            <a:pPr>
              <a:lnSpc>
                <a:spcPct val="80000"/>
              </a:lnSpc>
            </a:pPr>
            <a:r>
              <a:rPr lang="fr-CA" altLang="fr-FR" sz="2400" dirty="0" smtClean="0"/>
              <a:t>Antiémétiques</a:t>
            </a:r>
          </a:p>
          <a:p>
            <a:pPr>
              <a:lnSpc>
                <a:spcPct val="80000"/>
              </a:lnSpc>
            </a:pPr>
            <a:r>
              <a:rPr lang="fr-CA" altLang="fr-FR" sz="2400" dirty="0" smtClean="0"/>
              <a:t>Antidépresseurs</a:t>
            </a:r>
            <a:endParaRPr lang="fr-CA" altLang="fr-FR" sz="2400" dirty="0"/>
          </a:p>
          <a:p>
            <a:pPr>
              <a:lnSpc>
                <a:spcPct val="80000"/>
              </a:lnSpc>
            </a:pPr>
            <a:r>
              <a:rPr lang="fr-CA" altLang="fr-FR" sz="2400" dirty="0" smtClean="0"/>
              <a:t>Opiacés</a:t>
            </a:r>
          </a:p>
          <a:p>
            <a:pPr>
              <a:lnSpc>
                <a:spcPct val="80000"/>
              </a:lnSpc>
            </a:pPr>
            <a:r>
              <a:rPr lang="fr-CA" altLang="fr-FR" sz="2400" dirty="0" smtClean="0"/>
              <a:t>Benzodiazépines</a:t>
            </a:r>
          </a:p>
          <a:p>
            <a:pPr>
              <a:lnSpc>
                <a:spcPct val="80000"/>
              </a:lnSpc>
            </a:pPr>
            <a:r>
              <a:rPr lang="fr-CA" altLang="fr-FR" sz="2400" dirty="0" smtClean="0"/>
              <a:t>Barbituriques</a:t>
            </a:r>
          </a:p>
          <a:p>
            <a:pPr>
              <a:lnSpc>
                <a:spcPct val="80000"/>
              </a:lnSpc>
            </a:pPr>
            <a:r>
              <a:rPr lang="fr-CA" altLang="fr-FR" sz="2400" dirty="0" smtClean="0"/>
              <a:t>Neuroleptiques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fr-CA" altLang="fr-FR" sz="2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r-CA" altLang="fr-FR" sz="2800" dirty="0" smtClean="0"/>
              <a:t> </a:t>
            </a:r>
            <a:r>
              <a:rPr lang="fr-CA" altLang="fr-FR" sz="2400" b="1" dirty="0" smtClean="0">
                <a:solidFill>
                  <a:srgbClr val="FF0000"/>
                </a:solidFill>
              </a:rPr>
              <a:t>L’administration combinée de ces  médicaments peut potentialiser l’effet dépressif du SNC.</a:t>
            </a:r>
            <a:endParaRPr lang="fr-CA" altLang="fr-FR" sz="2800" dirty="0" smtClean="0">
              <a:solidFill>
                <a:srgbClr val="FF000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1361" y="370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0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66"/>
    </mc:Choice>
    <mc:Fallback xmlns="">
      <p:transition spd="slow" advTm="41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fr-FR" dirty="0">
              <a:solidFill>
                <a:srgbClr val="45423F"/>
              </a:solidFill>
            </a:endParaRPr>
          </a:p>
        </p:txBody>
      </p:sp>
      <p:pic>
        <p:nvPicPr>
          <p:cNvPr id="3379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96" y="1243478"/>
            <a:ext cx="3428186" cy="306360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06140" y="483007"/>
            <a:ext cx="6119813" cy="691992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 eaLnBrk="1" hangingPunct="1"/>
            <a:r>
              <a:rPr lang="fr-CA" altLang="fr-FR" sz="3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Inscription des narcotiques</a:t>
            </a:r>
          </a:p>
        </p:txBody>
      </p:sp>
      <p:sp>
        <p:nvSpPr>
          <p:cNvPr id="33800" name="Line 9"/>
          <p:cNvSpPr>
            <a:spLocks noChangeShapeType="1"/>
          </p:cNvSpPr>
          <p:nvPr/>
        </p:nvSpPr>
        <p:spPr bwMode="auto">
          <a:xfrm>
            <a:off x="2667879" y="1653268"/>
            <a:ext cx="707699" cy="0"/>
          </a:xfrm>
          <a:prstGeom prst="line">
            <a:avLst/>
          </a:prstGeom>
          <a:ln w="57150">
            <a:headEnd/>
            <a:tailEnd type="triangl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wrap="none"/>
          <a:lstStyle/>
          <a:p>
            <a:endParaRPr lang="fr-CA" sz="1350">
              <a:solidFill>
                <a:srgbClr val="45423F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/>
          <a:srcRect l="12096" t="9108" r="15328" b="-1796"/>
          <a:stretch/>
        </p:blipFill>
        <p:spPr>
          <a:xfrm>
            <a:off x="178294" y="1590511"/>
            <a:ext cx="1477775" cy="1253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Line 9"/>
          <p:cNvSpPr>
            <a:spLocks noChangeShapeType="1"/>
          </p:cNvSpPr>
          <p:nvPr/>
        </p:nvSpPr>
        <p:spPr bwMode="auto">
          <a:xfrm flipV="1">
            <a:off x="2792593" y="3545000"/>
            <a:ext cx="627309" cy="28915"/>
          </a:xfrm>
          <a:prstGeom prst="line">
            <a:avLst/>
          </a:prstGeom>
          <a:ln w="57150">
            <a:headEnd/>
            <a:tailEnd type="triangl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wrap="none"/>
          <a:lstStyle/>
          <a:p>
            <a:endParaRPr lang="fr-CA" sz="1350">
              <a:solidFill>
                <a:srgbClr val="45423F"/>
              </a:solidFill>
            </a:endParaRPr>
          </a:p>
        </p:txBody>
      </p:sp>
      <p:pic>
        <p:nvPicPr>
          <p:cNvPr id="16" name="Image 15"/>
          <p:cNvPicPr/>
          <p:nvPr/>
        </p:nvPicPr>
        <p:blipFill rotWithShape="1">
          <a:blip r:embed="rId7"/>
          <a:srcRect l="34457" t="40705" r="30628" b="4191"/>
          <a:stretch/>
        </p:blipFill>
        <p:spPr bwMode="auto">
          <a:xfrm>
            <a:off x="1890696" y="80387"/>
            <a:ext cx="5804182" cy="49839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43082" y="370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5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fr-FR" dirty="0"/>
          </a:p>
        </p:txBody>
      </p:sp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xfrm>
            <a:off x="1587653" y="527412"/>
            <a:ext cx="6850856" cy="603647"/>
          </a:xfrm>
          <a:noFill/>
        </p:spPr>
        <p:txBody>
          <a:bodyPr>
            <a:normAutofit/>
          </a:bodyPr>
          <a:lstStyle/>
          <a:p>
            <a:r>
              <a:rPr lang="fr-CA" altLang="fr-FR" sz="27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DVI : double vérification </a:t>
            </a:r>
            <a:r>
              <a:rPr lang="fr-CA" altLang="fr-FR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indépendante</a:t>
            </a:r>
            <a:r>
              <a:rPr lang="fr-CA" altLang="fr-FR" sz="27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482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985" y="2178424"/>
            <a:ext cx="8419152" cy="229832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73" y="996911"/>
            <a:ext cx="2418464" cy="113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525" y="2174313"/>
            <a:ext cx="875352" cy="743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93740" y="4091904"/>
            <a:ext cx="609600" cy="609600"/>
          </a:xfrm>
          <a:prstGeom prst="rect">
            <a:avLst/>
          </a:prstGeom>
        </p:spPr>
      </p:pic>
      <p:graphicFrame>
        <p:nvGraphicFramePr>
          <p:cNvPr id="3" name="Diagramme 2"/>
          <p:cNvGraphicFramePr/>
          <p:nvPr>
            <p:extLst/>
          </p:nvPr>
        </p:nvGraphicFramePr>
        <p:xfrm>
          <a:off x="159893" y="838354"/>
          <a:ext cx="64160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13062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9118" y="369910"/>
            <a:ext cx="54395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Administration de l’insuline SC</a:t>
            </a:r>
          </a:p>
          <a:p>
            <a:pPr algn="ctr"/>
            <a:endParaRPr lang="fr-CA" sz="24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CA" sz="2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53" y="1631795"/>
            <a:ext cx="4864003" cy="241939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6671" y="4466688"/>
            <a:ext cx="580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I</a:t>
            </a:r>
            <a:r>
              <a:rPr lang="fr-CA" dirty="0" smtClean="0"/>
              <a:t>nformations pour le stylo insuline SC :</a:t>
            </a:r>
            <a:r>
              <a:rPr lang="fr-CA" dirty="0" smtClean="0">
                <a:hlinkClick r:id="rId4"/>
              </a:rPr>
              <a:t>Trousse stylo insuline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5605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fr-FR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3887" y="758990"/>
            <a:ext cx="6858000" cy="529828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fr-CA" altLang="fr-FR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Insuline SC</a:t>
            </a:r>
            <a:endParaRPr lang="fr-CA" altLang="fr-FR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87" y="4167102"/>
            <a:ext cx="896563" cy="721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880733" y="1719187"/>
            <a:ext cx="3325357" cy="123113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Insuline SC</a:t>
            </a:r>
          </a:p>
        </p:txBody>
      </p:sp>
      <p:sp>
        <p:nvSpPr>
          <p:cNvPr id="6" name="Rectangle 5"/>
          <p:cNvSpPr/>
          <p:nvPr/>
        </p:nvSpPr>
        <p:spPr>
          <a:xfrm>
            <a:off x="4206090" y="2882939"/>
            <a:ext cx="3325797" cy="12899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toute dose SC</a:t>
            </a:r>
          </a:p>
          <a:p>
            <a:pPr algn="ctr"/>
            <a:r>
              <a:rPr lang="fr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(dose fixe ou selon l’algorithme </a:t>
            </a:r>
            <a:r>
              <a:rPr lang="fr-CA" sz="1350" dirty="0"/>
              <a:t>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217" y="492812"/>
            <a:ext cx="2039422" cy="153124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22287" y="442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1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83"/>
    </mc:Choice>
    <mc:Fallback xmlns="">
      <p:transition spd="slow" advTm="33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fr-FR" dirty="0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3384677" y="428625"/>
            <a:ext cx="3564763" cy="857250"/>
          </a:xfrm>
        </p:spPr>
        <p:txBody>
          <a:bodyPr/>
          <a:lstStyle/>
          <a:p>
            <a:pPr eaLnBrk="1" hangingPunct="1"/>
            <a:r>
              <a:rPr lang="fr-CA" altLang="fr-FR" sz="4400" u="sng" dirty="0" smtClean="0">
                <a:solidFill>
                  <a:schemeClr val="accent2"/>
                </a:solidFill>
                <a:latin typeface="Calibri" pitchFamily="34" charset="0"/>
              </a:rPr>
              <a:t>Objectifs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0605" y="1532238"/>
            <a:ext cx="8147491" cy="36112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fr-CA" altLang="fr-FR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fr-CA" altLang="fr-FR" sz="2800" dirty="0" smtClean="0"/>
              <a:t>Réfléchir à votre responsabilité en regard du cycle du médicament.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fr-CA" altLang="fr-FR" sz="2800" dirty="0" smtClean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fr-CA" altLang="fr-FR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fr-CA" altLang="fr-FR" sz="2800" dirty="0" smtClean="0"/>
              <a:t>Administrer d’une façon sécuritaire la médication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fr-CA" altLang="fr-FR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fr-CA" altLang="fr-FR" sz="2400" dirty="0"/>
          </a:p>
          <a:p>
            <a:pPr eaLnBrk="1" hangingPunct="1">
              <a:lnSpc>
                <a:spcPct val="80000"/>
              </a:lnSpc>
              <a:defRPr/>
            </a:pPr>
            <a:endParaRPr lang="fr-CA" altLang="fr-FR" sz="2400" dirty="0"/>
          </a:p>
          <a:p>
            <a:pPr eaLnBrk="1" hangingPunct="1">
              <a:lnSpc>
                <a:spcPct val="80000"/>
              </a:lnSpc>
              <a:defRPr/>
            </a:pPr>
            <a:endParaRPr lang="fr-CA" altLang="fr-FR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fr-CA" altLang="fr-FR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CA" altLang="fr-FR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CA" altLang="fr-FR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fr-CA" altLang="fr-FR" sz="2000" dirty="0" smtClean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CA" altLang="fr-FR" sz="2000" dirty="0" smtClean="0"/>
          </a:p>
          <a:p>
            <a:pPr eaLnBrk="1" hangingPunct="1">
              <a:lnSpc>
                <a:spcPct val="80000"/>
              </a:lnSpc>
              <a:defRPr/>
            </a:pPr>
            <a:endParaRPr lang="fr-CA" altLang="fr-FR" sz="2000" dirty="0" smtClean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39173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3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64"/>
    </mc:Choice>
    <mc:Fallback xmlns="">
      <p:transition spd="slow" advTm="41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971800" y="36735"/>
            <a:ext cx="4881128" cy="691992"/>
          </a:xfrm>
          <a:prstGeom prst="rect">
            <a:avLst/>
          </a:prstGeom>
          <a:noFill/>
          <a:effectLst/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altLang="fr-FR" sz="3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L’insuline SC</a:t>
            </a:r>
            <a:endParaRPr lang="fr-CA" altLang="fr-FR" sz="3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064" y="1209209"/>
            <a:ext cx="1713935" cy="128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0" t="16843" r="42645" b="6684"/>
          <a:stretch/>
        </p:blipFill>
        <p:spPr bwMode="auto">
          <a:xfrm>
            <a:off x="140657" y="587636"/>
            <a:ext cx="3598060" cy="4464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3943707" y="2466868"/>
            <a:ext cx="3661212" cy="1927331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/>
              <a:t>Une feuille de documentation</a:t>
            </a:r>
          </a:p>
          <a:p>
            <a:pPr algn="ctr"/>
            <a:r>
              <a:rPr lang="fr-CA" b="1" dirty="0"/>
              <a:t>Variable opératoire du diabétique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47325" y="4394199"/>
            <a:ext cx="657739" cy="65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5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70"/>
    </mc:Choice>
    <mc:Fallback xmlns="">
      <p:transition spd="slow" advTm="19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17778" r="41800" b="4178"/>
          <a:stretch/>
        </p:blipFill>
        <p:spPr bwMode="auto">
          <a:xfrm>
            <a:off x="5565058" y="855495"/>
            <a:ext cx="3507904" cy="4288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me 6"/>
          <p:cNvGraphicFramePr/>
          <p:nvPr>
            <p:extLst/>
          </p:nvPr>
        </p:nvGraphicFramePr>
        <p:xfrm>
          <a:off x="1866900" y="785351"/>
          <a:ext cx="5621594" cy="377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581034" y="189469"/>
            <a:ext cx="3562317" cy="388855"/>
          </a:xfrm>
          <a:prstGeom prst="rect">
            <a:avLst/>
          </a:prstGeom>
          <a:noFill/>
          <a:effectLst/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altLang="fr-FR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L’insuline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03406" y="4154678"/>
            <a:ext cx="609600" cy="609600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pic>
        <p:nvPicPr>
          <p:cNvPr id="5" name="Imag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2" y="704634"/>
            <a:ext cx="3402106" cy="443886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6010835" y="332275"/>
            <a:ext cx="2877671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1400" dirty="0" smtClean="0"/>
              <a:t>Ce formulaire d’ordonnance sera modifié prochainement </a:t>
            </a:r>
            <a:endParaRPr lang="fr-CA" sz="1400" dirty="0"/>
          </a:p>
        </p:txBody>
      </p:sp>
      <p:sp>
        <p:nvSpPr>
          <p:cNvPr id="6" name="Ellipse 5"/>
          <p:cNvSpPr/>
          <p:nvPr/>
        </p:nvSpPr>
        <p:spPr>
          <a:xfrm>
            <a:off x="1248032" y="3398108"/>
            <a:ext cx="1865871" cy="197708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kern="1200" cap="all" spc="-60" dirty="0" smtClean="0"/>
          </a:p>
        </p:txBody>
      </p:sp>
    </p:spTree>
    <p:extLst>
      <p:ext uri="{BB962C8B-B14F-4D97-AF65-F5344CB8AC3E}">
        <p14:creationId xmlns:p14="http://schemas.microsoft.com/office/powerpoint/2010/main" val="161960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48640" y="825246"/>
            <a:ext cx="8102200" cy="385487"/>
          </a:xfrm>
        </p:spPr>
        <p:txBody>
          <a:bodyPr/>
          <a:lstStyle/>
          <a:p>
            <a:pPr algn="ctr"/>
            <a:r>
              <a:rPr lang="fr-CA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 additionnelle sur la sécurité du</a:t>
            </a:r>
            <a:br>
              <a:rPr lang="fr-CA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CA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sz="280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fr-CA" sz="280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circuit </a:t>
            </a:r>
            <a:r>
              <a:rPr lang="fr-CA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 médicament</a:t>
            </a:r>
            <a:endParaRPr lang="fr-CA" sz="28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55497" y="1643865"/>
            <a:ext cx="74076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Voici une formation </a:t>
            </a:r>
            <a:r>
              <a:rPr lang="fr-CA" u="sng" dirty="0" smtClean="0">
                <a:solidFill>
                  <a:srgbClr val="FF0000"/>
                </a:solidFill>
              </a:rPr>
              <a:t>facultative:</a:t>
            </a:r>
          </a:p>
          <a:p>
            <a:endParaRPr lang="fr-CA" dirty="0"/>
          </a:p>
          <a:p>
            <a:r>
              <a:rPr lang="fr-CA" u="sng" dirty="0" smtClean="0"/>
              <a:t>  </a:t>
            </a:r>
            <a:r>
              <a:rPr lang="fr-FR" b="1" u="sng" dirty="0"/>
              <a:t>La sécurité du circuit du </a:t>
            </a:r>
            <a:r>
              <a:rPr lang="fr-FR" b="1" u="sng" dirty="0" smtClean="0"/>
              <a:t>médicament</a:t>
            </a:r>
            <a:endParaRPr lang="fr-CA" dirty="0" smtClean="0"/>
          </a:p>
          <a:p>
            <a:endParaRPr lang="fr-CA" dirty="0"/>
          </a:p>
          <a:p>
            <a:r>
              <a:rPr lang="fr-FR" dirty="0"/>
              <a:t>La formation vise à rappeler les principes de base et les bonnes pratiques </a:t>
            </a:r>
            <a:br>
              <a:rPr lang="fr-FR" dirty="0"/>
            </a:br>
            <a:r>
              <a:rPr lang="fr-FR" dirty="0"/>
              <a:t>infirmières qui sous-tendent l’administration sécuritaire des médicaments et comprendre les </a:t>
            </a:r>
            <a:r>
              <a:rPr lang="fr-FR" dirty="0" smtClean="0"/>
              <a:t>risques </a:t>
            </a:r>
            <a:r>
              <a:rPr lang="fr-FR" dirty="0"/>
              <a:t>associés à chacune des étapes du circuit du médicament afin de prévenir les erreurs </a:t>
            </a:r>
            <a:br>
              <a:rPr lang="fr-FR" dirty="0"/>
            </a:br>
            <a:r>
              <a:rPr lang="fr-FR" dirty="0"/>
              <a:t>médicamenteuses tout au long de celui-ci</a:t>
            </a:r>
            <a:r>
              <a:rPr lang="fr-FR" dirty="0" smtClean="0"/>
              <a:t>.</a:t>
            </a:r>
          </a:p>
          <a:p>
            <a:endParaRPr lang="fr-FR" dirty="0"/>
          </a:p>
          <a:p>
            <a:r>
              <a:rPr lang="fr-FR" dirty="0" smtClean="0"/>
              <a:t>Vous la retrouverez sur ce lien:  </a:t>
            </a:r>
            <a:r>
              <a:rPr lang="fr-FR" dirty="0" smtClean="0">
                <a:hlinkClick r:id="rId3"/>
              </a:rPr>
              <a:t>ENA Provincial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7052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036341" y="670797"/>
            <a:ext cx="7062395" cy="385487"/>
          </a:xfrm>
        </p:spPr>
        <p:txBody>
          <a:bodyPr/>
          <a:lstStyle/>
          <a:p>
            <a:pPr algn="ctr"/>
            <a:r>
              <a:rPr lang="fr-CA" sz="3200" i="1" dirty="0" smtClean="0">
                <a:solidFill>
                  <a:schemeClr val="accent2"/>
                </a:solidFill>
              </a:rPr>
              <a:t>Références</a:t>
            </a:r>
            <a:endParaRPr lang="fr-CA" sz="3200" i="1" dirty="0">
              <a:solidFill>
                <a:schemeClr val="accent2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 flipH="1">
            <a:off x="548639" y="1210732"/>
            <a:ext cx="8037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Tiré du programme de l’externat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Documentations et outils cliniques du CISSSL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OIIQ (2020). </a:t>
            </a:r>
            <a:r>
              <a:rPr lang="fr-CA" i="1" dirty="0"/>
              <a:t>Administration </a:t>
            </a:r>
            <a:r>
              <a:rPr lang="fr-CA" i="1" dirty="0" smtClean="0"/>
              <a:t>sécuritaire des médicaments. Norme d’exercice</a:t>
            </a:r>
            <a:r>
              <a:rPr lang="fr-CA" dirty="0" smtClean="0"/>
              <a:t>. Repéré </a:t>
            </a:r>
            <a:r>
              <a:rPr lang="fr-CA" dirty="0"/>
              <a:t>à https://www.oiiq.org/documents/20147/237836/4522-norme-adm-medicaments-web.pdf</a:t>
            </a:r>
            <a:endParaRPr lang="fr-C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RNAO (2013</a:t>
            </a:r>
            <a:r>
              <a:rPr lang="fr-CA" dirty="0"/>
              <a:t>). </a:t>
            </a:r>
            <a:r>
              <a:rPr lang="fr-CA" i="1" dirty="0"/>
              <a:t>Évaluation et prise en charge de la douleur. Lignes directrices sur </a:t>
            </a:r>
            <a:r>
              <a:rPr lang="fr-CA" i="1" dirty="0" smtClean="0"/>
              <a:t>les pratiques </a:t>
            </a:r>
            <a:r>
              <a:rPr lang="fr-CA" i="1" dirty="0"/>
              <a:t>cliniques </a:t>
            </a:r>
            <a:r>
              <a:rPr lang="fr-CA" i="1" dirty="0" smtClean="0"/>
              <a:t>exemplaires. </a:t>
            </a:r>
            <a:r>
              <a:rPr lang="fr-CA" dirty="0"/>
              <a:t>Repéré à https://rnao.ca/sites/rnao-ca/files/AssessAndManagementOfPain_13-FRE_Lowres.pdf</a:t>
            </a:r>
            <a:endParaRPr lang="fr-CA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Voyer,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err="1" smtClean="0"/>
              <a:t>Légis</a:t>
            </a:r>
            <a:r>
              <a:rPr lang="fr-CA" dirty="0" smtClean="0"/>
              <a:t> Québec Source officielle I -8</a:t>
            </a:r>
            <a:r>
              <a:rPr lang="fr-CA" dirty="0"/>
              <a:t>, r. 2 - Règlement sur les activités professionnelles pouvant être exercées par des personnes autres que des infirmières et des </a:t>
            </a:r>
            <a:r>
              <a:rPr lang="fr-CA" dirty="0" smtClean="0"/>
              <a:t>infirmiers             </a:t>
            </a:r>
            <a:r>
              <a:rPr lang="fr-CA" dirty="0" smtClean="0">
                <a:hlinkClick r:id="rId3"/>
              </a:rPr>
              <a:t>http</a:t>
            </a:r>
            <a:r>
              <a:rPr lang="fr-CA" dirty="0">
                <a:hlinkClick r:id="rId3"/>
              </a:rPr>
              <a:t>://legisquebec.gouv.qc.ca/fr/ShowDoc/cr/I-8,%20r.%202/</a:t>
            </a:r>
            <a:endParaRPr lang="fr-CA" dirty="0" smtClean="0"/>
          </a:p>
          <a:p>
            <a:r>
              <a:rPr lang="fr-CA" dirty="0" smtClean="0"/>
              <a:t>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1665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49624" y="1146880"/>
            <a:ext cx="3591018" cy="2538282"/>
          </a:xfrm>
          <a:prstGeom prst="rect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1600"/>
              </a:lnSpc>
              <a:spcBef>
                <a:spcPct val="0"/>
              </a:spcBef>
              <a:buNone/>
              <a:defRPr sz="1600" b="1" i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CA" sz="2400" dirty="0"/>
              <a:t>N’oublions pas </a:t>
            </a:r>
            <a:br>
              <a:rPr lang="fr-CA" sz="2400" dirty="0"/>
            </a:br>
            <a:r>
              <a:rPr lang="fr-CA" sz="2400" dirty="0"/>
              <a:t>qu’au CISSSL </a:t>
            </a:r>
            <a:br>
              <a:rPr lang="fr-CA" sz="2400" dirty="0"/>
            </a:br>
            <a:r>
              <a:rPr lang="fr-CA" sz="2400" dirty="0"/>
              <a:t>on fait la double identification des usagers  </a:t>
            </a:r>
            <a:br>
              <a:rPr lang="fr-CA" sz="2400" dirty="0"/>
            </a:br>
            <a:r>
              <a:rPr lang="fr-CA" sz="2400" dirty="0"/>
              <a:t>avant chaque</a:t>
            </a:r>
            <a:br>
              <a:rPr lang="fr-CA" sz="2400" dirty="0"/>
            </a:br>
            <a:r>
              <a:rPr lang="fr-CA" sz="2400" dirty="0"/>
              <a:t>soins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-1502" t="11957" r="56615" b="9769"/>
          <a:stretch/>
        </p:blipFill>
        <p:spPr>
          <a:xfrm>
            <a:off x="4652628" y="411510"/>
            <a:ext cx="3213738" cy="4009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9862" y="446196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3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7"/>
    </mc:Choice>
    <mc:Fallback xmlns="">
      <p:transition spd="slow" advTm="6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r-CA" altLang="fr-FR" sz="4000" u="sng" dirty="0" smtClean="0">
                <a:solidFill>
                  <a:schemeClr val="accent2"/>
                </a:solidFill>
              </a:rPr>
              <a:t>L’administration des médicaments</a:t>
            </a:r>
            <a:r>
              <a:rPr lang="fr-CA" altLang="fr-FR" sz="4000" u="sng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fr-CA" altLang="fr-FR" sz="4000" u="sng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CA" altLang="fr-FR" sz="4000" u="sng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fr-CA" altLang="fr-FR" sz="4000" u="sng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CA" altLang="fr-FR" sz="4000" u="sng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fr-CA" altLang="fr-FR" sz="4000" u="sng" dirty="0">
                <a:solidFill>
                  <a:schemeClr val="accent6">
                    <a:lumMod val="75000"/>
                  </a:schemeClr>
                </a:solidFill>
              </a:rPr>
            </a:br>
            <a:endParaRPr lang="fr-CA" altLang="fr-FR" sz="4000" u="sng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222245" name="Group 3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9395122"/>
              </p:ext>
            </p:extLst>
          </p:nvPr>
        </p:nvGraphicFramePr>
        <p:xfrm>
          <a:off x="537210" y="685690"/>
          <a:ext cx="7189470" cy="4510896"/>
        </p:xfrm>
        <a:graphic>
          <a:graphicData uri="http://schemas.openxmlformats.org/drawingml/2006/table">
            <a:tbl>
              <a:tblPr/>
              <a:tblGrid>
                <a:gridCol w="3594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4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525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Infirmières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PO, S/C, I/V, Topique, Transdermique, I/R, I/M, S/L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Initie et applique OC et PI</a:t>
                      </a:r>
                    </a:p>
                  </a:txBody>
                  <a:tcPr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CÉPI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PO, S/C, I/V, Topique, Transdermique, I/R, I/M, S/L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Applique OC et PI</a:t>
                      </a:r>
                      <a:endParaRPr kumimoji="0" lang="fr-CA" altLang="fr-FR" sz="14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255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Externes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PO, Topique, Transdermique, I/R,S/L…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S/C, IM : post vérification de l’infirmière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fr-CA" alt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Évaluation infirmière avant un PRN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fr-CA" alt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Aucune médication I/V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fr-CA" alt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Surveillance d’un soluté sans additif  permis.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fr-CA" alt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r-CA" alt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Applique OC et PI après évaluation de l’infirmière</a:t>
                      </a:r>
                    </a:p>
                  </a:txBody>
                  <a:tcPr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Infirmières Auxiliaires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PO, S/C, Topique, S/L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Transdermique, I/R, I/M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Applique OC et PI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fr-CA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I/V: Soluté sans aditif,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pas de médicament IV.</a:t>
                      </a:r>
                    </a:p>
                  </a:txBody>
                  <a:tcPr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3895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8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13"/>
    </mc:Choice>
    <mc:Fallback xmlns="">
      <p:transition spd="slow" advTm="122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5942" y="104302"/>
            <a:ext cx="7326050" cy="38548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3200" dirty="0" smtClean="0">
                <a:solidFill>
                  <a:schemeClr val="accent2"/>
                </a:solidFill>
              </a:rPr>
              <a:t>FADM (Feuille d’Administration Des Médicaments</a:t>
            </a:r>
            <a:endParaRPr lang="fr-CA" sz="3200" dirty="0">
              <a:solidFill>
                <a:schemeClr val="accent2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8471" t="11683" r="36145" b="10131"/>
          <a:stretch/>
        </p:blipFill>
        <p:spPr>
          <a:xfrm>
            <a:off x="581659" y="1066151"/>
            <a:ext cx="3103880" cy="383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16759" t="12787" r="38196" b="4871"/>
          <a:stretch/>
        </p:blipFill>
        <p:spPr>
          <a:xfrm>
            <a:off x="4352718" y="1066151"/>
            <a:ext cx="3138945" cy="383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20836783">
            <a:off x="2304408" y="2215941"/>
            <a:ext cx="4067467" cy="7617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defRPr/>
            </a:pPr>
            <a:r>
              <a:rPr lang="fr-CA" alt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Médicament à haut risque =</a:t>
            </a:r>
          </a:p>
          <a:p>
            <a:pPr algn="ctr">
              <a:defRPr/>
            </a:pPr>
            <a:r>
              <a:rPr lang="fr-CA" alt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Vigilance accrue!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264" y="3110896"/>
            <a:ext cx="603728" cy="610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11392" y="4286983"/>
            <a:ext cx="609600" cy="6096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31683" y="4807143"/>
            <a:ext cx="3778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smtClean="0">
                <a:solidFill>
                  <a:srgbClr val="FF0000"/>
                </a:solidFill>
              </a:rPr>
              <a:t>Cliquez sur l’icône pour activer le son </a:t>
            </a:r>
            <a:endParaRPr lang="fr-C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82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0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83" y="561282"/>
            <a:ext cx="4953691" cy="43916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062" y="1068683"/>
            <a:ext cx="37034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altLang="fr-FR" sz="3200" b="1" dirty="0">
                <a:solidFill>
                  <a:schemeClr val="accent2"/>
                </a:solidFill>
                <a:cs typeface="Arial" panose="020B0604020202020204" pitchFamily="34" charset="0"/>
              </a:rPr>
              <a:t>Le cheminement du médicament</a:t>
            </a:r>
            <a:endParaRPr lang="fr-CA" sz="3200" dirty="0">
              <a:solidFill>
                <a:schemeClr val="accent2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570" y="3917221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8984" y="2384854"/>
            <a:ext cx="2730843" cy="1112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kern="1200" cap="all" spc="-6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518983" y="2384854"/>
            <a:ext cx="2953265" cy="120032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dirty="0" smtClean="0"/>
              <a:t>Vous pouvez consulter la RSI-007: Administration sécuritaire des médicaments</a:t>
            </a:r>
          </a:p>
          <a:p>
            <a:pPr algn="ctr"/>
            <a:r>
              <a:rPr lang="fr-CA" dirty="0" smtClean="0">
                <a:hlinkClick r:id="rId6"/>
              </a:rPr>
              <a:t>RSI_007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9007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/>
          <p:cNvSpPr txBox="1">
            <a:spLocks noChangeArrowheads="1"/>
          </p:cNvSpPr>
          <p:nvPr/>
        </p:nvSpPr>
        <p:spPr>
          <a:xfrm>
            <a:off x="1334875" y="219071"/>
            <a:ext cx="6397184" cy="66952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1600"/>
              </a:lnSpc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Open Sans"/>
              </a:defRPr>
            </a:lvl1pPr>
          </a:lstStyle>
          <a:p>
            <a:pPr algn="ctr"/>
            <a:r>
              <a:rPr lang="fr-CA" altLang="fr-FR" sz="2800" u="sng" dirty="0" smtClean="0">
                <a:solidFill>
                  <a:schemeClr val="accent2"/>
                </a:solidFill>
                <a:latin typeface="+mn-lt"/>
              </a:rPr>
              <a:t/>
            </a:r>
            <a:br>
              <a:rPr lang="fr-CA" altLang="fr-FR" sz="2800" u="sng" dirty="0" smtClean="0">
                <a:solidFill>
                  <a:schemeClr val="accent2"/>
                </a:solidFill>
                <a:latin typeface="+mn-lt"/>
              </a:rPr>
            </a:br>
            <a:r>
              <a:rPr lang="fr-CA" altLang="fr-FR" sz="2800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L’ordonnance verbale ou téléphonique </a:t>
            </a:r>
            <a:r>
              <a:rPr lang="fr-CA" altLang="fr-FR" sz="2800" u="sng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fr-CA" altLang="fr-FR" sz="2800" u="sng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</a:br>
            <a:endParaRPr lang="fr-CA" altLang="fr-FR" sz="2800" u="sng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63071" y="888593"/>
            <a:ext cx="73689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 smtClean="0"/>
              <a:t>Il est permis selon l’OIIQ que </a:t>
            </a:r>
            <a:r>
              <a:rPr lang="fr-FR" sz="1600" dirty="0" smtClean="0">
                <a:solidFill>
                  <a:schemeClr val="accent6"/>
                </a:solidFill>
              </a:rPr>
              <a:t>l’externe accepte une ordonnance verbale ou téléphonique</a:t>
            </a:r>
            <a:r>
              <a:rPr lang="fr-FR" sz="1600" dirty="0" smtClean="0"/>
              <a:t>.  Toutefois</a:t>
            </a:r>
            <a:r>
              <a:rPr lang="fr-FR" sz="1600" dirty="0"/>
              <a:t>, les ordonnances devraient être en lien avec les activités permises aux externes selon l’Annexe I du Règlement sur les activités professionnelles pouvant être exercées par des personnes autres que des infirmières et des infirmiers.</a:t>
            </a:r>
            <a:endParaRPr lang="fr-FR" sz="1600" dirty="0" smtClean="0"/>
          </a:p>
          <a:p>
            <a:pPr algn="just"/>
            <a:endParaRPr lang="fr-F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 smtClean="0"/>
              <a:t>Il faut inscrire </a:t>
            </a:r>
            <a:r>
              <a:rPr lang="fr-FR" sz="1600" b="1" dirty="0" smtClean="0">
                <a:solidFill>
                  <a:schemeClr val="accent6"/>
                </a:solidFill>
              </a:rPr>
              <a:t>la date</a:t>
            </a:r>
            <a:r>
              <a:rPr lang="fr-FR" sz="1600" b="1" dirty="0" smtClean="0"/>
              <a:t> </a:t>
            </a:r>
            <a:r>
              <a:rPr lang="fr-FR" sz="1600" dirty="0" smtClean="0"/>
              <a:t>de l’examen ou intervention prévue si l’ordonnance concerne cet examen ou intervention (ex. salle d’op prévue le: date)</a:t>
            </a:r>
          </a:p>
          <a:p>
            <a:pPr algn="just"/>
            <a:endParaRPr lang="fr-FR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CA" sz="1600" dirty="0" smtClean="0"/>
              <a:t>Certains </a:t>
            </a:r>
            <a:r>
              <a:rPr lang="fr-CA" sz="1600" b="1" dirty="0">
                <a:solidFill>
                  <a:schemeClr val="accent6"/>
                </a:solidFill>
              </a:rPr>
              <a:t>symboles et abréviations ne devraient jamais être </a:t>
            </a:r>
            <a:r>
              <a:rPr lang="fr-CA" sz="1600" b="1" dirty="0" smtClean="0">
                <a:solidFill>
                  <a:schemeClr val="accent6"/>
                </a:solidFill>
              </a:rPr>
              <a:t>utilisés </a:t>
            </a:r>
            <a:r>
              <a:rPr lang="fr-CA" sz="1600" dirty="0" smtClean="0"/>
              <a:t>sur une ordonnance. Cette </a:t>
            </a:r>
            <a:r>
              <a:rPr lang="fr-CA" sz="1600" dirty="0"/>
              <a:t>liste de symboles et abréviations se retrouve sur le portail intranet dans la section </a:t>
            </a:r>
            <a:r>
              <a:rPr lang="fr-CA" sz="1600" dirty="0" smtClean="0"/>
              <a:t>pharmacie</a:t>
            </a:r>
          </a:p>
          <a:p>
            <a:pPr algn="just"/>
            <a:endParaRPr lang="fr-CA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 smtClean="0"/>
              <a:t>Une fois que vous avez rempli le formulaire d’ordonnance suite à une ordonnance verbale ou téléphonique, vous devez aussi </a:t>
            </a:r>
            <a:r>
              <a:rPr lang="fr-FR" sz="1600" b="1" dirty="0" smtClean="0">
                <a:solidFill>
                  <a:schemeClr val="accent6"/>
                </a:solidFill>
              </a:rPr>
              <a:t>documenter l’échange verbal</a:t>
            </a:r>
            <a:r>
              <a:rPr lang="fr-FR" sz="1600" dirty="0" smtClean="0"/>
              <a:t> avec le prescripteur au dossier de l’usager (notes d’évolution) 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83859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/>
          <p:cNvSpPr txBox="1">
            <a:spLocks noChangeArrowheads="1"/>
          </p:cNvSpPr>
          <p:nvPr/>
        </p:nvSpPr>
        <p:spPr>
          <a:xfrm>
            <a:off x="1832416" y="219071"/>
            <a:ext cx="6397184" cy="66952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1600"/>
              </a:lnSpc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Open Sans"/>
              </a:defRPr>
            </a:lvl1pPr>
          </a:lstStyle>
          <a:p>
            <a:pPr algn="ctr"/>
            <a:r>
              <a:rPr lang="fr-CA" altLang="fr-FR" sz="2800" u="sng" dirty="0" smtClean="0">
                <a:solidFill>
                  <a:schemeClr val="accent2"/>
                </a:solidFill>
                <a:latin typeface="+mn-lt"/>
              </a:rPr>
              <a:t/>
            </a:r>
            <a:br>
              <a:rPr lang="fr-CA" altLang="fr-FR" sz="2800" u="sng" dirty="0" smtClean="0">
                <a:solidFill>
                  <a:schemeClr val="accent2"/>
                </a:solidFill>
                <a:latin typeface="+mn-lt"/>
              </a:rPr>
            </a:br>
            <a:r>
              <a:rPr lang="fr-CA" altLang="fr-FR" sz="2800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L’ordonnance verbale ou téléphonique </a:t>
            </a:r>
            <a:r>
              <a:rPr lang="fr-CA" altLang="fr-FR" sz="2800" u="sng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fr-CA" altLang="fr-FR" sz="2800" u="sng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</a:br>
            <a:endParaRPr lang="fr-CA" altLang="fr-FR" sz="2800" u="sng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79" y="888593"/>
            <a:ext cx="4921622" cy="409438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854388" y="888593"/>
            <a:ext cx="2111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</a:rPr>
              <a:t>Identification de l’usager</a:t>
            </a:r>
            <a:endParaRPr lang="fr-CA" sz="1400" dirty="0">
              <a:solidFill>
                <a:srgbClr val="FF0000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1832415" y="1331259"/>
            <a:ext cx="5523125" cy="99508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kern="1200" cap="all" spc="-60" dirty="0" smtClean="0"/>
          </a:p>
        </p:txBody>
      </p:sp>
      <p:cxnSp>
        <p:nvCxnSpPr>
          <p:cNvPr id="9" name="Connecteur droit avec flèche 8"/>
          <p:cNvCxnSpPr>
            <a:endCxn id="5" idx="2"/>
          </p:cNvCxnSpPr>
          <p:nvPr/>
        </p:nvCxnSpPr>
        <p:spPr>
          <a:xfrm flipV="1">
            <a:off x="1196788" y="1828800"/>
            <a:ext cx="635627" cy="2689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-90513" y="2097741"/>
            <a:ext cx="1855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</a:rPr>
              <a:t>Section à compléter avec les informations de l’usager</a:t>
            </a:r>
            <a:endParaRPr lang="fr-CA" sz="1400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353235" y="2507397"/>
            <a:ext cx="4249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Ordonnance du médicament complétée adéquatement, indication à préciser lors d’un médicament PRN</a:t>
            </a:r>
            <a:endParaRPr lang="fr-CA" sz="1400" dirty="0">
              <a:solidFill>
                <a:srgbClr val="FF0000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2218766" y="4370294"/>
            <a:ext cx="3160058" cy="61268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kern="1200" cap="all" spc="-60" dirty="0" smtClean="0"/>
          </a:p>
        </p:txBody>
      </p:sp>
      <p:sp>
        <p:nvSpPr>
          <p:cNvPr id="16" name="ZoneTexte 15"/>
          <p:cNvSpPr txBox="1"/>
          <p:nvPr/>
        </p:nvSpPr>
        <p:spPr>
          <a:xfrm>
            <a:off x="-90509" y="2903147"/>
            <a:ext cx="2111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</a:rPr>
              <a:t>Nom complet du médecin/ signature de la personne qui a pris l’ordonnance avec le titre d’emploi et numéro de pratique (</a:t>
            </a:r>
            <a:r>
              <a:rPr lang="fr-FR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 matricule)</a:t>
            </a:r>
            <a:endParaRPr lang="fr-CA" sz="1400" dirty="0">
              <a:solidFill>
                <a:srgbClr val="FF0000"/>
              </a:solidFill>
            </a:endParaRPr>
          </a:p>
        </p:txBody>
      </p:sp>
      <p:cxnSp>
        <p:nvCxnSpPr>
          <p:cNvPr id="18" name="Connecteur droit avec flèche 17"/>
          <p:cNvCxnSpPr>
            <a:stCxn id="16" idx="2"/>
            <a:endCxn id="13" idx="2"/>
          </p:cNvCxnSpPr>
          <p:nvPr/>
        </p:nvCxnSpPr>
        <p:spPr>
          <a:xfrm>
            <a:off x="965085" y="4288142"/>
            <a:ext cx="1253681" cy="3884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6817660" y="3135685"/>
            <a:ext cx="13043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</a:rPr>
              <a:t>Il faut inscrire la date et l’heure de la prise de l’ordonnance </a:t>
            </a:r>
            <a:endParaRPr lang="fr-CA" sz="1400" dirty="0">
              <a:solidFill>
                <a:srgbClr val="FF0000"/>
              </a:solidFill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 flipH="1">
            <a:off x="5136777" y="3845859"/>
            <a:ext cx="1878970" cy="6365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1897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heme/theme1.xml><?xml version="1.0" encoding="utf-8"?>
<a:theme xmlns:a="http://schemas.openxmlformats.org/drawingml/2006/main" name="CISSSdeLaval_GabaritPPT_v2">
  <a:themeElements>
    <a:clrScheme name="CISSS - Couleurs personnalisées">
      <a:dk1>
        <a:srgbClr val="45423F"/>
      </a:dk1>
      <a:lt1>
        <a:sysClr val="window" lastClr="FFFFFF"/>
      </a:lt1>
      <a:dk2>
        <a:srgbClr val="45423F"/>
      </a:dk2>
      <a:lt2>
        <a:srgbClr val="F1F1F0"/>
      </a:lt2>
      <a:accent1>
        <a:srgbClr val="002A2D"/>
      </a:accent1>
      <a:accent2>
        <a:srgbClr val="008991"/>
      </a:accent2>
      <a:accent3>
        <a:srgbClr val="30B179"/>
      </a:accent3>
      <a:accent4>
        <a:srgbClr val="CCE7CE"/>
      </a:accent4>
      <a:accent5>
        <a:srgbClr val="4BB5C7"/>
      </a:accent5>
      <a:accent6>
        <a:srgbClr val="00859E"/>
      </a:accent6>
      <a:hlink>
        <a:srgbClr val="00859E"/>
      </a:hlink>
      <a:folHlink>
        <a:srgbClr val="00859E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4150"/>
        </a:solidFill>
        <a:ln>
          <a:noFill/>
        </a:ln>
        <a:effectLst/>
      </a:spPr>
      <a:bodyPr rot="0" spcFirstLastPara="0" vert="horz" wrap="non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ts val="1360"/>
          </a:lnSpc>
          <a:defRPr sz="1300" kern="1200" cap="all" spc="-60"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7621</TotalTime>
  <Words>1334</Words>
  <Application>Microsoft Office PowerPoint</Application>
  <PresentationFormat>Affichage à l'écran (16:9)</PresentationFormat>
  <Paragraphs>239</Paragraphs>
  <Slides>33</Slides>
  <Notes>30</Notes>
  <HiddenSlides>0</HiddenSlides>
  <MMClips>27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33</vt:i4>
      </vt:variant>
    </vt:vector>
  </HeadingPairs>
  <TitlesOfParts>
    <vt:vector size="44" baseType="lpstr">
      <vt:lpstr>Arial</vt:lpstr>
      <vt:lpstr>Broadway</vt:lpstr>
      <vt:lpstr>Calibri</vt:lpstr>
      <vt:lpstr>Calibri Light</vt:lpstr>
      <vt:lpstr>Courier New</vt:lpstr>
      <vt:lpstr>Open Sans</vt:lpstr>
      <vt:lpstr>Times New Roman</vt:lpstr>
      <vt:lpstr>Wingdings</vt:lpstr>
      <vt:lpstr>CISSSdeLaval_GabaritPPT_v2</vt:lpstr>
      <vt:lpstr>1_Conception personnalisée</vt:lpstr>
      <vt:lpstr>Conception personnalisée</vt:lpstr>
      <vt:lpstr>Présentation PowerPoint</vt:lpstr>
      <vt:lpstr>Plan</vt:lpstr>
      <vt:lpstr>Objectifs</vt:lpstr>
      <vt:lpstr>Présentation PowerPoint</vt:lpstr>
      <vt:lpstr>L’administration des médicaments   </vt:lpstr>
      <vt:lpstr>FADM (Feuille d’Administration Des Médicaments</vt:lpstr>
      <vt:lpstr>Présentation PowerPoint</vt:lpstr>
      <vt:lpstr>Présentation PowerPoint</vt:lpstr>
      <vt:lpstr>Présentation PowerPoint</vt:lpstr>
      <vt:lpstr> Transmission de l’ordonnance</vt:lpstr>
      <vt:lpstr>Ajustement du FADM </vt:lpstr>
      <vt:lpstr>Présentation PowerPoint</vt:lpstr>
      <vt:lpstr>Présentation PowerPoint</vt:lpstr>
      <vt:lpstr>Les 10 principes d’une administration sécuritaire des médicaments (OIIQ, 2020)</vt:lpstr>
      <vt:lpstr> Description des 8 bons</vt:lpstr>
      <vt:lpstr>Présentation PowerPoint</vt:lpstr>
      <vt:lpstr>Mise en situation</vt:lpstr>
      <vt:lpstr>Présentation PowerPoint</vt:lpstr>
      <vt:lpstr>Soulagement de la douleur</vt:lpstr>
      <vt:lpstr>Présentation PowerPoint</vt:lpstr>
      <vt:lpstr>Surveillance post-opiacés</vt:lpstr>
      <vt:lpstr>Surveillance des opiacés au verso de la feuille de signes vitaux</vt:lpstr>
      <vt:lpstr>Présentation PowerPoint</vt:lpstr>
      <vt:lpstr>Présentation PowerPoint</vt:lpstr>
      <vt:lpstr>Attention….ces médicaments ont un effet dépressif   sur le SNC</vt:lpstr>
      <vt:lpstr>Inscription des narcotiques</vt:lpstr>
      <vt:lpstr>DVI : double vérification indépendante </vt:lpstr>
      <vt:lpstr>Présentation PowerPoint</vt:lpstr>
      <vt:lpstr>Insuline SC</vt:lpstr>
      <vt:lpstr>Présentation PowerPoint</vt:lpstr>
      <vt:lpstr>Présentation PowerPoint</vt:lpstr>
      <vt:lpstr>Formation additionnelle sur la sécurité du     circuit du médicament</vt:lpstr>
      <vt:lpstr>Références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Vincent</dc:creator>
  <cp:lastModifiedBy>Suzanne Thibeault (CISSSLAV)</cp:lastModifiedBy>
  <cp:revision>597</cp:revision>
  <cp:lastPrinted>2020-05-27T20:02:19Z</cp:lastPrinted>
  <dcterms:created xsi:type="dcterms:W3CDTF">2018-04-26T13:56:11Z</dcterms:created>
  <dcterms:modified xsi:type="dcterms:W3CDTF">2022-06-01T15:23:46Z</dcterms:modified>
</cp:coreProperties>
</file>