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ancon Jessy" initials="MJ" lastIdx="1" clrIdx="0">
    <p:extLst>
      <p:ext uri="{19B8F6BF-5375-455C-9EA6-DF929625EA0E}">
        <p15:presenceInfo xmlns:p15="http://schemas.microsoft.com/office/powerpoint/2012/main" userId="Melancon Jess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78400" autoAdjust="0"/>
  </p:normalViewPr>
  <p:slideViewPr>
    <p:cSldViewPr snapToGrid="0">
      <p:cViewPr varScale="1">
        <p:scale>
          <a:sx n="90" d="100"/>
          <a:sy n="90" d="100"/>
        </p:scale>
        <p:origin x="13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76848-F5FE-4A6B-BC74-783AB9B2312A}" type="datetimeFigureOut">
              <a:rPr lang="fr-CA" smtClean="0"/>
              <a:t>2022-03-16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3F25F-3A30-4901-B97A-E40A11E7D3D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0947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  <a:p>
            <a:pPr marL="109728" indent="0">
              <a:buClr>
                <a:schemeClr val="accent3"/>
              </a:buClr>
              <a:buFont typeface="Arial"/>
              <a:buNone/>
              <a:defRPr/>
            </a:pPr>
            <a:endParaRPr lang="fr-CA" altLang="fr-FR" sz="2000" b="1" i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eaLnBrk="1" hangingPunct="1"/>
            <a:endParaRPr lang="fr-CA" altLang="fr-FR" dirty="0" smtClean="0">
              <a:latin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7F61E-5902-470F-AA57-61B7FC5F99AE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97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7F61E-5902-470F-AA57-61B7FC5F99AE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908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7F61E-5902-470F-AA57-61B7FC5F99AE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590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CA" altLang="fr-FR" dirty="0" smtClean="0">
              <a:latin typeface="Arial" panose="020B0604020202020204" pitchFamily="34" charset="0"/>
            </a:endParaRPr>
          </a:p>
        </p:txBody>
      </p:sp>
      <p:sp>
        <p:nvSpPr>
          <p:cNvPr id="1321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34F2F-2F98-455C-9AFE-2567CC947C33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CA" altLang="fr-F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715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CA" altLang="fr-FR" dirty="0" smtClean="0">
              <a:latin typeface="Arial" panose="020B0604020202020204" pitchFamily="34" charset="0"/>
            </a:endParaRPr>
          </a:p>
        </p:txBody>
      </p:sp>
      <p:sp>
        <p:nvSpPr>
          <p:cNvPr id="1157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425DD-41F3-4584-8705-DD40CE88785C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CA" altLang="fr-F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507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CA" altLang="fr-FR" dirty="0" smtClean="0">
              <a:latin typeface="Arial" panose="020B0604020202020204" pitchFamily="34" charset="0"/>
            </a:endParaRPr>
          </a:p>
        </p:txBody>
      </p:sp>
      <p:sp>
        <p:nvSpPr>
          <p:cNvPr id="1361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EA28D-C0F3-4691-8D63-1E4C33F513FC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CA" altLang="fr-F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944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CA" altLang="fr-FR" dirty="0" smtClean="0">
                <a:latin typeface="Arial" panose="020B0604020202020204" pitchFamily="34" charset="0"/>
              </a:rPr>
              <a:t>		</a:t>
            </a:r>
          </a:p>
        </p:txBody>
      </p:sp>
      <p:sp>
        <p:nvSpPr>
          <p:cNvPr id="1218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75A1C5-62B2-4548-98DD-4F92B3BDDFEC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CA" altLang="fr-F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171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CA" altLang="fr-FR" dirty="0" smtClean="0">
              <a:latin typeface="Arial" panose="020B0604020202020204" pitchFamily="34" charset="0"/>
            </a:endParaRPr>
          </a:p>
          <a:p>
            <a:endParaRPr lang="fr-CA" altLang="fr-FR" dirty="0" smtClean="0">
              <a:latin typeface="Arial" panose="020B0604020202020204" pitchFamily="34" charset="0"/>
            </a:endParaRPr>
          </a:p>
        </p:txBody>
      </p:sp>
      <p:sp>
        <p:nvSpPr>
          <p:cNvPr id="1280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93FF7-2CE7-4E2B-872A-A79BA34313A9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CA" altLang="fr-F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10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7F61E-5902-470F-AA57-61B7FC5F99AE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175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 dirty="0" smtClean="0">
                <a:latin typeface="Arial" panose="020B0604020202020204" pitchFamily="34" charset="0"/>
              </a:rPr>
              <a:t>.</a:t>
            </a:r>
          </a:p>
          <a:p>
            <a:endParaRPr lang="fr-FR" altLang="fr-FR" dirty="0" smtClean="0">
              <a:latin typeface="Arial" panose="020B0604020202020204" pitchFamily="34" charset="0"/>
            </a:endParaRPr>
          </a:p>
          <a:p>
            <a:endParaRPr lang="fr-FR" altLang="fr-FR" dirty="0" smtClean="0">
              <a:latin typeface="Arial" panose="020B0604020202020204" pitchFamily="34" charset="0"/>
            </a:endParaRPr>
          </a:p>
        </p:txBody>
      </p:sp>
      <p:sp>
        <p:nvSpPr>
          <p:cNvPr id="194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B5D2E-9D8B-49DB-9071-DCCAB1013F27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CA" altLang="fr-FR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000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7F61E-5902-470F-AA57-61B7FC5F99AE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984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en-CA" dirty="0" smtClean="0"/>
          </a:p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7F61E-5902-470F-AA57-61B7FC5F99AE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900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7F61E-5902-470F-AA57-61B7FC5F99AE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28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altLang="fr-FR" sz="12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CA" altLang="fr-FR" sz="12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A" altLang="fr-FR" sz="1200" dirty="0" smtClean="0">
                <a:latin typeface="Arial" panose="020B0604020202020204" pitchFamily="34" charset="0"/>
              </a:rPr>
              <a:t> </a:t>
            </a:r>
            <a:endParaRPr lang="fr-CA" altLang="fr-FR" b="1" i="1" dirty="0" smtClean="0">
              <a:latin typeface="Arial" panose="020B0604020202020204" pitchFamily="34" charset="0"/>
            </a:endParaRPr>
          </a:p>
          <a:p>
            <a:endParaRPr lang="fr-CA" altLang="fr-FR" sz="1200" dirty="0" smtClean="0">
              <a:latin typeface="Arial" panose="020B0604020202020204" pitchFamily="34" charset="0"/>
            </a:endParaRPr>
          </a:p>
          <a:p>
            <a:endParaRPr lang="fr-CA" altLang="fr-FR" sz="1200" dirty="0" smtClean="0">
              <a:latin typeface="Arial" panose="020B0604020202020204" pitchFamily="34" charset="0"/>
            </a:endParaRPr>
          </a:p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7F61E-5902-470F-AA57-61B7FC5F99AE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438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7F61E-5902-470F-AA57-61B7FC5F99AE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929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7F61E-5902-470F-AA57-61B7FC5F99AE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61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7F61E-5902-470F-AA57-61B7FC5F99AE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135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Avec Pastil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r 36"/>
          <p:cNvGrpSpPr/>
          <p:nvPr userDrawn="1"/>
        </p:nvGrpSpPr>
        <p:grpSpPr>
          <a:xfrm>
            <a:off x="5" y="2820"/>
            <a:ext cx="12194828" cy="3362480"/>
            <a:chOff x="0" y="2115"/>
            <a:chExt cx="9146121" cy="2521860"/>
          </a:xfrm>
        </p:grpSpPr>
        <p:sp>
          <p:nvSpPr>
            <p:cNvPr id="35" name="Rogner un rectangle à un seul coin 20"/>
            <p:cNvSpPr/>
            <p:nvPr userDrawn="1"/>
          </p:nvSpPr>
          <p:spPr>
            <a:xfrm>
              <a:off x="0" y="2115"/>
              <a:ext cx="9146121" cy="2521860"/>
            </a:xfrm>
            <a:custGeom>
              <a:avLst/>
              <a:gdLst>
                <a:gd name="connsiteX0" fmla="*/ 0 w 2736304"/>
                <a:gd name="connsiteY0" fmla="*/ 0 h 1584176"/>
                <a:gd name="connsiteX1" fmla="*/ 2472269 w 2736304"/>
                <a:gd name="connsiteY1" fmla="*/ 0 h 1584176"/>
                <a:gd name="connsiteX2" fmla="*/ 2736304 w 2736304"/>
                <a:gd name="connsiteY2" fmla="*/ 264035 h 1584176"/>
                <a:gd name="connsiteX3" fmla="*/ 2736304 w 2736304"/>
                <a:gd name="connsiteY3" fmla="*/ 1584176 h 1584176"/>
                <a:gd name="connsiteX4" fmla="*/ 0 w 2736304"/>
                <a:gd name="connsiteY4" fmla="*/ 1584176 h 1584176"/>
                <a:gd name="connsiteX5" fmla="*/ 0 w 2736304"/>
                <a:gd name="connsiteY5" fmla="*/ 0 h 1584176"/>
                <a:gd name="connsiteX0" fmla="*/ 6350 w 2742654"/>
                <a:gd name="connsiteY0" fmla="*/ 0 h 2346176"/>
                <a:gd name="connsiteX1" fmla="*/ 2478619 w 2742654"/>
                <a:gd name="connsiteY1" fmla="*/ 0 h 2346176"/>
                <a:gd name="connsiteX2" fmla="*/ 2742654 w 2742654"/>
                <a:gd name="connsiteY2" fmla="*/ 264035 h 2346176"/>
                <a:gd name="connsiteX3" fmla="*/ 2742654 w 2742654"/>
                <a:gd name="connsiteY3" fmla="*/ 1584176 h 2346176"/>
                <a:gd name="connsiteX4" fmla="*/ 0 w 2742654"/>
                <a:gd name="connsiteY4" fmla="*/ 2346176 h 2346176"/>
                <a:gd name="connsiteX5" fmla="*/ 6350 w 2742654"/>
                <a:gd name="connsiteY5" fmla="*/ 0 h 2346176"/>
                <a:gd name="connsiteX0" fmla="*/ 6350 w 9152469"/>
                <a:gd name="connsiteY0" fmla="*/ 0 h 2346176"/>
                <a:gd name="connsiteX1" fmla="*/ 9152469 w 9152469"/>
                <a:gd name="connsiteY1" fmla="*/ 6350 h 2346176"/>
                <a:gd name="connsiteX2" fmla="*/ 2742654 w 9152469"/>
                <a:gd name="connsiteY2" fmla="*/ 264035 h 2346176"/>
                <a:gd name="connsiteX3" fmla="*/ 2742654 w 9152469"/>
                <a:gd name="connsiteY3" fmla="*/ 1584176 h 2346176"/>
                <a:gd name="connsiteX4" fmla="*/ 0 w 9152469"/>
                <a:gd name="connsiteY4" fmla="*/ 2346176 h 2346176"/>
                <a:gd name="connsiteX5" fmla="*/ 6350 w 9152469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0958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15303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0 w 9156155"/>
                <a:gd name="connsiteY4" fmla="*/ 2346176 h 2346176"/>
                <a:gd name="connsiteX5" fmla="*/ 6350 w 9156155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876550 w 9156155"/>
                <a:gd name="connsiteY4" fmla="*/ 191135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673100 w 9156155"/>
                <a:gd name="connsiteY4" fmla="*/ 223520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724150 w 9156155"/>
                <a:gd name="connsiteY4" fmla="*/ 19304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349500 w 9156155"/>
                <a:gd name="connsiteY4" fmla="*/ 22987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73100 w 9156155"/>
                <a:gd name="connsiteY5" fmla="*/ 2235200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82625 w 9156155"/>
                <a:gd name="connsiteY5" fmla="*/ 20034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777875 w 9156155"/>
                <a:gd name="connsiteY5" fmla="*/ 20796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349351"/>
                <a:gd name="connsiteX1" fmla="*/ 9152469 w 9156155"/>
                <a:gd name="connsiteY1" fmla="*/ 6350 h 2349351"/>
                <a:gd name="connsiteX2" fmla="*/ 9156154 w 9156155"/>
                <a:gd name="connsiteY2" fmla="*/ 1394335 h 2349351"/>
                <a:gd name="connsiteX3" fmla="*/ 6190704 w 9156155"/>
                <a:gd name="connsiteY3" fmla="*/ 1412726 h 2349351"/>
                <a:gd name="connsiteX4" fmla="*/ 2349500 w 9156155"/>
                <a:gd name="connsiteY4" fmla="*/ 2298700 h 2349351"/>
                <a:gd name="connsiteX5" fmla="*/ 777875 w 9156155"/>
                <a:gd name="connsiteY5" fmla="*/ 2079625 h 2349351"/>
                <a:gd name="connsiteX6" fmla="*/ 0 w 9156155"/>
                <a:gd name="connsiteY6" fmla="*/ 2349351 h 2349351"/>
                <a:gd name="connsiteX7" fmla="*/ 6350 w 9156155"/>
                <a:gd name="connsiteY7" fmla="*/ 0 h 2349351"/>
                <a:gd name="connsiteX0" fmla="*/ 9525 w 9159330"/>
                <a:gd name="connsiteY0" fmla="*/ 0 h 2523976"/>
                <a:gd name="connsiteX1" fmla="*/ 9155644 w 9159330"/>
                <a:gd name="connsiteY1" fmla="*/ 6350 h 2523976"/>
                <a:gd name="connsiteX2" fmla="*/ 9159329 w 9159330"/>
                <a:gd name="connsiteY2" fmla="*/ 1394335 h 2523976"/>
                <a:gd name="connsiteX3" fmla="*/ 6193879 w 9159330"/>
                <a:gd name="connsiteY3" fmla="*/ 1412726 h 2523976"/>
                <a:gd name="connsiteX4" fmla="*/ 2352675 w 9159330"/>
                <a:gd name="connsiteY4" fmla="*/ 2298700 h 2523976"/>
                <a:gd name="connsiteX5" fmla="*/ 781050 w 9159330"/>
                <a:gd name="connsiteY5" fmla="*/ 2079625 h 2523976"/>
                <a:gd name="connsiteX6" fmla="*/ 0 w 9159330"/>
                <a:gd name="connsiteY6" fmla="*/ 2523976 h 2523976"/>
                <a:gd name="connsiteX7" fmla="*/ 9525 w 9159330"/>
                <a:gd name="connsiteY7" fmla="*/ 0 h 2523976"/>
                <a:gd name="connsiteX0" fmla="*/ 290908 w 9159330"/>
                <a:gd name="connsiteY0" fmla="*/ 8860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290908 w 9159330"/>
                <a:gd name="connsiteY7" fmla="*/ 8860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23850 w 9159330"/>
                <a:gd name="connsiteY5" fmla="*/ 2335741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36550 w 9159330"/>
                <a:gd name="connsiteY5" fmla="*/ 2327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49250 w 9159330"/>
                <a:gd name="connsiteY5" fmla="*/ 23188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144920 w 9159330"/>
                <a:gd name="connsiteY0" fmla="*/ 266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144920 w 9159330"/>
                <a:gd name="connsiteY7" fmla="*/ 26655 h 2517626"/>
                <a:gd name="connsiteX0" fmla="*/ 1920 w 9159330"/>
                <a:gd name="connsiteY0" fmla="*/ 0 h 2520605"/>
                <a:gd name="connsiteX1" fmla="*/ 9155644 w 9159330"/>
                <a:gd name="connsiteY1" fmla="*/ 2979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058278 w 9159330"/>
                <a:gd name="connsiteY1" fmla="*/ 108812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42945"/>
                <a:gd name="connsiteY0" fmla="*/ 0 h 2520605"/>
                <a:gd name="connsiteX1" fmla="*/ 9142945 w 9142945"/>
                <a:gd name="connsiteY1" fmla="*/ 2978 h 2520605"/>
                <a:gd name="connsiteX2" fmla="*/ 9049262 w 9142945"/>
                <a:gd name="connsiteY2" fmla="*/ 1390964 h 2520605"/>
                <a:gd name="connsiteX3" fmla="*/ 6193879 w 9142945"/>
                <a:gd name="connsiteY3" fmla="*/ 1409355 h 2520605"/>
                <a:gd name="connsiteX4" fmla="*/ 2352675 w 9142945"/>
                <a:gd name="connsiteY4" fmla="*/ 2295329 h 2520605"/>
                <a:gd name="connsiteX5" fmla="*/ 387350 w 9142945"/>
                <a:gd name="connsiteY5" fmla="*/ 2296387 h 2520605"/>
                <a:gd name="connsiteX6" fmla="*/ 0 w 9142945"/>
                <a:gd name="connsiteY6" fmla="*/ 2520605 h 2520605"/>
                <a:gd name="connsiteX7" fmla="*/ 1920 w 9142945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263964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399431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5096"/>
                <a:gd name="connsiteY0" fmla="*/ 0 h 2520605"/>
                <a:gd name="connsiteX1" fmla="*/ 9142945 w 9155096"/>
                <a:gd name="connsiteY1" fmla="*/ 2978 h 2520605"/>
                <a:gd name="connsiteX2" fmla="*/ 9155095 w 9155096"/>
                <a:gd name="connsiteY2" fmla="*/ 1306297 h 2520605"/>
                <a:gd name="connsiteX3" fmla="*/ 6193879 w 9155096"/>
                <a:gd name="connsiteY3" fmla="*/ 1409355 h 2520605"/>
                <a:gd name="connsiteX4" fmla="*/ 2352675 w 9155096"/>
                <a:gd name="connsiteY4" fmla="*/ 2295329 h 2520605"/>
                <a:gd name="connsiteX5" fmla="*/ 387350 w 9155096"/>
                <a:gd name="connsiteY5" fmla="*/ 2296387 h 2520605"/>
                <a:gd name="connsiteX6" fmla="*/ 0 w 9155096"/>
                <a:gd name="connsiteY6" fmla="*/ 2520605 h 2520605"/>
                <a:gd name="connsiteX7" fmla="*/ 1920 w 9155096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12130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6629"/>
                <a:gd name="connsiteY0" fmla="*/ 0 h 2520605"/>
                <a:gd name="connsiteX1" fmla="*/ 9142945 w 9146629"/>
                <a:gd name="connsiteY1" fmla="*/ 2978 h 2520605"/>
                <a:gd name="connsiteX2" fmla="*/ 9146628 w 9146629"/>
                <a:gd name="connsiteY2" fmla="*/ 1395196 h 2520605"/>
                <a:gd name="connsiteX3" fmla="*/ 6193879 w 9146629"/>
                <a:gd name="connsiteY3" fmla="*/ 1409355 h 2520605"/>
                <a:gd name="connsiteX4" fmla="*/ 2352675 w 9146629"/>
                <a:gd name="connsiteY4" fmla="*/ 2295329 h 2520605"/>
                <a:gd name="connsiteX5" fmla="*/ 387350 w 9146629"/>
                <a:gd name="connsiteY5" fmla="*/ 2296387 h 2520605"/>
                <a:gd name="connsiteX6" fmla="*/ 0 w 9146629"/>
                <a:gd name="connsiteY6" fmla="*/ 2520605 h 2520605"/>
                <a:gd name="connsiteX7" fmla="*/ 1920 w 9146629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03663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68621"/>
                <a:gd name="connsiteY0" fmla="*/ 1255 h 2521860"/>
                <a:gd name="connsiteX1" fmla="*/ 9142946 w 9168621"/>
                <a:gd name="connsiteY1" fmla="*/ 0 h 2521860"/>
                <a:gd name="connsiteX2" fmla="*/ 9142395 w 9168621"/>
                <a:gd name="connsiteY2" fmla="*/ 1404918 h 2521860"/>
                <a:gd name="connsiteX3" fmla="*/ 6193879 w 9168621"/>
                <a:gd name="connsiteY3" fmla="*/ 1410610 h 2521860"/>
                <a:gd name="connsiteX4" fmla="*/ 2352675 w 9168621"/>
                <a:gd name="connsiteY4" fmla="*/ 2296584 h 2521860"/>
                <a:gd name="connsiteX5" fmla="*/ 387350 w 9168621"/>
                <a:gd name="connsiteY5" fmla="*/ 2297642 h 2521860"/>
                <a:gd name="connsiteX6" fmla="*/ 0 w 9168621"/>
                <a:gd name="connsiteY6" fmla="*/ 2521860 h 2521860"/>
                <a:gd name="connsiteX7" fmla="*/ 1920 w 9168621"/>
                <a:gd name="connsiteY7" fmla="*/ 1255 h 2521860"/>
                <a:gd name="connsiteX0" fmla="*/ 1920 w 9142946"/>
                <a:gd name="connsiteY0" fmla="*/ 1255 h 2521860"/>
                <a:gd name="connsiteX1" fmla="*/ 9142946 w 9142946"/>
                <a:gd name="connsiteY1" fmla="*/ 0 h 2521860"/>
                <a:gd name="connsiteX2" fmla="*/ 9142395 w 9142946"/>
                <a:gd name="connsiteY2" fmla="*/ 1404918 h 2521860"/>
                <a:gd name="connsiteX3" fmla="*/ 6193879 w 9142946"/>
                <a:gd name="connsiteY3" fmla="*/ 1410610 h 2521860"/>
                <a:gd name="connsiteX4" fmla="*/ 2352675 w 9142946"/>
                <a:gd name="connsiteY4" fmla="*/ 2296584 h 2521860"/>
                <a:gd name="connsiteX5" fmla="*/ 387350 w 9142946"/>
                <a:gd name="connsiteY5" fmla="*/ 2297642 h 2521860"/>
                <a:gd name="connsiteX6" fmla="*/ 0 w 9142946"/>
                <a:gd name="connsiteY6" fmla="*/ 2521860 h 2521860"/>
                <a:gd name="connsiteX7" fmla="*/ 1920 w 9142946"/>
                <a:gd name="connsiteY7" fmla="*/ 1255 h 2521860"/>
                <a:gd name="connsiteX0" fmla="*/ 1920 w 9142396"/>
                <a:gd name="connsiteY0" fmla="*/ 0 h 2520605"/>
                <a:gd name="connsiteX1" fmla="*/ 9108021 w 9142396"/>
                <a:gd name="connsiteY1" fmla="*/ 46370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6121" h="2521860">
                  <a:moveTo>
                    <a:pt x="1920" y="1255"/>
                  </a:moveTo>
                  <a:lnTo>
                    <a:pt x="9146121" y="0"/>
                  </a:lnTo>
                  <a:lnTo>
                    <a:pt x="9142395" y="1404918"/>
                  </a:lnTo>
                  <a:cubicBezTo>
                    <a:pt x="9144512" y="1402582"/>
                    <a:pt x="6198112" y="1404480"/>
                    <a:pt x="6193879" y="1410610"/>
                  </a:cubicBezTo>
                  <a:lnTo>
                    <a:pt x="2352675" y="2296584"/>
                  </a:lnTo>
                  <a:lnTo>
                    <a:pt x="387350" y="2297642"/>
                  </a:lnTo>
                  <a:lnTo>
                    <a:pt x="0" y="2521860"/>
                  </a:lnTo>
                  <a:lnTo>
                    <a:pt x="1920" y="1255"/>
                  </a:lnTo>
                  <a:close/>
                </a:path>
              </a:pathLst>
            </a:custGeom>
            <a:solidFill>
              <a:srgbClr val="E1E2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36576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algn="ctr" defTabSz="457200"/>
              <a:endParaRPr sz="2200" b="1" kern="1800" spc="-120" dirty="0">
                <a:solidFill>
                  <a:prstClr val="white"/>
                </a:solidFill>
                <a:latin typeface="Open Sans"/>
                <a:cs typeface="Open Sans"/>
              </a:endParaRPr>
            </a:p>
          </p:txBody>
        </p:sp>
        <p:pic>
          <p:nvPicPr>
            <p:cNvPr id="36" name="Image 35" descr="Slogan_PP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74" y="330183"/>
              <a:ext cx="1115568" cy="215245"/>
            </a:xfrm>
            <a:prstGeom prst="rect">
              <a:avLst/>
            </a:prstGeom>
          </p:spPr>
        </p:pic>
      </p:grpSp>
      <p:pic>
        <p:nvPicPr>
          <p:cNvPr id="14" name="Image 13" descr="Spheres_PPT-01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4"/>
          <a:stretch/>
        </p:blipFill>
        <p:spPr>
          <a:xfrm>
            <a:off x="10267781" y="740279"/>
            <a:ext cx="1938528" cy="2072640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306917" y="1874135"/>
            <a:ext cx="2889504" cy="2889504"/>
          </a:xfrm>
          <a:prstGeom prst="ellipse">
            <a:avLst/>
          </a:prstGeom>
          <a:gradFill flip="none" rotWithShape="1">
            <a:gsLst>
              <a:gs pos="100000">
                <a:srgbClr val="30B179"/>
              </a:gs>
              <a:gs pos="0">
                <a:srgbClr val="00899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defTabSz="457200"/>
            <a:endParaRPr sz="2200" b="1" kern="1800" spc="-120" dirty="0">
              <a:solidFill>
                <a:prstClr val="white"/>
              </a:solidFill>
              <a:latin typeface="Open Sans"/>
              <a:cs typeface="Open Sans"/>
            </a:endParaRPr>
          </a:p>
        </p:txBody>
      </p:sp>
      <p:pic>
        <p:nvPicPr>
          <p:cNvPr id="38" name="Image 37" descr="Quebec_RG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15" y="6333315"/>
            <a:ext cx="1446699" cy="283184"/>
          </a:xfrm>
          <a:prstGeom prst="rect">
            <a:avLst/>
          </a:prstGeom>
        </p:spPr>
      </p:pic>
      <p:sp>
        <p:nvSpPr>
          <p:cNvPr id="16" name="Ellipse 15"/>
          <p:cNvSpPr>
            <a:spLocks noChangeAspect="1"/>
          </p:cNvSpPr>
          <p:nvPr/>
        </p:nvSpPr>
        <p:spPr>
          <a:xfrm>
            <a:off x="2225755" y="1670797"/>
            <a:ext cx="1153413" cy="1153413"/>
          </a:xfrm>
          <a:prstGeom prst="ellipse">
            <a:avLst/>
          </a:prstGeom>
          <a:solidFill>
            <a:srgbClr val="0041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defTabSz="457200">
              <a:lnSpc>
                <a:spcPts val="1360"/>
              </a:lnSpc>
            </a:pPr>
            <a:endParaRPr sz="1300" cap="all" spc="-60" dirty="0" smtClean="0">
              <a:solidFill>
                <a:prstClr val="white"/>
              </a:solidFill>
            </a:endParaRPr>
          </a:p>
        </p:txBody>
      </p:sp>
      <p:sp>
        <p:nvSpPr>
          <p:cNvPr id="13" name="Espace réservé du texte 33"/>
          <p:cNvSpPr>
            <a:spLocks noGrp="1"/>
          </p:cNvSpPr>
          <p:nvPr>
            <p:ph type="body" sz="quarter" idx="14" hasCustomPrompt="1"/>
          </p:nvPr>
        </p:nvSpPr>
        <p:spPr>
          <a:xfrm>
            <a:off x="4986867" y="4560711"/>
            <a:ext cx="3996267" cy="19755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400" b="0" i="0" baseline="0">
                <a:solidFill>
                  <a:srgbClr val="464646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Texte secondaire</a:t>
            </a:r>
            <a:endParaRPr lang="fr-FR" dirty="0"/>
          </a:p>
        </p:txBody>
      </p:sp>
      <p:sp>
        <p:nvSpPr>
          <p:cNvPr id="15" name="Espace réservé du texte 33"/>
          <p:cNvSpPr>
            <a:spLocks noGrp="1"/>
          </p:cNvSpPr>
          <p:nvPr>
            <p:ph type="body" sz="quarter" idx="15" hasCustomPrompt="1"/>
          </p:nvPr>
        </p:nvSpPr>
        <p:spPr>
          <a:xfrm>
            <a:off x="4986867" y="3623737"/>
            <a:ext cx="3996267" cy="9369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Titre de la </a:t>
            </a:r>
            <a:br>
              <a:rPr lang="fr-FR" dirty="0" smtClean="0"/>
            </a:br>
            <a:r>
              <a:rPr lang="fr-FR" dirty="0" smtClean="0"/>
              <a:t>présentation</a:t>
            </a:r>
          </a:p>
        </p:txBody>
      </p:sp>
      <p:sp>
        <p:nvSpPr>
          <p:cNvPr id="17" name="ZoneTexte 16"/>
          <p:cNvSpPr txBox="1"/>
          <p:nvPr userDrawn="1"/>
        </p:nvSpPr>
        <p:spPr>
          <a:xfrm>
            <a:off x="672683" y="2878667"/>
            <a:ext cx="2265255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600"/>
              </a:lnSpc>
            </a:pPr>
            <a:r>
              <a:rPr lang="fr-FR" sz="1700" dirty="0" smtClean="0">
                <a:solidFill>
                  <a:prstClr val="white"/>
                </a:solidFill>
              </a:rPr>
              <a:t>CENTRE INTÉGRÉ</a:t>
            </a:r>
          </a:p>
          <a:p>
            <a:pPr defTabSz="457200">
              <a:lnSpc>
                <a:spcPts val="1600"/>
              </a:lnSpc>
            </a:pPr>
            <a:r>
              <a:rPr lang="fr-FR" sz="1700" dirty="0" smtClean="0">
                <a:solidFill>
                  <a:prstClr val="white"/>
                </a:solidFill>
              </a:rPr>
              <a:t>DE SANTÉ ET DE</a:t>
            </a:r>
            <a:br>
              <a:rPr lang="fr-FR" sz="1700" dirty="0" smtClean="0">
                <a:solidFill>
                  <a:prstClr val="white"/>
                </a:solidFill>
              </a:rPr>
            </a:br>
            <a:r>
              <a:rPr lang="fr-FR" sz="1700" dirty="0" smtClean="0">
                <a:solidFill>
                  <a:prstClr val="white"/>
                </a:solidFill>
              </a:rPr>
              <a:t>SERVICES SOCIAUX DE LAVAL</a:t>
            </a:r>
            <a:endParaRPr lang="fr-FR" sz="1700" dirty="0">
              <a:solidFill>
                <a:prstClr val="white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2144894" y="1670797"/>
            <a:ext cx="1320799" cy="1153413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ts val="1360"/>
              </a:lnSpc>
              <a:spcBef>
                <a:spcPts val="0"/>
              </a:spcBef>
              <a:buNone/>
              <a:defRPr sz="1300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 smtClean="0"/>
              <a:t>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8281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Avec date réguliè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13"/>
          <p:cNvGrpSpPr/>
          <p:nvPr userDrawn="1"/>
        </p:nvGrpSpPr>
        <p:grpSpPr>
          <a:xfrm>
            <a:off x="1" y="-16933"/>
            <a:ext cx="12194828" cy="3362480"/>
            <a:chOff x="0" y="2115"/>
            <a:chExt cx="9146121" cy="2521860"/>
          </a:xfrm>
        </p:grpSpPr>
        <p:sp>
          <p:nvSpPr>
            <p:cNvPr id="15" name="Rogner un rectangle à un seul coin 20"/>
            <p:cNvSpPr/>
            <p:nvPr userDrawn="1"/>
          </p:nvSpPr>
          <p:spPr>
            <a:xfrm>
              <a:off x="0" y="2115"/>
              <a:ext cx="9146121" cy="2521860"/>
            </a:xfrm>
            <a:custGeom>
              <a:avLst/>
              <a:gdLst>
                <a:gd name="connsiteX0" fmla="*/ 0 w 2736304"/>
                <a:gd name="connsiteY0" fmla="*/ 0 h 1584176"/>
                <a:gd name="connsiteX1" fmla="*/ 2472269 w 2736304"/>
                <a:gd name="connsiteY1" fmla="*/ 0 h 1584176"/>
                <a:gd name="connsiteX2" fmla="*/ 2736304 w 2736304"/>
                <a:gd name="connsiteY2" fmla="*/ 264035 h 1584176"/>
                <a:gd name="connsiteX3" fmla="*/ 2736304 w 2736304"/>
                <a:gd name="connsiteY3" fmla="*/ 1584176 h 1584176"/>
                <a:gd name="connsiteX4" fmla="*/ 0 w 2736304"/>
                <a:gd name="connsiteY4" fmla="*/ 1584176 h 1584176"/>
                <a:gd name="connsiteX5" fmla="*/ 0 w 2736304"/>
                <a:gd name="connsiteY5" fmla="*/ 0 h 1584176"/>
                <a:gd name="connsiteX0" fmla="*/ 6350 w 2742654"/>
                <a:gd name="connsiteY0" fmla="*/ 0 h 2346176"/>
                <a:gd name="connsiteX1" fmla="*/ 2478619 w 2742654"/>
                <a:gd name="connsiteY1" fmla="*/ 0 h 2346176"/>
                <a:gd name="connsiteX2" fmla="*/ 2742654 w 2742654"/>
                <a:gd name="connsiteY2" fmla="*/ 264035 h 2346176"/>
                <a:gd name="connsiteX3" fmla="*/ 2742654 w 2742654"/>
                <a:gd name="connsiteY3" fmla="*/ 1584176 h 2346176"/>
                <a:gd name="connsiteX4" fmla="*/ 0 w 2742654"/>
                <a:gd name="connsiteY4" fmla="*/ 2346176 h 2346176"/>
                <a:gd name="connsiteX5" fmla="*/ 6350 w 2742654"/>
                <a:gd name="connsiteY5" fmla="*/ 0 h 2346176"/>
                <a:gd name="connsiteX0" fmla="*/ 6350 w 9152469"/>
                <a:gd name="connsiteY0" fmla="*/ 0 h 2346176"/>
                <a:gd name="connsiteX1" fmla="*/ 9152469 w 9152469"/>
                <a:gd name="connsiteY1" fmla="*/ 6350 h 2346176"/>
                <a:gd name="connsiteX2" fmla="*/ 2742654 w 9152469"/>
                <a:gd name="connsiteY2" fmla="*/ 264035 h 2346176"/>
                <a:gd name="connsiteX3" fmla="*/ 2742654 w 9152469"/>
                <a:gd name="connsiteY3" fmla="*/ 1584176 h 2346176"/>
                <a:gd name="connsiteX4" fmla="*/ 0 w 9152469"/>
                <a:gd name="connsiteY4" fmla="*/ 2346176 h 2346176"/>
                <a:gd name="connsiteX5" fmla="*/ 6350 w 9152469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0958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15303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0 w 9156155"/>
                <a:gd name="connsiteY4" fmla="*/ 2346176 h 2346176"/>
                <a:gd name="connsiteX5" fmla="*/ 6350 w 9156155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876550 w 9156155"/>
                <a:gd name="connsiteY4" fmla="*/ 191135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673100 w 9156155"/>
                <a:gd name="connsiteY4" fmla="*/ 223520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724150 w 9156155"/>
                <a:gd name="connsiteY4" fmla="*/ 19304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349500 w 9156155"/>
                <a:gd name="connsiteY4" fmla="*/ 22987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73100 w 9156155"/>
                <a:gd name="connsiteY5" fmla="*/ 2235200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82625 w 9156155"/>
                <a:gd name="connsiteY5" fmla="*/ 20034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777875 w 9156155"/>
                <a:gd name="connsiteY5" fmla="*/ 20796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349351"/>
                <a:gd name="connsiteX1" fmla="*/ 9152469 w 9156155"/>
                <a:gd name="connsiteY1" fmla="*/ 6350 h 2349351"/>
                <a:gd name="connsiteX2" fmla="*/ 9156154 w 9156155"/>
                <a:gd name="connsiteY2" fmla="*/ 1394335 h 2349351"/>
                <a:gd name="connsiteX3" fmla="*/ 6190704 w 9156155"/>
                <a:gd name="connsiteY3" fmla="*/ 1412726 h 2349351"/>
                <a:gd name="connsiteX4" fmla="*/ 2349500 w 9156155"/>
                <a:gd name="connsiteY4" fmla="*/ 2298700 h 2349351"/>
                <a:gd name="connsiteX5" fmla="*/ 777875 w 9156155"/>
                <a:gd name="connsiteY5" fmla="*/ 2079625 h 2349351"/>
                <a:gd name="connsiteX6" fmla="*/ 0 w 9156155"/>
                <a:gd name="connsiteY6" fmla="*/ 2349351 h 2349351"/>
                <a:gd name="connsiteX7" fmla="*/ 6350 w 9156155"/>
                <a:gd name="connsiteY7" fmla="*/ 0 h 2349351"/>
                <a:gd name="connsiteX0" fmla="*/ 9525 w 9159330"/>
                <a:gd name="connsiteY0" fmla="*/ 0 h 2523976"/>
                <a:gd name="connsiteX1" fmla="*/ 9155644 w 9159330"/>
                <a:gd name="connsiteY1" fmla="*/ 6350 h 2523976"/>
                <a:gd name="connsiteX2" fmla="*/ 9159329 w 9159330"/>
                <a:gd name="connsiteY2" fmla="*/ 1394335 h 2523976"/>
                <a:gd name="connsiteX3" fmla="*/ 6193879 w 9159330"/>
                <a:gd name="connsiteY3" fmla="*/ 1412726 h 2523976"/>
                <a:gd name="connsiteX4" fmla="*/ 2352675 w 9159330"/>
                <a:gd name="connsiteY4" fmla="*/ 2298700 h 2523976"/>
                <a:gd name="connsiteX5" fmla="*/ 781050 w 9159330"/>
                <a:gd name="connsiteY5" fmla="*/ 2079625 h 2523976"/>
                <a:gd name="connsiteX6" fmla="*/ 0 w 9159330"/>
                <a:gd name="connsiteY6" fmla="*/ 2523976 h 2523976"/>
                <a:gd name="connsiteX7" fmla="*/ 9525 w 9159330"/>
                <a:gd name="connsiteY7" fmla="*/ 0 h 2523976"/>
                <a:gd name="connsiteX0" fmla="*/ 290908 w 9159330"/>
                <a:gd name="connsiteY0" fmla="*/ 8860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290908 w 9159330"/>
                <a:gd name="connsiteY7" fmla="*/ 8860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23850 w 9159330"/>
                <a:gd name="connsiteY5" fmla="*/ 2335741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36550 w 9159330"/>
                <a:gd name="connsiteY5" fmla="*/ 2327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49250 w 9159330"/>
                <a:gd name="connsiteY5" fmla="*/ 23188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144920 w 9159330"/>
                <a:gd name="connsiteY0" fmla="*/ 266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144920 w 9159330"/>
                <a:gd name="connsiteY7" fmla="*/ 26655 h 2517626"/>
                <a:gd name="connsiteX0" fmla="*/ 1920 w 9159330"/>
                <a:gd name="connsiteY0" fmla="*/ 0 h 2520605"/>
                <a:gd name="connsiteX1" fmla="*/ 9155644 w 9159330"/>
                <a:gd name="connsiteY1" fmla="*/ 2979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058278 w 9159330"/>
                <a:gd name="connsiteY1" fmla="*/ 108812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42945"/>
                <a:gd name="connsiteY0" fmla="*/ 0 h 2520605"/>
                <a:gd name="connsiteX1" fmla="*/ 9142945 w 9142945"/>
                <a:gd name="connsiteY1" fmla="*/ 2978 h 2520605"/>
                <a:gd name="connsiteX2" fmla="*/ 9049262 w 9142945"/>
                <a:gd name="connsiteY2" fmla="*/ 1390964 h 2520605"/>
                <a:gd name="connsiteX3" fmla="*/ 6193879 w 9142945"/>
                <a:gd name="connsiteY3" fmla="*/ 1409355 h 2520605"/>
                <a:gd name="connsiteX4" fmla="*/ 2352675 w 9142945"/>
                <a:gd name="connsiteY4" fmla="*/ 2295329 h 2520605"/>
                <a:gd name="connsiteX5" fmla="*/ 387350 w 9142945"/>
                <a:gd name="connsiteY5" fmla="*/ 2296387 h 2520605"/>
                <a:gd name="connsiteX6" fmla="*/ 0 w 9142945"/>
                <a:gd name="connsiteY6" fmla="*/ 2520605 h 2520605"/>
                <a:gd name="connsiteX7" fmla="*/ 1920 w 9142945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263964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399431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5096"/>
                <a:gd name="connsiteY0" fmla="*/ 0 h 2520605"/>
                <a:gd name="connsiteX1" fmla="*/ 9142945 w 9155096"/>
                <a:gd name="connsiteY1" fmla="*/ 2978 h 2520605"/>
                <a:gd name="connsiteX2" fmla="*/ 9155095 w 9155096"/>
                <a:gd name="connsiteY2" fmla="*/ 1306297 h 2520605"/>
                <a:gd name="connsiteX3" fmla="*/ 6193879 w 9155096"/>
                <a:gd name="connsiteY3" fmla="*/ 1409355 h 2520605"/>
                <a:gd name="connsiteX4" fmla="*/ 2352675 w 9155096"/>
                <a:gd name="connsiteY4" fmla="*/ 2295329 h 2520605"/>
                <a:gd name="connsiteX5" fmla="*/ 387350 w 9155096"/>
                <a:gd name="connsiteY5" fmla="*/ 2296387 h 2520605"/>
                <a:gd name="connsiteX6" fmla="*/ 0 w 9155096"/>
                <a:gd name="connsiteY6" fmla="*/ 2520605 h 2520605"/>
                <a:gd name="connsiteX7" fmla="*/ 1920 w 9155096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12130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6629"/>
                <a:gd name="connsiteY0" fmla="*/ 0 h 2520605"/>
                <a:gd name="connsiteX1" fmla="*/ 9142945 w 9146629"/>
                <a:gd name="connsiteY1" fmla="*/ 2978 h 2520605"/>
                <a:gd name="connsiteX2" fmla="*/ 9146628 w 9146629"/>
                <a:gd name="connsiteY2" fmla="*/ 1395196 h 2520605"/>
                <a:gd name="connsiteX3" fmla="*/ 6193879 w 9146629"/>
                <a:gd name="connsiteY3" fmla="*/ 1409355 h 2520605"/>
                <a:gd name="connsiteX4" fmla="*/ 2352675 w 9146629"/>
                <a:gd name="connsiteY4" fmla="*/ 2295329 h 2520605"/>
                <a:gd name="connsiteX5" fmla="*/ 387350 w 9146629"/>
                <a:gd name="connsiteY5" fmla="*/ 2296387 h 2520605"/>
                <a:gd name="connsiteX6" fmla="*/ 0 w 9146629"/>
                <a:gd name="connsiteY6" fmla="*/ 2520605 h 2520605"/>
                <a:gd name="connsiteX7" fmla="*/ 1920 w 9146629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03663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68621"/>
                <a:gd name="connsiteY0" fmla="*/ 1255 h 2521860"/>
                <a:gd name="connsiteX1" fmla="*/ 9142946 w 9168621"/>
                <a:gd name="connsiteY1" fmla="*/ 0 h 2521860"/>
                <a:gd name="connsiteX2" fmla="*/ 9142395 w 9168621"/>
                <a:gd name="connsiteY2" fmla="*/ 1404918 h 2521860"/>
                <a:gd name="connsiteX3" fmla="*/ 6193879 w 9168621"/>
                <a:gd name="connsiteY3" fmla="*/ 1410610 h 2521860"/>
                <a:gd name="connsiteX4" fmla="*/ 2352675 w 9168621"/>
                <a:gd name="connsiteY4" fmla="*/ 2296584 h 2521860"/>
                <a:gd name="connsiteX5" fmla="*/ 387350 w 9168621"/>
                <a:gd name="connsiteY5" fmla="*/ 2297642 h 2521860"/>
                <a:gd name="connsiteX6" fmla="*/ 0 w 9168621"/>
                <a:gd name="connsiteY6" fmla="*/ 2521860 h 2521860"/>
                <a:gd name="connsiteX7" fmla="*/ 1920 w 9168621"/>
                <a:gd name="connsiteY7" fmla="*/ 1255 h 2521860"/>
                <a:gd name="connsiteX0" fmla="*/ 1920 w 9142946"/>
                <a:gd name="connsiteY0" fmla="*/ 1255 h 2521860"/>
                <a:gd name="connsiteX1" fmla="*/ 9142946 w 9142946"/>
                <a:gd name="connsiteY1" fmla="*/ 0 h 2521860"/>
                <a:gd name="connsiteX2" fmla="*/ 9142395 w 9142946"/>
                <a:gd name="connsiteY2" fmla="*/ 1404918 h 2521860"/>
                <a:gd name="connsiteX3" fmla="*/ 6193879 w 9142946"/>
                <a:gd name="connsiteY3" fmla="*/ 1410610 h 2521860"/>
                <a:gd name="connsiteX4" fmla="*/ 2352675 w 9142946"/>
                <a:gd name="connsiteY4" fmla="*/ 2296584 h 2521860"/>
                <a:gd name="connsiteX5" fmla="*/ 387350 w 9142946"/>
                <a:gd name="connsiteY5" fmla="*/ 2297642 h 2521860"/>
                <a:gd name="connsiteX6" fmla="*/ 0 w 9142946"/>
                <a:gd name="connsiteY6" fmla="*/ 2521860 h 2521860"/>
                <a:gd name="connsiteX7" fmla="*/ 1920 w 9142946"/>
                <a:gd name="connsiteY7" fmla="*/ 1255 h 2521860"/>
                <a:gd name="connsiteX0" fmla="*/ 1920 w 9142396"/>
                <a:gd name="connsiteY0" fmla="*/ 0 h 2520605"/>
                <a:gd name="connsiteX1" fmla="*/ 9108021 w 9142396"/>
                <a:gd name="connsiteY1" fmla="*/ 46370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6121" h="2521860">
                  <a:moveTo>
                    <a:pt x="1920" y="1255"/>
                  </a:moveTo>
                  <a:lnTo>
                    <a:pt x="9146121" y="0"/>
                  </a:lnTo>
                  <a:lnTo>
                    <a:pt x="9142395" y="1404918"/>
                  </a:lnTo>
                  <a:cubicBezTo>
                    <a:pt x="9144512" y="1402582"/>
                    <a:pt x="6198112" y="1404480"/>
                    <a:pt x="6193879" y="1410610"/>
                  </a:cubicBezTo>
                  <a:lnTo>
                    <a:pt x="2352675" y="2296584"/>
                  </a:lnTo>
                  <a:lnTo>
                    <a:pt x="387350" y="2297642"/>
                  </a:lnTo>
                  <a:lnTo>
                    <a:pt x="0" y="2521860"/>
                  </a:lnTo>
                  <a:lnTo>
                    <a:pt x="1920" y="1255"/>
                  </a:lnTo>
                  <a:close/>
                </a:path>
              </a:pathLst>
            </a:custGeom>
            <a:solidFill>
              <a:srgbClr val="E1E2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36576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algn="ctr" defTabSz="457200"/>
              <a:endParaRPr sz="2200" b="1" kern="1800" spc="-120" dirty="0">
                <a:solidFill>
                  <a:prstClr val="white"/>
                </a:solidFill>
                <a:latin typeface="Open Sans"/>
                <a:cs typeface="Open Sans"/>
              </a:endParaRPr>
            </a:p>
          </p:txBody>
        </p:sp>
        <p:pic>
          <p:nvPicPr>
            <p:cNvPr id="16" name="Image 15" descr="Slogan_PP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74" y="330183"/>
              <a:ext cx="1115568" cy="215245"/>
            </a:xfrm>
            <a:prstGeom prst="rect">
              <a:avLst/>
            </a:prstGeom>
          </p:spPr>
        </p:pic>
      </p:grpSp>
      <p:sp>
        <p:nvSpPr>
          <p:cNvPr id="7" name="Ellipse 6"/>
          <p:cNvSpPr/>
          <p:nvPr userDrawn="1"/>
        </p:nvSpPr>
        <p:spPr>
          <a:xfrm>
            <a:off x="306917" y="1874135"/>
            <a:ext cx="2889504" cy="2889504"/>
          </a:xfrm>
          <a:prstGeom prst="ellipse">
            <a:avLst/>
          </a:prstGeom>
          <a:gradFill flip="none" rotWithShape="1">
            <a:gsLst>
              <a:gs pos="100000">
                <a:srgbClr val="30B179"/>
              </a:gs>
              <a:gs pos="0">
                <a:srgbClr val="00899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defTabSz="457200"/>
            <a:endParaRPr sz="2200" b="1" kern="1800" spc="-120" dirty="0">
              <a:solidFill>
                <a:prstClr val="white"/>
              </a:solidFill>
              <a:latin typeface="Open Sans"/>
              <a:cs typeface="Open Sans"/>
            </a:endParaRPr>
          </a:p>
        </p:txBody>
      </p:sp>
      <p:pic>
        <p:nvPicPr>
          <p:cNvPr id="13" name="Image 12" descr="Quebec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15" y="6333315"/>
            <a:ext cx="1446699" cy="283184"/>
          </a:xfrm>
          <a:prstGeom prst="rect">
            <a:avLst/>
          </a:prstGeom>
        </p:spPr>
      </p:pic>
      <p:pic>
        <p:nvPicPr>
          <p:cNvPr id="17" name="Image 16" descr="Spheres_PPT-01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4"/>
          <a:stretch/>
        </p:blipFill>
        <p:spPr>
          <a:xfrm>
            <a:off x="10267781" y="740279"/>
            <a:ext cx="1938528" cy="2072640"/>
          </a:xfrm>
          <a:prstGeom prst="rect">
            <a:avLst/>
          </a:prstGeom>
        </p:spPr>
      </p:pic>
      <p:sp>
        <p:nvSpPr>
          <p:cNvPr id="21" name="Espace réservé du texte 33"/>
          <p:cNvSpPr>
            <a:spLocks noGrp="1"/>
          </p:cNvSpPr>
          <p:nvPr>
            <p:ph type="body" sz="quarter" idx="14" hasCustomPrompt="1"/>
          </p:nvPr>
        </p:nvSpPr>
        <p:spPr>
          <a:xfrm>
            <a:off x="4986867" y="4560711"/>
            <a:ext cx="3996267" cy="19755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400" b="0" i="0" baseline="0">
                <a:solidFill>
                  <a:srgbClr val="464646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Texte secondaire</a:t>
            </a:r>
            <a:endParaRPr lang="fr-FR" dirty="0"/>
          </a:p>
        </p:txBody>
      </p:sp>
      <p:sp>
        <p:nvSpPr>
          <p:cNvPr id="22" name="Espace réservé du texte 33"/>
          <p:cNvSpPr>
            <a:spLocks noGrp="1"/>
          </p:cNvSpPr>
          <p:nvPr>
            <p:ph type="body" sz="quarter" idx="15" hasCustomPrompt="1"/>
          </p:nvPr>
        </p:nvSpPr>
        <p:spPr>
          <a:xfrm>
            <a:off x="4986867" y="3623737"/>
            <a:ext cx="3996267" cy="9369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Titre de la </a:t>
            </a:r>
            <a:br>
              <a:rPr lang="fr-FR" dirty="0" smtClean="0"/>
            </a:br>
            <a:r>
              <a:rPr lang="fr-FR" dirty="0" smtClean="0"/>
              <a:t>présentation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72683" y="2878667"/>
            <a:ext cx="2265255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>
              <a:lnSpc>
                <a:spcPts val="1600"/>
              </a:lnSpc>
            </a:pPr>
            <a:r>
              <a:rPr lang="fr-FR" sz="1700" dirty="0" smtClean="0">
                <a:solidFill>
                  <a:prstClr val="white"/>
                </a:solidFill>
              </a:rPr>
              <a:t>CENTRE INTÉGRÉ</a:t>
            </a:r>
          </a:p>
          <a:p>
            <a:pPr defTabSz="457200">
              <a:lnSpc>
                <a:spcPts val="1600"/>
              </a:lnSpc>
            </a:pPr>
            <a:r>
              <a:rPr lang="fr-FR" sz="1700" dirty="0" smtClean="0">
                <a:solidFill>
                  <a:prstClr val="white"/>
                </a:solidFill>
              </a:rPr>
              <a:t>DE SANTÉ ET DE</a:t>
            </a:r>
            <a:br>
              <a:rPr lang="fr-FR" sz="1700" dirty="0" smtClean="0">
                <a:solidFill>
                  <a:prstClr val="white"/>
                </a:solidFill>
              </a:rPr>
            </a:br>
            <a:r>
              <a:rPr lang="fr-FR" sz="1700" dirty="0" smtClean="0">
                <a:solidFill>
                  <a:prstClr val="white"/>
                </a:solidFill>
              </a:rPr>
              <a:t>SERVICES SOCIAUX DE LAVAL</a:t>
            </a:r>
            <a:endParaRPr lang="fr-FR" sz="1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67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un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6920" y="1357322"/>
            <a:ext cx="6592147" cy="513983"/>
          </a:xfrm>
        </p:spPr>
        <p:txBody>
          <a:bodyPr/>
          <a:lstStyle>
            <a:lvl1pPr>
              <a:defRPr sz="1600">
                <a:solidFill>
                  <a:srgbClr val="46464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756923" y="1871135"/>
            <a:ext cx="6592148" cy="4315177"/>
          </a:xfrm>
          <a:prstGeom prst="rect">
            <a:avLst/>
          </a:prstGeom>
        </p:spPr>
        <p:txBody>
          <a:bodyPr vert="horz"/>
          <a:lstStyle>
            <a:lvl1pPr marL="246063" marR="0" indent="-246063" algn="l" defTabSz="271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aseline="0"/>
            </a:lvl1pPr>
          </a:lstStyle>
          <a:p>
            <a:pPr lvl="0"/>
            <a:r>
              <a:rPr lang="fr-CA" dirty="0" smtClean="0"/>
              <a:t>Élément 1</a:t>
            </a:r>
          </a:p>
          <a:p>
            <a:pPr lvl="0"/>
            <a:r>
              <a:rPr lang="fr-CA" dirty="0" smtClean="0"/>
              <a:t>Élément 2</a:t>
            </a:r>
          </a:p>
          <a:p>
            <a:pPr marL="164592" marR="0" lvl="0" indent="-1645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CA" dirty="0" smtClean="0"/>
              <a:t>  Élément 3</a:t>
            </a:r>
          </a:p>
          <a:p>
            <a:pPr lvl="0"/>
            <a:endParaRPr lang="fr-CA" dirty="0" smtClean="0"/>
          </a:p>
          <a:p>
            <a:pPr lvl="0"/>
            <a:endParaRPr lang="fr-CA" dirty="0" smtClean="0"/>
          </a:p>
          <a:p>
            <a:pPr lvl="0"/>
            <a:endParaRPr lang="fr-FR" dirty="0" smtClean="0"/>
          </a:p>
          <a:p>
            <a:pPr lvl="0"/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3207595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258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mult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1520" y="1100331"/>
            <a:ext cx="9157547" cy="51398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731520" y="1614311"/>
            <a:ext cx="6592147" cy="4673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r>
              <a:rPr lang="fr-CA" dirty="0" smtClean="0"/>
              <a:t>Cliquez sur l'icône pour ajouter un contenu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 hasCustomPrompt="1"/>
          </p:nvPr>
        </p:nvSpPr>
        <p:spPr>
          <a:xfrm>
            <a:off x="7323667" y="1614314"/>
            <a:ext cx="2565400" cy="2348089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CA" dirty="0" smtClean="0"/>
              <a:t>Cliquez sur l'icône pour ajouter un contenu</a:t>
            </a:r>
            <a:endParaRPr lang="fr-FR" dirty="0" smtClean="0"/>
          </a:p>
        </p:txBody>
      </p:sp>
      <p:sp>
        <p:nvSpPr>
          <p:cNvPr id="5" name="Espace réservé du contenu 3"/>
          <p:cNvSpPr>
            <a:spLocks noGrp="1"/>
          </p:cNvSpPr>
          <p:nvPr>
            <p:ph sz="quarter" idx="12" hasCustomPrompt="1"/>
          </p:nvPr>
        </p:nvSpPr>
        <p:spPr>
          <a:xfrm>
            <a:off x="7323667" y="3962403"/>
            <a:ext cx="2565400" cy="2325343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CA" dirty="0" smtClean="0"/>
              <a:t>Cliquez sur l'icône pour ajouter un contenu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065620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1520" y="1100331"/>
            <a:ext cx="7286413" cy="51398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0"/>
          </p:nvPr>
        </p:nvSpPr>
        <p:spPr>
          <a:xfrm>
            <a:off x="731525" y="1615019"/>
            <a:ext cx="7285567" cy="4912783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rgbClr val="464646"/>
                </a:solidFill>
                <a:latin typeface="+mn-lt"/>
                <a:cs typeface="Open Sans"/>
              </a:defRPr>
            </a:lvl1pPr>
          </a:lstStyle>
          <a:p>
            <a:r>
              <a:rPr lang="fr-FR" smtClean="0"/>
              <a:t>Cliquez sur l'icône pour ajouter un tableau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926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731D5C3-F42C-43C1-82C5-FC4324F7AA07}" type="datetimeFigureOut">
              <a:rPr lang="fr-FR"/>
              <a:pPr>
                <a:defRPr/>
              </a:pPr>
              <a:t>16/03/2022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A9AD2D-CC32-460A-A7BA-21CF4EA32CCA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697017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4EB9500-A846-4492-B9D6-272D4AE09A64}" type="datetimeFigureOut">
              <a:rPr lang="fr-FR"/>
              <a:pPr>
                <a:defRPr/>
              </a:pPr>
              <a:t>16/03/2022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9B815D-3260-430D-93AB-02A0D1241A12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116917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267" y="5757864"/>
            <a:ext cx="3784600" cy="498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864"/>
            <a:ext cx="5499100" cy="498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0" y="5757864"/>
            <a:ext cx="908051" cy="498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E0608-82D3-45A6-9A6C-BFCB8B4001B9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028063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2DF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gner un rectangle à un seul coin 20"/>
          <p:cNvSpPr/>
          <p:nvPr/>
        </p:nvSpPr>
        <p:spPr>
          <a:xfrm>
            <a:off x="5" y="2820"/>
            <a:ext cx="12194828" cy="3362480"/>
          </a:xfrm>
          <a:custGeom>
            <a:avLst/>
            <a:gdLst>
              <a:gd name="connsiteX0" fmla="*/ 0 w 2736304"/>
              <a:gd name="connsiteY0" fmla="*/ 0 h 1584176"/>
              <a:gd name="connsiteX1" fmla="*/ 2472269 w 2736304"/>
              <a:gd name="connsiteY1" fmla="*/ 0 h 1584176"/>
              <a:gd name="connsiteX2" fmla="*/ 2736304 w 2736304"/>
              <a:gd name="connsiteY2" fmla="*/ 264035 h 1584176"/>
              <a:gd name="connsiteX3" fmla="*/ 2736304 w 2736304"/>
              <a:gd name="connsiteY3" fmla="*/ 1584176 h 1584176"/>
              <a:gd name="connsiteX4" fmla="*/ 0 w 2736304"/>
              <a:gd name="connsiteY4" fmla="*/ 1584176 h 1584176"/>
              <a:gd name="connsiteX5" fmla="*/ 0 w 2736304"/>
              <a:gd name="connsiteY5" fmla="*/ 0 h 1584176"/>
              <a:gd name="connsiteX0" fmla="*/ 6350 w 2742654"/>
              <a:gd name="connsiteY0" fmla="*/ 0 h 2346176"/>
              <a:gd name="connsiteX1" fmla="*/ 2478619 w 2742654"/>
              <a:gd name="connsiteY1" fmla="*/ 0 h 2346176"/>
              <a:gd name="connsiteX2" fmla="*/ 2742654 w 2742654"/>
              <a:gd name="connsiteY2" fmla="*/ 264035 h 2346176"/>
              <a:gd name="connsiteX3" fmla="*/ 2742654 w 2742654"/>
              <a:gd name="connsiteY3" fmla="*/ 1584176 h 2346176"/>
              <a:gd name="connsiteX4" fmla="*/ 0 w 2742654"/>
              <a:gd name="connsiteY4" fmla="*/ 2346176 h 2346176"/>
              <a:gd name="connsiteX5" fmla="*/ 6350 w 2742654"/>
              <a:gd name="connsiteY5" fmla="*/ 0 h 2346176"/>
              <a:gd name="connsiteX0" fmla="*/ 6350 w 9152469"/>
              <a:gd name="connsiteY0" fmla="*/ 0 h 2346176"/>
              <a:gd name="connsiteX1" fmla="*/ 9152469 w 9152469"/>
              <a:gd name="connsiteY1" fmla="*/ 6350 h 2346176"/>
              <a:gd name="connsiteX2" fmla="*/ 2742654 w 9152469"/>
              <a:gd name="connsiteY2" fmla="*/ 264035 h 2346176"/>
              <a:gd name="connsiteX3" fmla="*/ 2742654 w 9152469"/>
              <a:gd name="connsiteY3" fmla="*/ 1584176 h 2346176"/>
              <a:gd name="connsiteX4" fmla="*/ 0 w 9152469"/>
              <a:gd name="connsiteY4" fmla="*/ 2346176 h 2346176"/>
              <a:gd name="connsiteX5" fmla="*/ 6350 w 9152469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2742654 w 9156154"/>
              <a:gd name="connsiteY3" fmla="*/ 158417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2742654 w 9156154"/>
              <a:gd name="connsiteY3" fmla="*/ 158417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0958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41338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41338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15303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0 w 9156155"/>
              <a:gd name="connsiteY4" fmla="*/ 2346176 h 2346176"/>
              <a:gd name="connsiteX5" fmla="*/ 6350 w 9156155"/>
              <a:gd name="connsiteY5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876550 w 9156155"/>
              <a:gd name="connsiteY4" fmla="*/ 1911350 h 2346176"/>
              <a:gd name="connsiteX5" fmla="*/ 0 w 9156155"/>
              <a:gd name="connsiteY5" fmla="*/ 2346176 h 2346176"/>
              <a:gd name="connsiteX6" fmla="*/ 6350 w 9156155"/>
              <a:gd name="connsiteY6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673100 w 9156155"/>
              <a:gd name="connsiteY4" fmla="*/ 2235200 h 2346176"/>
              <a:gd name="connsiteX5" fmla="*/ 0 w 9156155"/>
              <a:gd name="connsiteY5" fmla="*/ 2346176 h 2346176"/>
              <a:gd name="connsiteX6" fmla="*/ 6350 w 9156155"/>
              <a:gd name="connsiteY6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724150 w 9156155"/>
              <a:gd name="connsiteY4" fmla="*/ 1930400 h 2346176"/>
              <a:gd name="connsiteX5" fmla="*/ 673100 w 9156155"/>
              <a:gd name="connsiteY5" fmla="*/ 2235200 h 2346176"/>
              <a:gd name="connsiteX6" fmla="*/ 0 w 9156155"/>
              <a:gd name="connsiteY6" fmla="*/ 2346176 h 2346176"/>
              <a:gd name="connsiteX7" fmla="*/ 6350 w 9156155"/>
              <a:gd name="connsiteY7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349500 w 9156155"/>
              <a:gd name="connsiteY4" fmla="*/ 2298700 h 2346176"/>
              <a:gd name="connsiteX5" fmla="*/ 673100 w 9156155"/>
              <a:gd name="connsiteY5" fmla="*/ 2235200 h 2346176"/>
              <a:gd name="connsiteX6" fmla="*/ 0 w 9156155"/>
              <a:gd name="connsiteY6" fmla="*/ 2346176 h 2346176"/>
              <a:gd name="connsiteX7" fmla="*/ 6350 w 9156155"/>
              <a:gd name="connsiteY7" fmla="*/ 0 h 23461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673100 w 9156155"/>
              <a:gd name="connsiteY5" fmla="*/ 2235200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682625 w 9156155"/>
              <a:gd name="connsiteY5" fmla="*/ 2003425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777875 w 9156155"/>
              <a:gd name="connsiteY5" fmla="*/ 2079625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349351"/>
              <a:gd name="connsiteX1" fmla="*/ 9152469 w 9156155"/>
              <a:gd name="connsiteY1" fmla="*/ 6350 h 2349351"/>
              <a:gd name="connsiteX2" fmla="*/ 9156154 w 9156155"/>
              <a:gd name="connsiteY2" fmla="*/ 1394335 h 2349351"/>
              <a:gd name="connsiteX3" fmla="*/ 6190704 w 9156155"/>
              <a:gd name="connsiteY3" fmla="*/ 1412726 h 2349351"/>
              <a:gd name="connsiteX4" fmla="*/ 2349500 w 9156155"/>
              <a:gd name="connsiteY4" fmla="*/ 2298700 h 2349351"/>
              <a:gd name="connsiteX5" fmla="*/ 777875 w 9156155"/>
              <a:gd name="connsiteY5" fmla="*/ 2079625 h 2349351"/>
              <a:gd name="connsiteX6" fmla="*/ 0 w 9156155"/>
              <a:gd name="connsiteY6" fmla="*/ 2349351 h 2349351"/>
              <a:gd name="connsiteX7" fmla="*/ 6350 w 9156155"/>
              <a:gd name="connsiteY7" fmla="*/ 0 h 2349351"/>
              <a:gd name="connsiteX0" fmla="*/ 9525 w 9159330"/>
              <a:gd name="connsiteY0" fmla="*/ 0 h 2523976"/>
              <a:gd name="connsiteX1" fmla="*/ 9155644 w 9159330"/>
              <a:gd name="connsiteY1" fmla="*/ 6350 h 2523976"/>
              <a:gd name="connsiteX2" fmla="*/ 9159329 w 9159330"/>
              <a:gd name="connsiteY2" fmla="*/ 1394335 h 2523976"/>
              <a:gd name="connsiteX3" fmla="*/ 6193879 w 9159330"/>
              <a:gd name="connsiteY3" fmla="*/ 1412726 h 2523976"/>
              <a:gd name="connsiteX4" fmla="*/ 2352675 w 9159330"/>
              <a:gd name="connsiteY4" fmla="*/ 2298700 h 2523976"/>
              <a:gd name="connsiteX5" fmla="*/ 781050 w 9159330"/>
              <a:gd name="connsiteY5" fmla="*/ 2079625 h 2523976"/>
              <a:gd name="connsiteX6" fmla="*/ 0 w 9159330"/>
              <a:gd name="connsiteY6" fmla="*/ 2523976 h 2523976"/>
              <a:gd name="connsiteX7" fmla="*/ 9525 w 9159330"/>
              <a:gd name="connsiteY7" fmla="*/ 0 h 2523976"/>
              <a:gd name="connsiteX0" fmla="*/ 290908 w 9159330"/>
              <a:gd name="connsiteY0" fmla="*/ 8860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781050 w 9159330"/>
              <a:gd name="connsiteY5" fmla="*/ 2073275 h 2517626"/>
              <a:gd name="connsiteX6" fmla="*/ 0 w 9159330"/>
              <a:gd name="connsiteY6" fmla="*/ 2517626 h 2517626"/>
              <a:gd name="connsiteX7" fmla="*/ 290908 w 9159330"/>
              <a:gd name="connsiteY7" fmla="*/ 8860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781050 w 9159330"/>
              <a:gd name="connsiteY5" fmla="*/ 2073275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23850 w 9159330"/>
              <a:gd name="connsiteY5" fmla="*/ 2335741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36550 w 9159330"/>
              <a:gd name="connsiteY5" fmla="*/ 2327275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49250 w 9159330"/>
              <a:gd name="connsiteY5" fmla="*/ 2318808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87350 w 9159330"/>
              <a:gd name="connsiteY5" fmla="*/ 2293408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144920 w 9159330"/>
              <a:gd name="connsiteY0" fmla="*/ 266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87350 w 9159330"/>
              <a:gd name="connsiteY5" fmla="*/ 2293408 h 2517626"/>
              <a:gd name="connsiteX6" fmla="*/ 0 w 9159330"/>
              <a:gd name="connsiteY6" fmla="*/ 2517626 h 2517626"/>
              <a:gd name="connsiteX7" fmla="*/ 1144920 w 9159330"/>
              <a:gd name="connsiteY7" fmla="*/ 26655 h 2517626"/>
              <a:gd name="connsiteX0" fmla="*/ 1920 w 9159330"/>
              <a:gd name="connsiteY0" fmla="*/ 0 h 2520605"/>
              <a:gd name="connsiteX1" fmla="*/ 9155644 w 9159330"/>
              <a:gd name="connsiteY1" fmla="*/ 2979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058278 w 9159330"/>
              <a:gd name="connsiteY1" fmla="*/ 108812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42945"/>
              <a:gd name="connsiteY0" fmla="*/ 0 h 2520605"/>
              <a:gd name="connsiteX1" fmla="*/ 9142945 w 9142945"/>
              <a:gd name="connsiteY1" fmla="*/ 2978 h 2520605"/>
              <a:gd name="connsiteX2" fmla="*/ 9049262 w 9142945"/>
              <a:gd name="connsiteY2" fmla="*/ 1390964 h 2520605"/>
              <a:gd name="connsiteX3" fmla="*/ 6193879 w 9142945"/>
              <a:gd name="connsiteY3" fmla="*/ 1409355 h 2520605"/>
              <a:gd name="connsiteX4" fmla="*/ 2352675 w 9142945"/>
              <a:gd name="connsiteY4" fmla="*/ 2295329 h 2520605"/>
              <a:gd name="connsiteX5" fmla="*/ 387350 w 9142945"/>
              <a:gd name="connsiteY5" fmla="*/ 2296387 h 2520605"/>
              <a:gd name="connsiteX6" fmla="*/ 0 w 9142945"/>
              <a:gd name="connsiteY6" fmla="*/ 2520605 h 2520605"/>
              <a:gd name="connsiteX7" fmla="*/ 1920 w 9142945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390964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390964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50864"/>
              <a:gd name="connsiteY0" fmla="*/ 0 h 2520605"/>
              <a:gd name="connsiteX1" fmla="*/ 9142945 w 9150864"/>
              <a:gd name="connsiteY1" fmla="*/ 2978 h 2520605"/>
              <a:gd name="connsiteX2" fmla="*/ 9150863 w 9150864"/>
              <a:gd name="connsiteY2" fmla="*/ 1263964 h 2520605"/>
              <a:gd name="connsiteX3" fmla="*/ 6193879 w 9150864"/>
              <a:gd name="connsiteY3" fmla="*/ 1409355 h 2520605"/>
              <a:gd name="connsiteX4" fmla="*/ 2352675 w 9150864"/>
              <a:gd name="connsiteY4" fmla="*/ 2295329 h 2520605"/>
              <a:gd name="connsiteX5" fmla="*/ 387350 w 9150864"/>
              <a:gd name="connsiteY5" fmla="*/ 2296387 h 2520605"/>
              <a:gd name="connsiteX6" fmla="*/ 0 w 9150864"/>
              <a:gd name="connsiteY6" fmla="*/ 2520605 h 2520605"/>
              <a:gd name="connsiteX7" fmla="*/ 1920 w 9150864"/>
              <a:gd name="connsiteY7" fmla="*/ 0 h 2520605"/>
              <a:gd name="connsiteX0" fmla="*/ 1920 w 9150864"/>
              <a:gd name="connsiteY0" fmla="*/ 0 h 2520605"/>
              <a:gd name="connsiteX1" fmla="*/ 9142945 w 9150864"/>
              <a:gd name="connsiteY1" fmla="*/ 2978 h 2520605"/>
              <a:gd name="connsiteX2" fmla="*/ 9150863 w 9150864"/>
              <a:gd name="connsiteY2" fmla="*/ 1399431 h 2520605"/>
              <a:gd name="connsiteX3" fmla="*/ 6193879 w 9150864"/>
              <a:gd name="connsiteY3" fmla="*/ 1409355 h 2520605"/>
              <a:gd name="connsiteX4" fmla="*/ 2352675 w 9150864"/>
              <a:gd name="connsiteY4" fmla="*/ 2295329 h 2520605"/>
              <a:gd name="connsiteX5" fmla="*/ 387350 w 9150864"/>
              <a:gd name="connsiteY5" fmla="*/ 2296387 h 2520605"/>
              <a:gd name="connsiteX6" fmla="*/ 0 w 9150864"/>
              <a:gd name="connsiteY6" fmla="*/ 2520605 h 2520605"/>
              <a:gd name="connsiteX7" fmla="*/ 1920 w 9150864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55096"/>
              <a:gd name="connsiteY0" fmla="*/ 0 h 2520605"/>
              <a:gd name="connsiteX1" fmla="*/ 9142945 w 9155096"/>
              <a:gd name="connsiteY1" fmla="*/ 2978 h 2520605"/>
              <a:gd name="connsiteX2" fmla="*/ 9155095 w 9155096"/>
              <a:gd name="connsiteY2" fmla="*/ 1306297 h 2520605"/>
              <a:gd name="connsiteX3" fmla="*/ 6193879 w 9155096"/>
              <a:gd name="connsiteY3" fmla="*/ 1409355 h 2520605"/>
              <a:gd name="connsiteX4" fmla="*/ 2352675 w 9155096"/>
              <a:gd name="connsiteY4" fmla="*/ 2295329 h 2520605"/>
              <a:gd name="connsiteX5" fmla="*/ 387350 w 9155096"/>
              <a:gd name="connsiteY5" fmla="*/ 2296387 h 2520605"/>
              <a:gd name="connsiteX6" fmla="*/ 0 w 9155096"/>
              <a:gd name="connsiteY6" fmla="*/ 2520605 h 2520605"/>
              <a:gd name="connsiteX7" fmla="*/ 1920 w 9155096"/>
              <a:gd name="connsiteY7" fmla="*/ 0 h 2520605"/>
              <a:gd name="connsiteX0" fmla="*/ 1920 w 9143728"/>
              <a:gd name="connsiteY0" fmla="*/ 0 h 2520605"/>
              <a:gd name="connsiteX1" fmla="*/ 9142945 w 9143728"/>
              <a:gd name="connsiteY1" fmla="*/ 2978 h 2520605"/>
              <a:gd name="connsiteX2" fmla="*/ 9142395 w 9143728"/>
              <a:gd name="connsiteY2" fmla="*/ 1412130 h 2520605"/>
              <a:gd name="connsiteX3" fmla="*/ 6193879 w 9143728"/>
              <a:gd name="connsiteY3" fmla="*/ 1409355 h 2520605"/>
              <a:gd name="connsiteX4" fmla="*/ 2352675 w 9143728"/>
              <a:gd name="connsiteY4" fmla="*/ 2295329 h 2520605"/>
              <a:gd name="connsiteX5" fmla="*/ 387350 w 9143728"/>
              <a:gd name="connsiteY5" fmla="*/ 2296387 h 2520605"/>
              <a:gd name="connsiteX6" fmla="*/ 0 w 9143728"/>
              <a:gd name="connsiteY6" fmla="*/ 2520605 h 2520605"/>
              <a:gd name="connsiteX7" fmla="*/ 1920 w 9143728"/>
              <a:gd name="connsiteY7" fmla="*/ 0 h 2520605"/>
              <a:gd name="connsiteX0" fmla="*/ 1920 w 9146629"/>
              <a:gd name="connsiteY0" fmla="*/ 0 h 2520605"/>
              <a:gd name="connsiteX1" fmla="*/ 9142945 w 9146629"/>
              <a:gd name="connsiteY1" fmla="*/ 2978 h 2520605"/>
              <a:gd name="connsiteX2" fmla="*/ 9146628 w 9146629"/>
              <a:gd name="connsiteY2" fmla="*/ 1395196 h 2520605"/>
              <a:gd name="connsiteX3" fmla="*/ 6193879 w 9146629"/>
              <a:gd name="connsiteY3" fmla="*/ 1409355 h 2520605"/>
              <a:gd name="connsiteX4" fmla="*/ 2352675 w 9146629"/>
              <a:gd name="connsiteY4" fmla="*/ 2295329 h 2520605"/>
              <a:gd name="connsiteX5" fmla="*/ 387350 w 9146629"/>
              <a:gd name="connsiteY5" fmla="*/ 2296387 h 2520605"/>
              <a:gd name="connsiteX6" fmla="*/ 0 w 9146629"/>
              <a:gd name="connsiteY6" fmla="*/ 2520605 h 2520605"/>
              <a:gd name="connsiteX7" fmla="*/ 1920 w 9146629"/>
              <a:gd name="connsiteY7" fmla="*/ 0 h 2520605"/>
              <a:gd name="connsiteX0" fmla="*/ 1920 w 9143728"/>
              <a:gd name="connsiteY0" fmla="*/ 0 h 2520605"/>
              <a:gd name="connsiteX1" fmla="*/ 9142945 w 9143728"/>
              <a:gd name="connsiteY1" fmla="*/ 2978 h 2520605"/>
              <a:gd name="connsiteX2" fmla="*/ 9142395 w 9143728"/>
              <a:gd name="connsiteY2" fmla="*/ 1403663 h 2520605"/>
              <a:gd name="connsiteX3" fmla="*/ 6193879 w 9143728"/>
              <a:gd name="connsiteY3" fmla="*/ 1409355 h 2520605"/>
              <a:gd name="connsiteX4" fmla="*/ 2352675 w 9143728"/>
              <a:gd name="connsiteY4" fmla="*/ 2295329 h 2520605"/>
              <a:gd name="connsiteX5" fmla="*/ 387350 w 9143728"/>
              <a:gd name="connsiteY5" fmla="*/ 2296387 h 2520605"/>
              <a:gd name="connsiteX6" fmla="*/ 0 w 9143728"/>
              <a:gd name="connsiteY6" fmla="*/ 2520605 h 2520605"/>
              <a:gd name="connsiteX7" fmla="*/ 1920 w 9143728"/>
              <a:gd name="connsiteY7" fmla="*/ 0 h 2520605"/>
              <a:gd name="connsiteX0" fmla="*/ 1920 w 9142396"/>
              <a:gd name="connsiteY0" fmla="*/ 0 h 2520605"/>
              <a:gd name="connsiteX1" fmla="*/ 9024412 w 9142396"/>
              <a:gd name="connsiteY1" fmla="*/ 87645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42396"/>
              <a:gd name="connsiteY0" fmla="*/ 0 h 2520605"/>
              <a:gd name="connsiteX1" fmla="*/ 9024412 w 9142396"/>
              <a:gd name="connsiteY1" fmla="*/ 87645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68621"/>
              <a:gd name="connsiteY0" fmla="*/ 1255 h 2521860"/>
              <a:gd name="connsiteX1" fmla="*/ 9142946 w 9168621"/>
              <a:gd name="connsiteY1" fmla="*/ 0 h 2521860"/>
              <a:gd name="connsiteX2" fmla="*/ 9142395 w 9168621"/>
              <a:gd name="connsiteY2" fmla="*/ 1404918 h 2521860"/>
              <a:gd name="connsiteX3" fmla="*/ 6193879 w 9168621"/>
              <a:gd name="connsiteY3" fmla="*/ 1410610 h 2521860"/>
              <a:gd name="connsiteX4" fmla="*/ 2352675 w 9168621"/>
              <a:gd name="connsiteY4" fmla="*/ 2296584 h 2521860"/>
              <a:gd name="connsiteX5" fmla="*/ 387350 w 9168621"/>
              <a:gd name="connsiteY5" fmla="*/ 2297642 h 2521860"/>
              <a:gd name="connsiteX6" fmla="*/ 0 w 9168621"/>
              <a:gd name="connsiteY6" fmla="*/ 2521860 h 2521860"/>
              <a:gd name="connsiteX7" fmla="*/ 1920 w 9168621"/>
              <a:gd name="connsiteY7" fmla="*/ 1255 h 2521860"/>
              <a:gd name="connsiteX0" fmla="*/ 1920 w 9142946"/>
              <a:gd name="connsiteY0" fmla="*/ 1255 h 2521860"/>
              <a:gd name="connsiteX1" fmla="*/ 9142946 w 9142946"/>
              <a:gd name="connsiteY1" fmla="*/ 0 h 2521860"/>
              <a:gd name="connsiteX2" fmla="*/ 9142395 w 9142946"/>
              <a:gd name="connsiteY2" fmla="*/ 1404918 h 2521860"/>
              <a:gd name="connsiteX3" fmla="*/ 6193879 w 9142946"/>
              <a:gd name="connsiteY3" fmla="*/ 1410610 h 2521860"/>
              <a:gd name="connsiteX4" fmla="*/ 2352675 w 9142946"/>
              <a:gd name="connsiteY4" fmla="*/ 2296584 h 2521860"/>
              <a:gd name="connsiteX5" fmla="*/ 387350 w 9142946"/>
              <a:gd name="connsiteY5" fmla="*/ 2297642 h 2521860"/>
              <a:gd name="connsiteX6" fmla="*/ 0 w 9142946"/>
              <a:gd name="connsiteY6" fmla="*/ 2521860 h 2521860"/>
              <a:gd name="connsiteX7" fmla="*/ 1920 w 9142946"/>
              <a:gd name="connsiteY7" fmla="*/ 1255 h 2521860"/>
              <a:gd name="connsiteX0" fmla="*/ 1920 w 9142396"/>
              <a:gd name="connsiteY0" fmla="*/ 0 h 2520605"/>
              <a:gd name="connsiteX1" fmla="*/ 9108021 w 9142396"/>
              <a:gd name="connsiteY1" fmla="*/ 46370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6121" h="2521860">
                <a:moveTo>
                  <a:pt x="1920" y="1255"/>
                </a:moveTo>
                <a:lnTo>
                  <a:pt x="9146121" y="0"/>
                </a:lnTo>
                <a:lnTo>
                  <a:pt x="9142395" y="1404918"/>
                </a:lnTo>
                <a:cubicBezTo>
                  <a:pt x="9144512" y="1402582"/>
                  <a:pt x="6198112" y="1404480"/>
                  <a:pt x="6193879" y="1410610"/>
                </a:cubicBezTo>
                <a:lnTo>
                  <a:pt x="2352675" y="2296584"/>
                </a:lnTo>
                <a:lnTo>
                  <a:pt x="387350" y="2297642"/>
                </a:lnTo>
                <a:lnTo>
                  <a:pt x="0" y="2521860"/>
                </a:lnTo>
                <a:lnTo>
                  <a:pt x="1920" y="1255"/>
                </a:lnTo>
                <a:close/>
              </a:path>
            </a:pathLst>
          </a:custGeom>
          <a:solidFill>
            <a:srgbClr val="E1E2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defTabSz="457200"/>
            <a:endParaRPr sz="2200" b="1" kern="1800" spc="-120" dirty="0">
              <a:solidFill>
                <a:prstClr val="white"/>
              </a:solidFill>
              <a:latin typeface="Open Sans"/>
              <a:cs typeface="Open Sans"/>
            </a:endParaRPr>
          </a:p>
        </p:txBody>
      </p:sp>
      <p:pic>
        <p:nvPicPr>
          <p:cNvPr id="10" name="Image 9" descr="Spheres_PPT-01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4"/>
          <a:stretch/>
        </p:blipFill>
        <p:spPr>
          <a:xfrm>
            <a:off x="10267781" y="740279"/>
            <a:ext cx="1938528" cy="2072640"/>
          </a:xfrm>
          <a:prstGeom prst="rect">
            <a:avLst/>
          </a:prstGeom>
        </p:spPr>
      </p:pic>
      <p:pic>
        <p:nvPicPr>
          <p:cNvPr id="11" name="Image 10" descr="Slogan_PPT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9" y="440247"/>
            <a:ext cx="1487424" cy="286993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31520" y="1100331"/>
            <a:ext cx="7286413" cy="5139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CA" dirty="0" smtClean="0"/>
              <a:t>Cliquez et modifiez le titre</a:t>
            </a:r>
            <a:endParaRPr lang="fr-FR" dirty="0"/>
          </a:p>
        </p:txBody>
      </p:sp>
      <p:pic>
        <p:nvPicPr>
          <p:cNvPr id="4" name="Image 3" descr="QUEB_CISSSdeLaval_i4c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181" y="5846425"/>
            <a:ext cx="1938528" cy="92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8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457200" rtl="0" eaLnBrk="1" latinLnBrk="0" hangingPunct="1">
        <a:lnSpc>
          <a:spcPts val="1600"/>
        </a:lnSpc>
        <a:spcBef>
          <a:spcPct val="0"/>
        </a:spcBef>
        <a:buNone/>
        <a:defRPr sz="1600" b="1" i="0" kern="1200">
          <a:solidFill>
            <a:schemeClr val="tx1"/>
          </a:solidFill>
          <a:latin typeface="+mj-lt"/>
          <a:ea typeface="+mj-ea"/>
          <a:cs typeface="Open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4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5.tm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7.emf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7000" t="34000" r="8000" b="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04126" y="1052736"/>
            <a:ext cx="7952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1600">
              <a:buClr>
                <a:srgbClr val="008991"/>
              </a:buClr>
              <a:buSzPct val="80000"/>
              <a:defRPr/>
            </a:pPr>
            <a:r>
              <a:rPr lang="fr-CA" sz="2800" b="1" dirty="0">
                <a:solidFill>
                  <a:srgbClr val="008991"/>
                </a:solidFill>
                <a:latin typeface="Calibri"/>
              </a:rPr>
              <a:t>Outils cliniques intégrés dans le programme AINÉES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631504" y="2119536"/>
            <a:ext cx="8425184" cy="4680520"/>
          </a:xfr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Clr>
                <a:srgbClr val="30B179"/>
              </a:buClr>
              <a:buNone/>
              <a:defRPr/>
            </a:pPr>
            <a:r>
              <a:rPr lang="fr-CA" altLang="fr-FR" b="1" dirty="0">
                <a:solidFill>
                  <a:srgbClr val="45423F"/>
                </a:solidFill>
                <a:latin typeface="Arial Narrow" pitchFamily="34" charset="0"/>
              </a:rPr>
              <a:t>	</a:t>
            </a:r>
            <a:endParaRPr lang="fr-CA" altLang="fr-FR" sz="3000" b="1" i="1" dirty="0">
              <a:solidFill>
                <a:srgbClr val="00859E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5607" y="6190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2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7571" y="1268761"/>
            <a:ext cx="53589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4400" b="1" dirty="0">
                <a:solidFill>
                  <a:srgbClr val="008991"/>
                </a:solidFill>
                <a:latin typeface="Calibri"/>
              </a:rPr>
              <a:t>Visites intentionnelles</a:t>
            </a:r>
            <a:endParaRPr lang="en-CA" sz="4400" dirty="0">
              <a:solidFill>
                <a:srgbClr val="008991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560" y="2708921"/>
            <a:ext cx="3645724" cy="3651821"/>
          </a:xfrm>
          <a:prstGeom prst="rect">
            <a:avLst/>
          </a:prstGeom>
        </p:spPr>
      </p:pic>
      <p:sp>
        <p:nvSpPr>
          <p:cNvPr id="5" name="Sous-titre 2"/>
          <p:cNvSpPr txBox="1">
            <a:spLocks/>
          </p:cNvSpPr>
          <p:nvPr/>
        </p:nvSpPr>
        <p:spPr>
          <a:xfrm>
            <a:off x="6023993" y="3141439"/>
            <a:ext cx="5473303" cy="457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CA" sz="2800" b="1" dirty="0">
                <a:solidFill>
                  <a:srgbClr val="0089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Qu’est-ce que c’est??</a:t>
            </a:r>
          </a:p>
        </p:txBody>
      </p:sp>
      <p:sp>
        <p:nvSpPr>
          <p:cNvPr id="6" name="ZoneTexte 4"/>
          <p:cNvSpPr txBox="1"/>
          <p:nvPr/>
        </p:nvSpPr>
        <p:spPr>
          <a:xfrm>
            <a:off x="6594317" y="4010956"/>
            <a:ext cx="23764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CA" sz="2800" b="1" dirty="0">
                <a:solidFill>
                  <a:srgbClr val="008991"/>
                </a:solidFill>
                <a:latin typeface="Calibri"/>
              </a:rPr>
              <a:t>Comment ??</a:t>
            </a:r>
          </a:p>
        </p:txBody>
      </p:sp>
      <p:sp>
        <p:nvSpPr>
          <p:cNvPr id="7" name="ZoneTexte 5"/>
          <p:cNvSpPr txBox="1"/>
          <p:nvPr/>
        </p:nvSpPr>
        <p:spPr>
          <a:xfrm>
            <a:off x="5988050" y="4701878"/>
            <a:ext cx="4212406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CA" sz="2800" b="1" dirty="0">
                <a:solidFill>
                  <a:srgbClr val="008991"/>
                </a:solidFill>
                <a:latin typeface="Calibri"/>
              </a:rPr>
              <a:t>Avantages et bienfaits ??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7055" y="6222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7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512" y="4509120"/>
            <a:ext cx="2160240" cy="2160240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4506652" y="764704"/>
            <a:ext cx="4330824" cy="86409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Open San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fr-CA" sz="5400" dirty="0">
                <a:solidFill>
                  <a:srgbClr val="008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5 questions</a:t>
            </a:r>
          </a:p>
        </p:txBody>
      </p:sp>
      <p:sp>
        <p:nvSpPr>
          <p:cNvPr id="4" name="ZoneTexte 4"/>
          <p:cNvSpPr txBox="1">
            <a:spLocks noChangeArrowheads="1"/>
          </p:cNvSpPr>
          <p:nvPr/>
        </p:nvSpPr>
        <p:spPr bwMode="auto">
          <a:xfrm>
            <a:off x="3215680" y="2132856"/>
            <a:ext cx="6912768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fr-CA" altLang="fr-FR" sz="2800" dirty="0">
                <a:solidFill>
                  <a:srgbClr val="008991"/>
                </a:solidFill>
                <a:latin typeface="Calibri" panose="020F0502020204030204" pitchFamily="34" charset="0"/>
              </a:rPr>
              <a:t>Avez-vous de la douleur ?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fr-CA" altLang="fr-FR" sz="2800" dirty="0">
                <a:solidFill>
                  <a:srgbClr val="008991"/>
                </a:solidFill>
                <a:latin typeface="Calibri" panose="020F0502020204030204" pitchFamily="34" charset="0"/>
              </a:rPr>
              <a:t>Avez-vous besoin d’aller à la salle de bain ?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fr-CA" altLang="fr-FR" sz="2800" dirty="0">
                <a:solidFill>
                  <a:srgbClr val="008991"/>
                </a:solidFill>
                <a:latin typeface="Calibri" panose="020F0502020204030204" pitchFamily="34" charset="0"/>
              </a:rPr>
              <a:t>Êtes-vous confortable ?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fr-CA" altLang="fr-FR" sz="2800" dirty="0">
                <a:solidFill>
                  <a:srgbClr val="008991"/>
                </a:solidFill>
                <a:latin typeface="Calibri" panose="020F0502020204030204" pitchFamily="34" charset="0"/>
              </a:rPr>
              <a:t>Avez-vous besoin d’aide pour déplacer vos effets personnels ?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fr-CA" altLang="fr-FR" sz="2800" dirty="0">
                <a:solidFill>
                  <a:srgbClr val="008991"/>
                </a:solidFill>
                <a:latin typeface="Calibri" panose="020F0502020204030204" pitchFamily="34" charset="0"/>
              </a:rPr>
              <a:t>Est-ce que je peux être utile pour autre chose ?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6500" y="6032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1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991544" y="1556793"/>
            <a:ext cx="8180772" cy="4413495"/>
          </a:xfrm>
        </p:spPr>
        <p:txBody>
          <a:bodyPr/>
          <a:lstStyle/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pPr marL="0" indent="0" algn="ctr">
              <a:buNone/>
            </a:pPr>
            <a:r>
              <a:rPr lang="fr-CA" sz="2400" i="1" dirty="0">
                <a:solidFill>
                  <a:schemeClr val="accent2"/>
                </a:solidFill>
              </a:rPr>
              <a:t>Suivant l’admission de M. Bouchard, vous devez compléter l’échelle de </a:t>
            </a:r>
            <a:r>
              <a:rPr lang="fr-CA" sz="2400" i="1" dirty="0" err="1">
                <a:solidFill>
                  <a:schemeClr val="accent2"/>
                </a:solidFill>
              </a:rPr>
              <a:t>Braden</a:t>
            </a:r>
            <a:r>
              <a:rPr lang="fr-CA" sz="2400" i="1" dirty="0">
                <a:solidFill>
                  <a:schemeClr val="accent2"/>
                </a:solidFill>
              </a:rPr>
              <a:t> afin d’évaluer le risque de développer une lésion de pression</a:t>
            </a:r>
          </a:p>
          <a:p>
            <a:endParaRPr lang="fr-CA" sz="2400" dirty="0">
              <a:solidFill>
                <a:schemeClr val="accent2"/>
              </a:solidFill>
            </a:endParaRPr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76" y="77496"/>
            <a:ext cx="2702646" cy="1803333"/>
          </a:xfrm>
          <a:prstGeom prst="rect">
            <a:avLst/>
          </a:prstGeom>
        </p:spPr>
      </p:pic>
      <p:sp>
        <p:nvSpPr>
          <p:cNvPr id="5" name="Flèche vers le haut 4"/>
          <p:cNvSpPr/>
          <p:nvPr/>
        </p:nvSpPr>
        <p:spPr>
          <a:xfrm rot="809584">
            <a:off x="8107478" y="1058582"/>
            <a:ext cx="510825" cy="636966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cap="all" spc="-6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356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34649" t="16800" r="33852" b="7601"/>
          <a:stretch/>
        </p:blipFill>
        <p:spPr>
          <a:xfrm>
            <a:off x="1749916" y="248672"/>
            <a:ext cx="4176464" cy="66093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33462" t="15001" r="35826" b="9400"/>
          <a:stretch/>
        </p:blipFill>
        <p:spPr>
          <a:xfrm>
            <a:off x="6025034" y="213934"/>
            <a:ext cx="4536504" cy="659735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0234" y="6269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8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1504" y="980728"/>
            <a:ext cx="7632848" cy="890406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fr-CA" sz="2800" i="1" dirty="0">
                <a:solidFill>
                  <a:schemeClr val="accent2"/>
                </a:solidFill>
              </a:rPr>
              <a:t>Lors du bain, le PAB vous interpelle afin d’évaluer               la plaie au coccyx de l’usager</a:t>
            </a:r>
            <a:endParaRPr lang="fr-CA" sz="2800" b="0" i="1" dirty="0">
              <a:solidFill>
                <a:schemeClr val="accent2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2091692" y="2348881"/>
            <a:ext cx="7964748" cy="3456384"/>
          </a:xfrm>
        </p:spPr>
        <p:txBody>
          <a:bodyPr/>
          <a:lstStyle/>
          <a:p>
            <a:pPr marL="450850" indent="-450850" algn="just">
              <a:spcAft>
                <a:spcPts val="1200"/>
              </a:spcAft>
              <a:buClr>
                <a:schemeClr val="accent2"/>
              </a:buClr>
              <a:buFont typeface="Wingdings 3" panose="05040102010807070707" pitchFamily="18" charset="2"/>
              <a:buChar char="´"/>
              <a:defRPr/>
            </a:pPr>
            <a:r>
              <a:rPr lang="fr-CA" altLang="fr-FR" sz="2000" dirty="0"/>
              <a:t>Après votre évaluation, vous devez la documenter au dossier</a:t>
            </a:r>
          </a:p>
          <a:p>
            <a:pPr marL="450850" indent="-450850" algn="just">
              <a:spcAft>
                <a:spcPts val="1200"/>
              </a:spcAft>
              <a:buClr>
                <a:schemeClr val="accent2"/>
              </a:buClr>
              <a:buFont typeface="Wingdings 3" panose="05040102010807070707" pitchFamily="18" charset="2"/>
              <a:buChar char="´"/>
              <a:defRPr/>
            </a:pPr>
            <a:r>
              <a:rPr lang="fr-CA" altLang="fr-FR" sz="2000" dirty="0"/>
              <a:t>Plan d’intervention, vous indiquez d’appliquer le PI-043-2, plaie stade I, qui se trouve dans la trousse clinique-Plaie</a:t>
            </a:r>
          </a:p>
          <a:p>
            <a:pPr marL="0" indent="0" algn="just">
              <a:spcAft>
                <a:spcPts val="600"/>
              </a:spcAft>
              <a:buClr>
                <a:schemeClr val="accent2"/>
              </a:buClr>
              <a:buNone/>
            </a:pPr>
            <a:r>
              <a:rPr lang="fr-CA" altLang="fr-FR" sz="2000" dirty="0"/>
              <a:t>	</a:t>
            </a:r>
            <a:endParaRPr lang="fr-CA" altLang="fr-FR" sz="2400" dirty="0">
              <a:solidFill>
                <a:schemeClr val="accent2"/>
              </a:solidFill>
            </a:endParaRPr>
          </a:p>
          <a:p>
            <a:pPr marL="0" indent="0" algn="just">
              <a:buNone/>
            </a:pPr>
            <a:endParaRPr lang="fr-CA" altLang="fr-FR" sz="1800" dirty="0"/>
          </a:p>
          <a:p>
            <a:pPr marL="450850" indent="-450850" algn="just">
              <a:spcAft>
                <a:spcPts val="1200"/>
              </a:spcAft>
              <a:buClr>
                <a:schemeClr val="accent2"/>
              </a:buClr>
              <a:buFont typeface="Wingdings 3" panose="05040102010807070707" pitchFamily="18" charset="2"/>
              <a:buChar char="´"/>
              <a:defRPr/>
            </a:pPr>
            <a:r>
              <a:rPr lang="fr-CA" altLang="fr-FR" sz="2000" dirty="0"/>
              <a:t>Vous indiquez au c</a:t>
            </a:r>
            <a:r>
              <a:rPr lang="fr-CA" altLang="fr-FR" sz="2000" dirty="0" smtClean="0"/>
              <a:t>ardex </a:t>
            </a:r>
            <a:r>
              <a:rPr lang="fr-CA" altLang="fr-FR" sz="2000" dirty="0"/>
              <a:t>et au PTI d’assurer le suivi et le traitement de la plaie dans 3 jours selon le PI -043-2</a:t>
            </a:r>
          </a:p>
        </p:txBody>
      </p:sp>
    </p:spTree>
    <p:extLst>
      <p:ext uri="{BB962C8B-B14F-4D97-AF65-F5344CB8AC3E}">
        <p14:creationId xmlns:p14="http://schemas.microsoft.com/office/powerpoint/2010/main" val="733607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26" y="4520385"/>
            <a:ext cx="15113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26" y="2380499"/>
            <a:ext cx="2159572" cy="151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itre 1"/>
          <p:cNvSpPr>
            <a:spLocks noGrp="1"/>
          </p:cNvSpPr>
          <p:nvPr>
            <p:ph type="title"/>
          </p:nvPr>
        </p:nvSpPr>
        <p:spPr>
          <a:xfrm>
            <a:off x="2112071" y="745432"/>
            <a:ext cx="7632847" cy="108024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fr-CA" altLang="fr-F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PI-043-2  :</a:t>
            </a:r>
            <a:br>
              <a:rPr lang="fr-CA" altLang="fr-F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altLang="fr-F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 des plaies stade 1</a:t>
            </a:r>
          </a:p>
        </p:txBody>
      </p:sp>
      <p:pic>
        <p:nvPicPr>
          <p:cNvPr id="131078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34376" y="1268413"/>
            <a:ext cx="1895475" cy="1331912"/>
          </a:xfrm>
        </p:spPr>
      </p:pic>
      <p:sp>
        <p:nvSpPr>
          <p:cNvPr id="5" name="ZoneTexte 4"/>
          <p:cNvSpPr txBox="1"/>
          <p:nvPr/>
        </p:nvSpPr>
        <p:spPr>
          <a:xfrm>
            <a:off x="2075520" y="2251458"/>
            <a:ext cx="6126807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fr-CA" sz="2000" b="1" dirty="0">
                <a:solidFill>
                  <a:srgbClr val="45423F"/>
                </a:solidFill>
                <a:latin typeface="Calibri"/>
              </a:rPr>
              <a:t>PANSEMENT : </a:t>
            </a:r>
          </a:p>
          <a:p>
            <a:pPr marL="342900" indent="-342900">
              <a:spcAft>
                <a:spcPts val="1200"/>
              </a:spcAft>
              <a:buClr>
                <a:srgbClr val="008991"/>
              </a:buClr>
              <a:buFont typeface="Wingdings 3" panose="05040102010807070707" pitchFamily="18" charset="2"/>
              <a:buChar char="´"/>
              <a:defRPr/>
            </a:pPr>
            <a:r>
              <a:rPr lang="fr-CA" sz="2000" dirty="0">
                <a:solidFill>
                  <a:srgbClr val="45423F"/>
                </a:solidFill>
                <a:latin typeface="Calibri"/>
              </a:rPr>
              <a:t>Appliquer une </a:t>
            </a:r>
            <a:r>
              <a:rPr lang="fr-CA" sz="2000" b="1" dirty="0">
                <a:solidFill>
                  <a:srgbClr val="45423F"/>
                </a:solidFill>
                <a:latin typeface="Calibri"/>
              </a:rPr>
              <a:t>barrière cutanée liquide </a:t>
            </a:r>
            <a:r>
              <a:rPr lang="fr-CA" sz="2000" dirty="0">
                <a:solidFill>
                  <a:srgbClr val="45423F"/>
                </a:solidFill>
                <a:latin typeface="Calibri"/>
              </a:rPr>
              <a:t>sans alcool de type </a:t>
            </a:r>
            <a:r>
              <a:rPr lang="fr-CA" sz="2000" dirty="0" err="1">
                <a:solidFill>
                  <a:srgbClr val="45423F"/>
                </a:solidFill>
                <a:latin typeface="Calibri"/>
              </a:rPr>
              <a:t>Cavilon</a:t>
            </a:r>
            <a:r>
              <a:rPr lang="fr-CA" sz="2000" baseline="30000" dirty="0" err="1">
                <a:solidFill>
                  <a:srgbClr val="45423F"/>
                </a:solidFill>
                <a:latin typeface="Calibri"/>
              </a:rPr>
              <a:t>MD</a:t>
            </a:r>
            <a:r>
              <a:rPr lang="fr-CA" sz="2000" dirty="0">
                <a:solidFill>
                  <a:srgbClr val="45423F"/>
                </a:solidFill>
                <a:latin typeface="Calibri"/>
              </a:rPr>
              <a:t> - augmente l’adhérence du pansement</a:t>
            </a:r>
          </a:p>
          <a:p>
            <a:pPr marL="342900" indent="-342900">
              <a:spcAft>
                <a:spcPts val="600"/>
              </a:spcAft>
              <a:buClr>
                <a:srgbClr val="008991"/>
              </a:buClr>
              <a:buFont typeface="Wingdings 3" panose="05040102010807070707" pitchFamily="18" charset="2"/>
              <a:buChar char="´"/>
              <a:defRPr/>
            </a:pPr>
            <a:r>
              <a:rPr lang="fr-CA" sz="2000" dirty="0">
                <a:solidFill>
                  <a:srgbClr val="45423F"/>
                </a:solidFill>
                <a:latin typeface="Calibri"/>
              </a:rPr>
              <a:t>Utiliser une </a:t>
            </a:r>
            <a:r>
              <a:rPr lang="fr-CA" sz="2000" b="1" dirty="0">
                <a:solidFill>
                  <a:srgbClr val="45423F"/>
                </a:solidFill>
                <a:latin typeface="Calibri"/>
              </a:rPr>
              <a:t>pellicule transparente </a:t>
            </a:r>
            <a:r>
              <a:rPr lang="fr-CA" sz="2000" dirty="0">
                <a:solidFill>
                  <a:srgbClr val="45423F"/>
                </a:solidFill>
                <a:latin typeface="Calibri"/>
              </a:rPr>
              <a:t>(</a:t>
            </a:r>
            <a:r>
              <a:rPr lang="fr-CA" sz="2000" dirty="0" err="1">
                <a:solidFill>
                  <a:srgbClr val="45423F"/>
                </a:solidFill>
                <a:latin typeface="Calibri"/>
              </a:rPr>
              <a:t>Tegaderm</a:t>
            </a:r>
            <a:r>
              <a:rPr lang="fr-CA" sz="2000" dirty="0">
                <a:solidFill>
                  <a:srgbClr val="45423F"/>
                </a:solidFill>
                <a:latin typeface="Calibri"/>
              </a:rPr>
              <a:t>) pour une durée maximale de 7 jours afin de réduire la friction seulement;</a:t>
            </a:r>
          </a:p>
          <a:p>
            <a:pPr>
              <a:spcAft>
                <a:spcPts val="600"/>
              </a:spcAft>
              <a:buClr>
                <a:srgbClr val="008991"/>
              </a:buClr>
              <a:defRPr/>
            </a:pPr>
            <a:r>
              <a:rPr lang="fr-CA" sz="2000" b="1" dirty="0">
                <a:solidFill>
                  <a:srgbClr val="45423F"/>
                </a:solidFill>
                <a:latin typeface="Calibri"/>
              </a:rPr>
              <a:t> </a:t>
            </a:r>
            <a:r>
              <a:rPr lang="fr-CA" sz="2000" dirty="0">
                <a:solidFill>
                  <a:srgbClr val="45423F"/>
                </a:solidFill>
                <a:latin typeface="Calibri"/>
              </a:rPr>
              <a:t>	</a:t>
            </a:r>
            <a:r>
              <a:rPr lang="fr-CA" sz="2000" b="1" dirty="0">
                <a:solidFill>
                  <a:srgbClr val="45423F"/>
                </a:solidFill>
                <a:latin typeface="Calibri"/>
              </a:rPr>
              <a:t>Ou</a:t>
            </a:r>
          </a:p>
          <a:p>
            <a:pPr marL="342900" indent="-342900">
              <a:spcAft>
                <a:spcPts val="600"/>
              </a:spcAft>
              <a:buClr>
                <a:srgbClr val="008991"/>
              </a:buClr>
              <a:buFont typeface="Wingdings 3" panose="05040102010807070707" pitchFamily="18" charset="2"/>
              <a:buChar char="´"/>
              <a:defRPr/>
            </a:pPr>
            <a:r>
              <a:rPr lang="fr-CA" sz="2000" dirty="0">
                <a:solidFill>
                  <a:srgbClr val="45423F"/>
                </a:solidFill>
                <a:latin typeface="Calibri"/>
              </a:rPr>
              <a:t>Utiliser un</a:t>
            </a:r>
            <a:r>
              <a:rPr lang="fr-CA" sz="2000" b="1" dirty="0">
                <a:solidFill>
                  <a:srgbClr val="45423F"/>
                </a:solidFill>
                <a:latin typeface="Calibri"/>
              </a:rPr>
              <a:t> </a:t>
            </a:r>
            <a:r>
              <a:rPr lang="fr-CA" sz="2000" b="1" dirty="0" err="1">
                <a:solidFill>
                  <a:srgbClr val="45423F"/>
                </a:solidFill>
                <a:latin typeface="Calibri"/>
              </a:rPr>
              <a:t>Hydrocolloïde</a:t>
            </a:r>
            <a:r>
              <a:rPr lang="fr-CA" sz="2000" b="1" dirty="0">
                <a:solidFill>
                  <a:srgbClr val="45423F"/>
                </a:solidFill>
                <a:latin typeface="Calibri"/>
              </a:rPr>
              <a:t> extra-mince </a:t>
            </a:r>
            <a:r>
              <a:rPr lang="fr-CA" sz="2000" dirty="0">
                <a:solidFill>
                  <a:srgbClr val="45423F"/>
                </a:solidFill>
                <a:latin typeface="Calibri"/>
              </a:rPr>
              <a:t>de type </a:t>
            </a:r>
            <a:r>
              <a:rPr lang="fr-CA" sz="2000" dirty="0" err="1">
                <a:solidFill>
                  <a:srgbClr val="45423F"/>
                </a:solidFill>
                <a:latin typeface="Calibri"/>
              </a:rPr>
              <a:t>Comfeel</a:t>
            </a:r>
            <a:r>
              <a:rPr lang="fr-CA" sz="2000" baseline="30000" dirty="0" err="1">
                <a:solidFill>
                  <a:srgbClr val="45423F"/>
                </a:solidFill>
                <a:latin typeface="Calibri"/>
              </a:rPr>
              <a:t>MD</a:t>
            </a:r>
            <a:r>
              <a:rPr lang="fr-CA" sz="2000" b="1" dirty="0">
                <a:solidFill>
                  <a:srgbClr val="45423F"/>
                </a:solidFill>
                <a:latin typeface="Calibri"/>
              </a:rPr>
              <a:t> </a:t>
            </a:r>
            <a:r>
              <a:rPr lang="fr-CA" sz="2000" dirty="0">
                <a:solidFill>
                  <a:srgbClr val="45423F"/>
                </a:solidFill>
                <a:latin typeface="Calibri"/>
              </a:rPr>
              <a:t>pour une durée minimale de 3 jours et une durée maximale de 7 jours. </a:t>
            </a:r>
            <a:endParaRPr lang="fr-CA" sz="2000" b="1" dirty="0">
              <a:solidFill>
                <a:srgbClr val="45423F"/>
              </a:solidFill>
              <a:latin typeface="Calibri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19936" y="5927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414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b="-430"/>
          <a:stretch/>
        </p:blipFill>
        <p:spPr bwMode="auto">
          <a:xfrm>
            <a:off x="3359696" y="0"/>
            <a:ext cx="554461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4032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864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02" y="4952987"/>
            <a:ext cx="195897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1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7" y="4565575"/>
            <a:ext cx="1800201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itre 1"/>
          <p:cNvSpPr>
            <a:spLocks noGrp="1"/>
          </p:cNvSpPr>
          <p:nvPr>
            <p:ph type="title"/>
          </p:nvPr>
        </p:nvSpPr>
        <p:spPr>
          <a:xfrm>
            <a:off x="2639617" y="309484"/>
            <a:ext cx="7182043" cy="92357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fr-CA" altLang="fr-FR" sz="3200" dirty="0">
                <a:solidFill>
                  <a:srgbClr val="4380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j-cs"/>
              </a:rPr>
              <a:t>PI-044-2 :</a:t>
            </a:r>
            <a:br>
              <a:rPr lang="fr-CA" altLang="fr-FR" sz="3200" dirty="0">
                <a:solidFill>
                  <a:srgbClr val="4380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j-cs"/>
              </a:rPr>
            </a:br>
            <a:r>
              <a:rPr lang="fr-CA" altLang="fr-FR" sz="3200" dirty="0">
                <a:solidFill>
                  <a:srgbClr val="4380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j-cs"/>
              </a:rPr>
              <a:t>Traitement des plaies stade 2</a:t>
            </a:r>
            <a:endParaRPr lang="fr-CA" altLang="fr-FR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919536" y="2205039"/>
            <a:ext cx="8249050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CA" sz="2400" b="1" dirty="0">
                <a:solidFill>
                  <a:srgbClr val="45423F"/>
                </a:solidFill>
                <a:latin typeface="Calibri"/>
              </a:rPr>
              <a:t>PANSEMENT :</a:t>
            </a:r>
          </a:p>
          <a:p>
            <a:pPr>
              <a:defRPr/>
            </a:pPr>
            <a:endParaRPr lang="fr-CA" sz="1400" b="1" u="sng" dirty="0">
              <a:solidFill>
                <a:srgbClr val="45423F"/>
              </a:solidFill>
              <a:latin typeface="Calibri"/>
            </a:endParaRPr>
          </a:p>
          <a:p>
            <a:pPr marL="342900" indent="-342900" algn="just">
              <a:spcAft>
                <a:spcPts val="1200"/>
              </a:spcAft>
              <a:buClr>
                <a:srgbClr val="008991"/>
              </a:buClr>
              <a:buFont typeface="Wingdings 3" panose="05040102010807070707" pitchFamily="18" charset="2"/>
              <a:buChar char="´"/>
              <a:defRPr/>
            </a:pPr>
            <a:r>
              <a:rPr lang="fr-CA" sz="2000" dirty="0">
                <a:solidFill>
                  <a:srgbClr val="45423F"/>
                </a:solidFill>
                <a:latin typeface="Calibri"/>
              </a:rPr>
              <a:t>Bien </a:t>
            </a:r>
            <a:r>
              <a:rPr lang="fr-CA" sz="2000" b="1" dirty="0">
                <a:solidFill>
                  <a:srgbClr val="45423F"/>
                </a:solidFill>
                <a:latin typeface="Calibri"/>
              </a:rPr>
              <a:t>nettoyer la plaie </a:t>
            </a:r>
            <a:r>
              <a:rPr lang="fr-CA" sz="2000" dirty="0">
                <a:solidFill>
                  <a:srgbClr val="45423F"/>
                </a:solidFill>
                <a:latin typeface="Calibri"/>
              </a:rPr>
              <a:t>avec </a:t>
            </a:r>
            <a:r>
              <a:rPr lang="fr-CA" sz="2000" dirty="0" err="1">
                <a:solidFill>
                  <a:srgbClr val="45423F"/>
                </a:solidFill>
                <a:latin typeface="Calibri"/>
              </a:rPr>
              <a:t>NaCl</a:t>
            </a:r>
            <a:endParaRPr lang="fr-CA" sz="2000" dirty="0">
              <a:solidFill>
                <a:srgbClr val="45423F"/>
              </a:solidFill>
              <a:latin typeface="Calibri"/>
            </a:endParaRPr>
          </a:p>
          <a:p>
            <a:pPr marL="342900" indent="-342900" algn="just">
              <a:spcAft>
                <a:spcPts val="1200"/>
              </a:spcAft>
              <a:buClr>
                <a:srgbClr val="008991"/>
              </a:buClr>
              <a:buFont typeface="Wingdings 3" panose="05040102010807070707" pitchFamily="18" charset="2"/>
              <a:buChar char="´"/>
              <a:defRPr/>
            </a:pPr>
            <a:r>
              <a:rPr lang="fr-CA" sz="2000" dirty="0">
                <a:solidFill>
                  <a:srgbClr val="45423F"/>
                </a:solidFill>
                <a:latin typeface="Calibri"/>
              </a:rPr>
              <a:t>Couvrir d’un </a:t>
            </a:r>
            <a:r>
              <a:rPr lang="fr-CA" sz="2000" b="1" dirty="0">
                <a:solidFill>
                  <a:srgbClr val="45423F"/>
                </a:solidFill>
                <a:latin typeface="Calibri"/>
              </a:rPr>
              <a:t>pansement semi-occlusif </a:t>
            </a:r>
            <a:r>
              <a:rPr lang="fr-CA" sz="2000" dirty="0">
                <a:solidFill>
                  <a:srgbClr val="45423F"/>
                </a:solidFill>
                <a:latin typeface="Calibri"/>
              </a:rPr>
              <a:t>comme une pellicule transparente, un </a:t>
            </a:r>
            <a:r>
              <a:rPr lang="fr-CA" sz="2000" dirty="0" err="1">
                <a:solidFill>
                  <a:srgbClr val="45423F"/>
                </a:solidFill>
                <a:latin typeface="Calibri"/>
              </a:rPr>
              <a:t>hydrocolloïde</a:t>
            </a:r>
            <a:r>
              <a:rPr lang="fr-CA" sz="2000" dirty="0">
                <a:solidFill>
                  <a:srgbClr val="45423F"/>
                </a:solidFill>
                <a:latin typeface="Calibri"/>
              </a:rPr>
              <a:t> mince ou un pansement multicouche semi-occlusif (ex. : </a:t>
            </a:r>
            <a:r>
              <a:rPr lang="fr-CA" sz="2000" dirty="0" err="1">
                <a:solidFill>
                  <a:srgbClr val="45423F"/>
                </a:solidFill>
                <a:latin typeface="Calibri"/>
              </a:rPr>
              <a:t>Alldress</a:t>
            </a:r>
            <a:r>
              <a:rPr lang="fr-CA" sz="2000" dirty="0">
                <a:solidFill>
                  <a:srgbClr val="45423F"/>
                </a:solidFill>
                <a:latin typeface="Calibri"/>
              </a:rPr>
              <a:t>) </a:t>
            </a:r>
          </a:p>
          <a:p>
            <a:pPr marL="342900" indent="-342900" algn="just">
              <a:buClr>
                <a:srgbClr val="008991"/>
              </a:buClr>
              <a:buFont typeface="Wingdings 3" panose="05040102010807070707" pitchFamily="18" charset="2"/>
              <a:buChar char="´"/>
              <a:defRPr/>
            </a:pPr>
            <a:r>
              <a:rPr lang="fr-CA" sz="2000" dirty="0">
                <a:solidFill>
                  <a:srgbClr val="45423F"/>
                </a:solidFill>
                <a:latin typeface="Calibri"/>
              </a:rPr>
              <a:t>Laisser le pansement en place max </a:t>
            </a:r>
            <a:r>
              <a:rPr lang="fr-CA" sz="2000" b="1" dirty="0">
                <a:solidFill>
                  <a:srgbClr val="45423F"/>
                </a:solidFill>
                <a:latin typeface="Calibri"/>
              </a:rPr>
              <a:t>7 jours </a:t>
            </a:r>
            <a:endParaRPr lang="fr-CA" sz="2000" dirty="0">
              <a:solidFill>
                <a:srgbClr val="45423F"/>
              </a:solidFill>
              <a:latin typeface="Calibri"/>
            </a:endParaRPr>
          </a:p>
          <a:p>
            <a:pPr>
              <a:defRPr/>
            </a:pPr>
            <a:endParaRPr lang="fr-CA" sz="1100" dirty="0">
              <a:solidFill>
                <a:srgbClr val="45423F"/>
              </a:solidFill>
              <a:latin typeface="Arial" charset="0"/>
            </a:endParaRPr>
          </a:p>
        </p:txBody>
      </p:sp>
      <p:pic>
        <p:nvPicPr>
          <p:cNvPr id="135175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12" y="4952987"/>
            <a:ext cx="151288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2656" y="6248400"/>
            <a:ext cx="609600" cy="609600"/>
          </a:xfrm>
          <a:prstGeom prst="rect">
            <a:avLst/>
          </a:prstGeom>
        </p:spPr>
      </p:pic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395" y="1581799"/>
            <a:ext cx="3941683" cy="15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714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492" y="3814433"/>
            <a:ext cx="1833563" cy="183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itre 1"/>
          <p:cNvSpPr>
            <a:spLocks noGrp="1"/>
          </p:cNvSpPr>
          <p:nvPr>
            <p:ph type="title"/>
          </p:nvPr>
        </p:nvSpPr>
        <p:spPr>
          <a:xfrm>
            <a:off x="2282107" y="705198"/>
            <a:ext cx="7417519" cy="140335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fr-CA" altLang="fr-F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PI-041-3 : </a:t>
            </a:r>
            <a:br>
              <a:rPr lang="fr-CA" altLang="fr-F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altLang="fr-F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 des déchirures cutanées</a:t>
            </a:r>
          </a:p>
        </p:txBody>
      </p:sp>
      <p:pic>
        <p:nvPicPr>
          <p:cNvPr id="12083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9963" y="1484313"/>
            <a:ext cx="2379662" cy="1784350"/>
          </a:xfrm>
        </p:spPr>
      </p:pic>
      <p:sp>
        <p:nvSpPr>
          <p:cNvPr id="120837" name="ZoneTexte 6"/>
          <p:cNvSpPr txBox="1">
            <a:spLocks noChangeArrowheads="1"/>
          </p:cNvSpPr>
          <p:nvPr/>
        </p:nvSpPr>
        <p:spPr bwMode="auto">
          <a:xfrm>
            <a:off x="2029818" y="2235218"/>
            <a:ext cx="6133748" cy="93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CA" altLang="fr-FR" b="1" dirty="0">
                <a:solidFill>
                  <a:srgbClr val="45423F"/>
                </a:solidFill>
                <a:latin typeface="Calibri"/>
              </a:rPr>
              <a:t>Plaie causée par le cisaillement, la friction ou par un traumatisme contondant qui provoque la séparation de couches cutanées.</a:t>
            </a:r>
          </a:p>
        </p:txBody>
      </p:sp>
      <p:sp>
        <p:nvSpPr>
          <p:cNvPr id="120838" name="ZoneTexte 7"/>
          <p:cNvSpPr txBox="1">
            <a:spLocks noChangeArrowheads="1"/>
          </p:cNvSpPr>
          <p:nvPr/>
        </p:nvSpPr>
        <p:spPr bwMode="auto">
          <a:xfrm>
            <a:off x="2029818" y="3764477"/>
            <a:ext cx="616078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fr-CA" altLang="fr-FR" sz="2000" b="1" dirty="0">
                <a:solidFill>
                  <a:srgbClr val="45423F"/>
                </a:solidFill>
                <a:latin typeface="Calibri"/>
              </a:rPr>
              <a:t>Nettoyage : </a:t>
            </a:r>
            <a:r>
              <a:rPr lang="fr-CA" altLang="fr-FR" sz="2000" dirty="0">
                <a:solidFill>
                  <a:srgbClr val="45423F"/>
                </a:solidFill>
                <a:latin typeface="Calibri"/>
              </a:rPr>
              <a:t>rincer avec </a:t>
            </a:r>
            <a:r>
              <a:rPr lang="fr-CA" altLang="fr-FR" sz="2000" dirty="0" err="1">
                <a:solidFill>
                  <a:srgbClr val="45423F"/>
                </a:solidFill>
                <a:latin typeface="Calibri"/>
              </a:rPr>
              <a:t>NaCl</a:t>
            </a:r>
            <a:r>
              <a:rPr lang="fr-CA" altLang="fr-FR" sz="2000" dirty="0">
                <a:solidFill>
                  <a:srgbClr val="45423F"/>
                </a:solidFill>
                <a:latin typeface="Calibri"/>
              </a:rPr>
              <a:t> (bouteille 120ml.)</a:t>
            </a:r>
          </a:p>
          <a:p>
            <a:pPr algn="just">
              <a:spcAft>
                <a:spcPts val="1200"/>
              </a:spcAft>
            </a:pPr>
            <a:r>
              <a:rPr lang="fr-CA" altLang="fr-FR" sz="2000" b="1" dirty="0">
                <a:solidFill>
                  <a:srgbClr val="45423F"/>
                </a:solidFill>
                <a:latin typeface="Calibri"/>
              </a:rPr>
              <a:t>Évaluation : </a:t>
            </a:r>
            <a:r>
              <a:rPr lang="fr-CA" altLang="fr-FR" sz="2000" dirty="0">
                <a:solidFill>
                  <a:srgbClr val="45423F"/>
                </a:solidFill>
                <a:latin typeface="Calibri"/>
              </a:rPr>
              <a:t>type de déchirure (sans perte, avec perte tissulaire partielle ou complète)</a:t>
            </a:r>
          </a:p>
          <a:p>
            <a:pPr algn="just">
              <a:spcAft>
                <a:spcPts val="1200"/>
              </a:spcAft>
            </a:pPr>
            <a:r>
              <a:rPr lang="fr-CA" altLang="fr-FR" sz="2000" b="1" dirty="0">
                <a:solidFill>
                  <a:srgbClr val="45423F"/>
                </a:solidFill>
                <a:latin typeface="Calibri"/>
              </a:rPr>
              <a:t>Traitement et choix du pansement : </a:t>
            </a:r>
            <a:r>
              <a:rPr lang="fr-CA" altLang="fr-FR" sz="2000" dirty="0">
                <a:solidFill>
                  <a:srgbClr val="45423F"/>
                </a:solidFill>
                <a:latin typeface="Calibri"/>
              </a:rPr>
              <a:t>pansement semi-occlusif ou occlusif sur une période 14-21 jours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168" y="1835584"/>
            <a:ext cx="2530886" cy="190141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29818" y="5737619"/>
            <a:ext cx="7669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fr-FR" i="1" dirty="0">
                <a:solidFill>
                  <a:srgbClr val="45423F"/>
                </a:solidFill>
                <a:latin typeface="Calibri"/>
              </a:rPr>
              <a:t>Ex. : pellicule transparente acrylique comme </a:t>
            </a:r>
            <a:r>
              <a:rPr lang="fr-CA" altLang="fr-FR" i="1" dirty="0" err="1">
                <a:solidFill>
                  <a:srgbClr val="45423F"/>
                </a:solidFill>
                <a:latin typeface="Calibri"/>
              </a:rPr>
              <a:t>Tegaderm</a:t>
            </a:r>
            <a:r>
              <a:rPr lang="fr-CA" altLang="fr-FR" i="1" baseline="30000" dirty="0" err="1">
                <a:solidFill>
                  <a:srgbClr val="45423F"/>
                </a:solidFill>
                <a:latin typeface="Calibri"/>
              </a:rPr>
              <a:t>MD</a:t>
            </a:r>
            <a:r>
              <a:rPr lang="fr-CA" altLang="fr-FR" i="1" dirty="0">
                <a:solidFill>
                  <a:srgbClr val="45423F"/>
                </a:solidFill>
                <a:latin typeface="Calibri"/>
              </a:rPr>
              <a:t> absorbant acrylique. </a:t>
            </a:r>
          </a:p>
          <a:p>
            <a:endParaRPr lang="fr-CA" dirty="0">
              <a:solidFill>
                <a:srgbClr val="45423F"/>
              </a:solidFill>
              <a:latin typeface="Calibri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87092" y="61132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917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359" y="1881000"/>
            <a:ext cx="2222560" cy="170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Titre 1"/>
          <p:cNvSpPr>
            <a:spLocks noGrp="1"/>
          </p:cNvSpPr>
          <p:nvPr>
            <p:ph type="title"/>
          </p:nvPr>
        </p:nvSpPr>
        <p:spPr>
          <a:xfrm>
            <a:off x="2129484" y="915163"/>
            <a:ext cx="7345511" cy="79186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fr-CA" altLang="fr-F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PI-042-2</a:t>
            </a:r>
            <a:br>
              <a:rPr lang="fr-CA" altLang="fr-F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altLang="fr-F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 de l’intertrigo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0642" y="2171099"/>
            <a:ext cx="7643192" cy="2410814"/>
          </a:xfrm>
        </p:spPr>
        <p:txBody>
          <a:bodyPr>
            <a:normAutofit/>
          </a:bodyPr>
          <a:lstStyle/>
          <a:p>
            <a:pPr marL="68580" indent="0">
              <a:lnSpc>
                <a:spcPct val="120000"/>
              </a:lnSpc>
              <a:buClr>
                <a:schemeClr val="accent3"/>
              </a:buClr>
              <a:buNone/>
              <a:defRPr/>
            </a:pPr>
            <a:r>
              <a:rPr lang="fr-CA" sz="2700" b="1" dirty="0"/>
              <a:t>Stratégies de prévention : </a:t>
            </a:r>
          </a:p>
          <a:p>
            <a:pPr marL="395478" indent="-285750">
              <a:buClr>
                <a:schemeClr val="accent2"/>
              </a:buClr>
              <a:buFont typeface="Wingdings 3" panose="05040102010807070707" pitchFamily="18" charset="2"/>
              <a:buChar char="´"/>
              <a:defRPr/>
            </a:pPr>
            <a:r>
              <a:rPr lang="fr-CA" sz="1800" dirty="0"/>
              <a:t>Nettoyer (eau et savon doux) délicatement les plis cutanés. </a:t>
            </a:r>
          </a:p>
          <a:p>
            <a:pPr marL="395478" indent="-285750">
              <a:buClr>
                <a:schemeClr val="accent2"/>
              </a:buClr>
              <a:buFont typeface="Wingdings 3" panose="05040102010807070707" pitchFamily="18" charset="2"/>
              <a:buChar char="´"/>
              <a:defRPr/>
            </a:pPr>
            <a:r>
              <a:rPr lang="fr-CA" sz="1800" dirty="0"/>
              <a:t>Essuyer doucement en tapotant la peau. </a:t>
            </a:r>
          </a:p>
          <a:p>
            <a:pPr marL="395478" indent="-285750">
              <a:buClr>
                <a:schemeClr val="accent2"/>
              </a:buClr>
              <a:buFont typeface="Wingdings 3" panose="05040102010807070707" pitchFamily="18" charset="2"/>
              <a:buChar char="´"/>
              <a:defRPr/>
            </a:pPr>
            <a:r>
              <a:rPr lang="fr-CA" sz="1800" dirty="0"/>
              <a:t>Enseigner  à l’usager les soins d’hygiène dans les plis cutanés. </a:t>
            </a:r>
          </a:p>
          <a:p>
            <a:pPr marL="395478" indent="-285750">
              <a:buClr>
                <a:schemeClr val="accent2"/>
              </a:buClr>
              <a:buFont typeface="Wingdings 3" panose="05040102010807070707" pitchFamily="18" charset="2"/>
              <a:buChar char="´"/>
              <a:defRPr/>
            </a:pPr>
            <a:r>
              <a:rPr lang="fr-CA" sz="1800" dirty="0"/>
              <a:t>Conseiller à l’usager de porter des vêtements amples composés de fibres naturelles, vêtements de sport, vêtements de soutien.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063553" y="4474670"/>
            <a:ext cx="7769225" cy="1800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CA" sz="2700" b="1" dirty="0">
                <a:solidFill>
                  <a:srgbClr val="45423F"/>
                </a:solidFill>
                <a:latin typeface="Calibri"/>
              </a:rPr>
              <a:t>Traitement : </a:t>
            </a:r>
          </a:p>
          <a:p>
            <a:pPr>
              <a:defRPr/>
            </a:pPr>
            <a:endParaRPr lang="fr-CA" sz="1200" b="1" u="sng" dirty="0">
              <a:solidFill>
                <a:srgbClr val="45423F"/>
              </a:solidFill>
              <a:latin typeface="Calibri"/>
            </a:endParaRPr>
          </a:p>
          <a:p>
            <a:pPr marL="342900" indent="-342900">
              <a:buClr>
                <a:srgbClr val="008991"/>
              </a:buClr>
              <a:buFont typeface="Wingdings 3" panose="05040102010807070707" pitchFamily="18" charset="2"/>
              <a:buChar char="´"/>
              <a:defRPr/>
            </a:pPr>
            <a:r>
              <a:rPr lang="fr-CA" dirty="0">
                <a:solidFill>
                  <a:srgbClr val="45423F"/>
                </a:solidFill>
                <a:latin typeface="Calibri"/>
              </a:rPr>
              <a:t>Appliquer les stratégies de prévention</a:t>
            </a:r>
          </a:p>
          <a:p>
            <a:pPr marL="342900" indent="-342900">
              <a:buClr>
                <a:srgbClr val="008991"/>
              </a:buClr>
              <a:buFont typeface="Wingdings 3" panose="05040102010807070707" pitchFamily="18" charset="2"/>
              <a:buChar char="´"/>
              <a:defRPr/>
            </a:pPr>
            <a:r>
              <a:rPr lang="fr-CA" dirty="0">
                <a:solidFill>
                  <a:srgbClr val="45423F"/>
                </a:solidFill>
                <a:latin typeface="Calibri"/>
              </a:rPr>
              <a:t>Utiliser un textile antimicrobien entre les plis affectés de type </a:t>
            </a:r>
            <a:r>
              <a:rPr lang="fr-CA" dirty="0" err="1">
                <a:solidFill>
                  <a:srgbClr val="45423F"/>
                </a:solidFill>
                <a:latin typeface="Calibri"/>
              </a:rPr>
              <a:t>InterDry</a:t>
            </a:r>
            <a:r>
              <a:rPr lang="fr-CA" baseline="30000" dirty="0" err="1">
                <a:solidFill>
                  <a:srgbClr val="45423F"/>
                </a:solidFill>
                <a:latin typeface="Calibri"/>
              </a:rPr>
              <a:t>MD</a:t>
            </a:r>
            <a:endParaRPr lang="fr-CA" baseline="30000" dirty="0">
              <a:solidFill>
                <a:srgbClr val="45423F"/>
              </a:solidFill>
              <a:latin typeface="Calibri"/>
            </a:endParaRPr>
          </a:p>
          <a:p>
            <a:pPr marL="342900" indent="-342900">
              <a:buClr>
                <a:srgbClr val="008991"/>
              </a:buClr>
              <a:buFont typeface="Wingdings 3" panose="05040102010807070707" pitchFamily="18" charset="2"/>
              <a:buChar char="´"/>
              <a:defRPr/>
            </a:pPr>
            <a:r>
              <a:rPr lang="fr-CA" dirty="0">
                <a:solidFill>
                  <a:srgbClr val="45423F"/>
                </a:solidFill>
                <a:latin typeface="Calibri"/>
              </a:rPr>
              <a:t>Si signe d’infection, aviser le médecin </a:t>
            </a:r>
          </a:p>
          <a:p>
            <a:pPr marL="342900" indent="-342900">
              <a:buClr>
                <a:srgbClr val="F1F1F0"/>
              </a:buClr>
              <a:buFont typeface="Courier New" panose="02070309020205020404" pitchFamily="49" charset="0"/>
              <a:buChar char="o"/>
              <a:defRPr/>
            </a:pPr>
            <a:endParaRPr lang="fr-CA" dirty="0">
              <a:solidFill>
                <a:srgbClr val="45423F"/>
              </a:solidFill>
              <a:latin typeface="Arial" charset="0"/>
            </a:endParaRPr>
          </a:p>
        </p:txBody>
      </p:sp>
      <p:pic>
        <p:nvPicPr>
          <p:cNvPr id="126982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4076701"/>
            <a:ext cx="25749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3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640" y="729748"/>
            <a:ext cx="10636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97438" y="5970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820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 t="47000"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560" y="1268760"/>
            <a:ext cx="7946032" cy="122413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fr-CA" altLang="fr-FR" sz="3600" dirty="0">
                <a:solidFill>
                  <a:schemeClr val="accent2"/>
                </a:solidFill>
              </a:rPr>
              <a:t>Comment intégrer les principes de l’</a:t>
            </a:r>
            <a:r>
              <a:rPr lang="fr-CA" altLang="fr-FR" sz="3600" dirty="0" err="1">
                <a:solidFill>
                  <a:schemeClr val="accent2"/>
                </a:solidFill>
              </a:rPr>
              <a:t>AîNÉES</a:t>
            </a:r>
            <a:r>
              <a:rPr lang="fr-CA" altLang="fr-FR" sz="3600" dirty="0">
                <a:solidFill>
                  <a:schemeClr val="accent2"/>
                </a:solidFill>
              </a:rPr>
              <a:t/>
            </a:r>
            <a:br>
              <a:rPr lang="fr-CA" altLang="fr-FR" sz="3600" dirty="0">
                <a:solidFill>
                  <a:schemeClr val="accent2"/>
                </a:solidFill>
              </a:rPr>
            </a:br>
            <a:r>
              <a:rPr lang="fr-CA" altLang="fr-FR" sz="3600" dirty="0">
                <a:solidFill>
                  <a:schemeClr val="accent2"/>
                </a:solidFill>
              </a:rPr>
              <a:t>dans votre pratique quotidienne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989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66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>
            <a:off x="1688468" y="1757760"/>
            <a:ext cx="8032423" cy="43195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1813" lvl="1" indent="-527050">
              <a:buClr>
                <a:srgbClr val="008991"/>
              </a:buClr>
              <a:buFont typeface="Wingdings 2" panose="05020102010507070707" pitchFamily="18" charset="2"/>
              <a:buChar char=""/>
            </a:pPr>
            <a:r>
              <a:rPr lang="fr-CA" altLang="fr-FR" sz="2400" dirty="0">
                <a:solidFill>
                  <a:srgbClr val="008991"/>
                </a:solidFill>
                <a:latin typeface="Calibri"/>
              </a:rPr>
              <a:t> PID-004 : Protocole de prévention des plaies de pression. </a:t>
            </a:r>
          </a:p>
          <a:p>
            <a:pPr marL="4763" lvl="1" indent="0">
              <a:buClr>
                <a:srgbClr val="008991"/>
              </a:buClr>
              <a:buNone/>
            </a:pPr>
            <a:endParaRPr lang="fr-CA" altLang="fr-FR" sz="2400" dirty="0">
              <a:solidFill>
                <a:srgbClr val="008991"/>
              </a:solidFill>
              <a:latin typeface="Calibri"/>
            </a:endParaRPr>
          </a:p>
          <a:p>
            <a:pPr marL="531813" lvl="1" indent="-527050">
              <a:buClr>
                <a:srgbClr val="008991"/>
              </a:buClr>
              <a:buFont typeface="Wingdings 2" panose="05020102010507070707" pitchFamily="18" charset="2"/>
              <a:buChar char=""/>
            </a:pPr>
            <a:r>
              <a:rPr lang="fr-CA" altLang="fr-FR" sz="2400" dirty="0">
                <a:solidFill>
                  <a:srgbClr val="008991"/>
                </a:solidFill>
                <a:latin typeface="Calibri"/>
              </a:rPr>
              <a:t>Trousse clinique dans clique </a:t>
            </a:r>
            <a:r>
              <a:rPr lang="fr-CA" altLang="fr-FR" sz="2400" dirty="0" err="1">
                <a:solidFill>
                  <a:srgbClr val="008991"/>
                </a:solidFill>
                <a:latin typeface="Calibri"/>
              </a:rPr>
              <a:t>clouzot</a:t>
            </a:r>
            <a:r>
              <a:rPr lang="fr-CA" altLang="fr-FR" sz="2400" dirty="0">
                <a:solidFill>
                  <a:srgbClr val="008991"/>
                </a:solidFill>
                <a:latin typeface="Calibri"/>
              </a:rPr>
              <a:t> : Soins des plaies</a:t>
            </a:r>
          </a:p>
          <a:p>
            <a:pPr marL="4763" lvl="1" indent="0">
              <a:buClr>
                <a:srgbClr val="008991"/>
              </a:buClr>
              <a:buNone/>
            </a:pPr>
            <a:endParaRPr lang="fr-CA" altLang="fr-FR" sz="2400" dirty="0">
              <a:solidFill>
                <a:srgbClr val="008991"/>
              </a:solidFill>
              <a:latin typeface="Calibri"/>
            </a:endParaRPr>
          </a:p>
          <a:p>
            <a:pPr marL="531813" lvl="1" indent="-527050">
              <a:buClr>
                <a:srgbClr val="008991"/>
              </a:buClr>
              <a:buFont typeface="Wingdings 2" panose="05020102010507070707" pitchFamily="18" charset="2"/>
              <a:buChar char=""/>
            </a:pPr>
            <a:r>
              <a:rPr lang="fr-CA" altLang="fr-FR" sz="2400" dirty="0">
                <a:solidFill>
                  <a:srgbClr val="008991"/>
                </a:solidFill>
                <a:latin typeface="Calibri"/>
              </a:rPr>
              <a:t>5 Protocoles infirmiers :</a:t>
            </a:r>
          </a:p>
          <a:p>
            <a:pPr marL="809625" lvl="2" defTabSz="492125"/>
            <a:r>
              <a:rPr lang="fr-CA" altLang="fr-FR" sz="2000" dirty="0">
                <a:solidFill>
                  <a:srgbClr val="45423F"/>
                </a:solidFill>
                <a:latin typeface="Calibri"/>
              </a:rPr>
              <a:t>PI-045-0 : Méthode de réfection de pansement</a:t>
            </a:r>
          </a:p>
          <a:p>
            <a:pPr marL="809625" lvl="2" defTabSz="492125"/>
            <a:r>
              <a:rPr lang="fr-CA" altLang="fr-FR" sz="2000" dirty="0">
                <a:solidFill>
                  <a:srgbClr val="45423F"/>
                </a:solidFill>
                <a:latin typeface="Calibri"/>
              </a:rPr>
              <a:t>PI-041-3 : Déchirures cutanées</a:t>
            </a:r>
          </a:p>
          <a:p>
            <a:pPr marL="809625" lvl="2" defTabSz="492125"/>
            <a:r>
              <a:rPr lang="fr-CA" altLang="fr-FR" sz="2000" dirty="0">
                <a:solidFill>
                  <a:srgbClr val="45423F"/>
                </a:solidFill>
                <a:latin typeface="Calibri"/>
              </a:rPr>
              <a:t>PI-042-2 : Intertrigo</a:t>
            </a:r>
          </a:p>
          <a:p>
            <a:pPr marL="809625" lvl="2" defTabSz="492125"/>
            <a:r>
              <a:rPr lang="fr-CA" altLang="fr-FR" sz="2000" dirty="0">
                <a:solidFill>
                  <a:srgbClr val="45423F"/>
                </a:solidFill>
                <a:latin typeface="Calibri"/>
              </a:rPr>
              <a:t>PI-043-2 : Plaie pression stade I</a:t>
            </a:r>
          </a:p>
          <a:p>
            <a:pPr marL="809625" lvl="2" defTabSz="492125"/>
            <a:r>
              <a:rPr lang="fr-CA" altLang="fr-FR" sz="2000" dirty="0">
                <a:solidFill>
                  <a:srgbClr val="45423F"/>
                </a:solidFill>
                <a:latin typeface="Calibri"/>
              </a:rPr>
              <a:t>PI-044-2 : Plaie pression stade II</a:t>
            </a: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423592" y="692696"/>
            <a:ext cx="7024688" cy="14918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Open San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fr-CA" altLang="fr-FR" sz="3200" dirty="0">
                <a:solidFill>
                  <a:srgbClr val="008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Outils cliniques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8923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6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22285" t="22680" r="6434" b="16211"/>
          <a:stretch/>
        </p:blipFill>
        <p:spPr>
          <a:xfrm>
            <a:off x="1847528" y="171872"/>
            <a:ext cx="8496944" cy="590465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989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0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83632" y="1124745"/>
            <a:ext cx="6740614" cy="648071"/>
          </a:xfrm>
        </p:spPr>
        <p:txBody>
          <a:bodyPr/>
          <a:lstStyle/>
          <a:p>
            <a:pPr algn="ctr"/>
            <a:r>
              <a:rPr lang="fr-CA" altLang="fr-F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CA" altLang="fr-F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altLang="fr-FR" sz="3600" dirty="0">
                <a:solidFill>
                  <a:schemeClr val="accent2"/>
                </a:solidFill>
                <a:latin typeface="+mn-lt"/>
              </a:rPr>
              <a:t>Mise en situation</a:t>
            </a:r>
            <a:endParaRPr lang="fr-CA" sz="3600" dirty="0">
              <a:latin typeface="+mn-lt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775520" y="2054772"/>
            <a:ext cx="8036756" cy="4125463"/>
          </a:xfrm>
        </p:spPr>
        <p:txBody>
          <a:bodyPr/>
          <a:lstStyle/>
          <a:p>
            <a:pPr marL="379158" indent="-285750" algn="just">
              <a:buClr>
                <a:schemeClr val="accent2"/>
              </a:buClr>
              <a:buFont typeface="Wingdings 3" panose="05040102010807070707" pitchFamily="18" charset="2"/>
              <a:buChar char="´"/>
              <a:defRPr/>
            </a:pPr>
            <a:r>
              <a:rPr lang="fr-CA" sz="2000" dirty="0"/>
              <a:t>Monsieur Bouchard 76 ans est admis à votre unité peu avant l’heure du dîner, pour une pneumonie.</a:t>
            </a:r>
          </a:p>
          <a:p>
            <a:pPr marL="93408" indent="0" algn="just">
              <a:buClr>
                <a:schemeClr val="accent2"/>
              </a:buClr>
              <a:buNone/>
              <a:defRPr/>
            </a:pPr>
            <a:r>
              <a:rPr lang="fr-CA" sz="2000" dirty="0"/>
              <a:t> </a:t>
            </a:r>
          </a:p>
          <a:p>
            <a:pPr marL="379158" indent="-285750" algn="just">
              <a:buClr>
                <a:schemeClr val="accent2"/>
              </a:buClr>
              <a:buFont typeface="Wingdings 3" panose="05040102010807070707" pitchFamily="18" charset="2"/>
              <a:buChar char="´"/>
              <a:defRPr/>
            </a:pPr>
            <a:r>
              <a:rPr lang="fr-CA" sz="2000" dirty="0"/>
              <a:t>ATCD : Fa, </a:t>
            </a:r>
            <a:r>
              <a:rPr lang="fr-CA" sz="2000" dirty="0" err="1"/>
              <a:t>Db</a:t>
            </a:r>
            <a:r>
              <a:rPr lang="fr-CA" sz="2000" dirty="0"/>
              <a:t>, HTA, DLP, HBP, MPOC.</a:t>
            </a:r>
          </a:p>
          <a:p>
            <a:pPr marL="93408" indent="0" algn="just">
              <a:buClr>
                <a:schemeClr val="accent2"/>
              </a:buClr>
              <a:buNone/>
              <a:defRPr/>
            </a:pPr>
            <a:endParaRPr lang="fr-CA" sz="2000" dirty="0"/>
          </a:p>
          <a:p>
            <a:pPr marL="379158" indent="-285750" algn="just">
              <a:buClr>
                <a:schemeClr val="accent2"/>
              </a:buClr>
              <a:buFont typeface="Wingdings 3" panose="05040102010807070707" pitchFamily="18" charset="2"/>
              <a:buChar char="´"/>
              <a:defRPr/>
            </a:pPr>
            <a:r>
              <a:rPr lang="fr-CA" sz="2000" b="1" dirty="0"/>
              <a:t>Profil médicamenteux </a:t>
            </a:r>
            <a:r>
              <a:rPr lang="fr-CA" sz="2000" dirty="0"/>
              <a:t>: ATB IV, </a:t>
            </a:r>
            <a:r>
              <a:rPr lang="fr-CA" sz="2000" dirty="0" err="1"/>
              <a:t>Lopresor</a:t>
            </a:r>
            <a:r>
              <a:rPr lang="fr-CA" sz="2000" baseline="30000" dirty="0" err="1"/>
              <a:t>Pr</a:t>
            </a:r>
            <a:r>
              <a:rPr lang="fr-CA" sz="2000" dirty="0"/>
              <a:t>, </a:t>
            </a:r>
            <a:r>
              <a:rPr lang="fr-CA" sz="2000" dirty="0" err="1"/>
              <a:t>Coumadin</a:t>
            </a:r>
            <a:r>
              <a:rPr lang="fr-CA" sz="2000" baseline="30000" dirty="0">
                <a:sym typeface="Symbol" panose="05050102010706020507" pitchFamily="18" charset="2"/>
              </a:rPr>
              <a:t></a:t>
            </a:r>
            <a:r>
              <a:rPr lang="fr-CA" sz="2000" dirty="0"/>
              <a:t>, Statine, Prednisone, </a:t>
            </a:r>
            <a:r>
              <a:rPr lang="fr-CA" sz="2000" dirty="0" err="1"/>
              <a:t>Proscar</a:t>
            </a:r>
            <a:r>
              <a:rPr lang="fr-CA" sz="2000" baseline="30000" dirty="0">
                <a:sym typeface="Symbol" panose="05050102010706020507" pitchFamily="18" charset="2"/>
              </a:rPr>
              <a:t></a:t>
            </a:r>
            <a:r>
              <a:rPr lang="fr-CA" sz="2000" dirty="0"/>
              <a:t>, soluté NS 80 ml/h via canule périphérique i/v.</a:t>
            </a:r>
          </a:p>
          <a:p>
            <a:pPr marL="274320" indent="-192024" algn="just">
              <a:buClr>
                <a:schemeClr val="accent3"/>
              </a:buClr>
              <a:buFont typeface="Georgia"/>
              <a:buChar char="•"/>
              <a:defRPr/>
            </a:pPr>
            <a:endParaRPr lang="fr-CA" sz="2000" dirty="0"/>
          </a:p>
          <a:p>
            <a:pPr marL="0" indent="0" algn="just">
              <a:buClr>
                <a:srgbClr val="94C600"/>
              </a:buClr>
              <a:buNone/>
            </a:pPr>
            <a:r>
              <a:rPr lang="fr-CA" sz="2000" b="1" dirty="0"/>
              <a:t>Au rapport de l’urgence : </a:t>
            </a:r>
            <a:r>
              <a:rPr lang="fr-CA" sz="2000" dirty="0"/>
              <a:t>on vous informe que Monsieur est </a:t>
            </a:r>
            <a:r>
              <a:rPr lang="fr-CA" altLang="fr-FR" sz="2000" dirty="0">
                <a:solidFill>
                  <a:srgbClr val="3E3D2D"/>
                </a:solidFill>
              </a:rPr>
              <a:t>orienté dans les trois sphères, mais il passe la majorité de ses journées au lit et est très dyspnéique, même à la parole. Si son état le permet, on utilise parfois la chaise d’aisance, mais de l’aide x2 est requise pour le déplacement. Il a peu d’appétit et il faut le stimuler à manger.</a:t>
            </a:r>
            <a:endParaRPr lang="fr-CA" altLang="fr-FR" sz="2000" i="1" dirty="0">
              <a:solidFill>
                <a:srgbClr val="3E3D2D"/>
              </a:solidFill>
            </a:endParaRPr>
          </a:p>
          <a:p>
            <a:pPr algn="just"/>
            <a:endParaRPr lang="fr-CA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1864" y="61863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54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5560" y="1268760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00859E">
                    <a:lumMod val="75000"/>
                  </a:srgbClr>
                </a:solidFill>
                <a:latin typeface="Calibri"/>
              </a:rPr>
              <a:t>En combien de temps peut-on voir apparaître un déclin fonctionnel chez une personne âgée maintenue alitée ?</a:t>
            </a:r>
          </a:p>
        </p:txBody>
      </p:sp>
      <p:sp>
        <p:nvSpPr>
          <p:cNvPr id="3" name="TextBox 5"/>
          <p:cNvSpPr txBox="1"/>
          <p:nvPr/>
        </p:nvSpPr>
        <p:spPr>
          <a:xfrm rot="20361989">
            <a:off x="2607015" y="3367266"/>
            <a:ext cx="5328592" cy="201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indent="-571500">
              <a:buClr>
                <a:srgbClr val="008991"/>
              </a:buClr>
              <a:buFont typeface="Wingdings 3" panose="05040102010807070707" pitchFamily="18" charset="2"/>
              <a:buChar char="´"/>
            </a:pPr>
            <a:r>
              <a:rPr lang="en-CA" sz="4000" dirty="0">
                <a:solidFill>
                  <a:srgbClr val="00859E">
                    <a:lumMod val="75000"/>
                  </a:srgbClr>
                </a:solidFill>
                <a:latin typeface="Calibri"/>
              </a:rPr>
              <a:t>24 </a:t>
            </a:r>
            <a:r>
              <a:rPr lang="en-CA" sz="4000" dirty="0" err="1">
                <a:solidFill>
                  <a:srgbClr val="00859E">
                    <a:lumMod val="75000"/>
                  </a:srgbClr>
                </a:solidFill>
                <a:latin typeface="Calibri"/>
              </a:rPr>
              <a:t>heures</a:t>
            </a:r>
            <a:endParaRPr lang="en-CA" sz="4000" dirty="0">
              <a:solidFill>
                <a:srgbClr val="00859E">
                  <a:lumMod val="75000"/>
                </a:srgbClr>
              </a:solidFill>
              <a:latin typeface="Calibri"/>
            </a:endParaRPr>
          </a:p>
          <a:p>
            <a:pPr marL="571500" indent="-571500">
              <a:buClr>
                <a:srgbClr val="008991"/>
              </a:buClr>
              <a:buFont typeface="Wingdings 3" panose="05040102010807070707" pitchFamily="18" charset="2"/>
              <a:buChar char="´"/>
            </a:pPr>
            <a:r>
              <a:rPr lang="en-CA" sz="4000" dirty="0">
                <a:solidFill>
                  <a:srgbClr val="00859E">
                    <a:lumMod val="75000"/>
                  </a:srgbClr>
                </a:solidFill>
                <a:latin typeface="Calibri"/>
              </a:rPr>
              <a:t>72 </a:t>
            </a:r>
            <a:r>
              <a:rPr lang="en-CA" sz="4000" dirty="0" err="1">
                <a:solidFill>
                  <a:srgbClr val="00859E">
                    <a:lumMod val="75000"/>
                  </a:srgbClr>
                </a:solidFill>
                <a:latin typeface="Calibri"/>
              </a:rPr>
              <a:t>heures</a:t>
            </a:r>
            <a:endParaRPr lang="en-CA" sz="4000" dirty="0">
              <a:solidFill>
                <a:srgbClr val="00859E">
                  <a:lumMod val="75000"/>
                </a:srgbClr>
              </a:solidFill>
              <a:latin typeface="Calibri"/>
            </a:endParaRPr>
          </a:p>
          <a:p>
            <a:pPr marL="571500" indent="-571500">
              <a:buClr>
                <a:srgbClr val="008991"/>
              </a:buClr>
              <a:buFont typeface="Wingdings 3" panose="05040102010807070707" pitchFamily="18" charset="2"/>
              <a:buChar char="´"/>
            </a:pPr>
            <a:r>
              <a:rPr lang="en-CA" sz="4000" dirty="0">
                <a:solidFill>
                  <a:srgbClr val="00859E">
                    <a:lumMod val="75000"/>
                  </a:srgbClr>
                </a:solidFill>
                <a:latin typeface="Calibri"/>
              </a:rPr>
              <a:t>1 </a:t>
            </a:r>
            <a:r>
              <a:rPr lang="en-CA" sz="4000" dirty="0" err="1">
                <a:solidFill>
                  <a:srgbClr val="00859E">
                    <a:lumMod val="75000"/>
                  </a:srgbClr>
                </a:solidFill>
                <a:latin typeface="Calibri"/>
              </a:rPr>
              <a:t>semaine</a:t>
            </a:r>
            <a:endParaRPr lang="en-CA" sz="4000" dirty="0">
              <a:solidFill>
                <a:srgbClr val="00859E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7" name="Image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8" t="-1071" r="35101" b="2389"/>
          <a:stretch/>
        </p:blipFill>
        <p:spPr>
          <a:xfrm>
            <a:off x="7320136" y="3212976"/>
            <a:ext cx="1832588" cy="326154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6511" y="6063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1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34250" t="15001" r="33463" b="8000"/>
          <a:stretch/>
        </p:blipFill>
        <p:spPr>
          <a:xfrm>
            <a:off x="1524000" y="116633"/>
            <a:ext cx="4572000" cy="6645095"/>
          </a:xfrm>
          <a:prstGeom prst="rect">
            <a:avLst/>
          </a:prstGeom>
        </p:spPr>
      </p:pic>
      <p:pic>
        <p:nvPicPr>
          <p:cNvPr id="5" name="Image 3"/>
          <p:cNvPicPr>
            <a:picLocks noChangeAspect="1"/>
          </p:cNvPicPr>
          <p:nvPr/>
        </p:nvPicPr>
        <p:blipFill rotWithShape="1">
          <a:blip r:embed="rId6"/>
          <a:srcRect l="33463" t="15001" r="35038" b="9400"/>
          <a:stretch/>
        </p:blipFill>
        <p:spPr>
          <a:xfrm>
            <a:off x="6168008" y="116633"/>
            <a:ext cx="4499992" cy="664509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7441" y="6118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5521" y="1765750"/>
            <a:ext cx="76800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8991"/>
              </a:buClr>
              <a:defRPr/>
            </a:pPr>
            <a:endParaRPr lang="fr-CA" altLang="fr-FR" dirty="0">
              <a:solidFill>
                <a:srgbClr val="008991"/>
              </a:solidFill>
              <a:latin typeface="Calibri"/>
            </a:endParaRPr>
          </a:p>
          <a:p>
            <a:pPr algn="just">
              <a:buClr>
                <a:srgbClr val="008991"/>
              </a:buClr>
              <a:defRPr/>
            </a:pPr>
            <a:r>
              <a:rPr lang="fr-CA" altLang="fr-FR" sz="3600" dirty="0">
                <a:solidFill>
                  <a:srgbClr val="008991"/>
                </a:solidFill>
                <a:latin typeface="Calibri"/>
              </a:rPr>
              <a:t>Identification et évaluation du risque de chute </a:t>
            </a:r>
          </a:p>
          <a:p>
            <a:pPr indent="271463">
              <a:buClr>
                <a:srgbClr val="30B179"/>
              </a:buClr>
              <a:defRPr/>
            </a:pPr>
            <a:r>
              <a:rPr lang="fr-CA" altLang="fr-FR" dirty="0">
                <a:solidFill>
                  <a:srgbClr val="45423F"/>
                </a:solidFill>
                <a:latin typeface="Calibri"/>
              </a:rPr>
              <a:t>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1953">
            <a:off x="7243453" y="111275"/>
            <a:ext cx="3376885" cy="2253217"/>
          </a:xfrm>
          <a:prstGeom prst="rect">
            <a:avLst/>
          </a:prstGeom>
        </p:spPr>
      </p:pic>
      <p:sp>
        <p:nvSpPr>
          <p:cNvPr id="9" name="Flèche vers le haut 8"/>
          <p:cNvSpPr/>
          <p:nvPr/>
        </p:nvSpPr>
        <p:spPr>
          <a:xfrm rot="809584">
            <a:off x="7263086" y="1109074"/>
            <a:ext cx="568467" cy="72333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1300" cap="all" spc="-6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991544" y="3717032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rgbClr val="45423F"/>
                </a:solidFill>
                <a:latin typeface="Calibri"/>
              </a:rPr>
              <a:t>Doit être complété : </a:t>
            </a:r>
          </a:p>
          <a:p>
            <a:endParaRPr lang="fr-CA" dirty="0">
              <a:solidFill>
                <a:srgbClr val="45423F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45423F"/>
                </a:solidFill>
                <a:latin typeface="Calibri"/>
              </a:rPr>
              <a:t>À l’admission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45423F"/>
                </a:solidFill>
                <a:latin typeface="Calibri"/>
              </a:rPr>
              <a:t>Post-chute ou quasi-chute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45423F"/>
                </a:solidFill>
                <a:latin typeface="Calibri"/>
              </a:rPr>
              <a:t>Changement significatif de la condition clinique de l’usager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45423F"/>
                </a:solidFill>
                <a:latin typeface="Calibri"/>
              </a:rPr>
              <a:t>Ou selon le plan d’interventions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5940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61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33462" t="16401" r="34251" b="8001"/>
          <a:stretch/>
        </p:blipFill>
        <p:spPr>
          <a:xfrm>
            <a:off x="1524000" y="946"/>
            <a:ext cx="4608512" cy="6523012"/>
          </a:xfrm>
          <a:prstGeom prst="rect">
            <a:avLst/>
          </a:prstGeom>
        </p:spPr>
      </p:pic>
      <p:pic>
        <p:nvPicPr>
          <p:cNvPr id="3" name="Image 3"/>
          <p:cNvPicPr>
            <a:picLocks noChangeAspect="1"/>
          </p:cNvPicPr>
          <p:nvPr/>
        </p:nvPicPr>
        <p:blipFill rotWithShape="1">
          <a:blip r:embed="rId6"/>
          <a:srcRect l="32676" t="15001" r="35037" b="9400"/>
          <a:stretch/>
        </p:blipFill>
        <p:spPr>
          <a:xfrm>
            <a:off x="6275512" y="0"/>
            <a:ext cx="4392488" cy="652395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9468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3137" y="1052737"/>
            <a:ext cx="8193863" cy="513983"/>
          </a:xfrm>
        </p:spPr>
        <p:txBody>
          <a:bodyPr/>
          <a:lstStyle/>
          <a:p>
            <a:pPr algn="ctr"/>
            <a:r>
              <a:rPr lang="fr-CA" sz="3600" dirty="0" smtClean="0">
                <a:solidFill>
                  <a:schemeClr val="accent2"/>
                </a:solidFill>
              </a:rPr>
              <a:t>Identification visuelle du risque de chute</a:t>
            </a:r>
            <a:endParaRPr lang="fr-CA" sz="36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991544" y="2348881"/>
            <a:ext cx="7964748" cy="3816424"/>
          </a:xfrm>
        </p:spPr>
        <p:txBody>
          <a:bodyPr/>
          <a:lstStyle/>
          <a:p>
            <a:pPr marL="274320" indent="-192024">
              <a:lnSpc>
                <a:spcPct val="90000"/>
              </a:lnSpc>
              <a:buClr>
                <a:schemeClr val="accent3"/>
              </a:buClr>
              <a:buNone/>
              <a:defRPr/>
            </a:pPr>
            <a:endParaRPr lang="fr-CA" altLang="fr-FR" sz="1800" b="1" dirty="0"/>
          </a:p>
          <a:p>
            <a:pPr marL="274320" indent="-192024">
              <a:lnSpc>
                <a:spcPct val="90000"/>
              </a:lnSpc>
              <a:buClr>
                <a:schemeClr val="accent3"/>
              </a:buClr>
              <a:buNone/>
              <a:defRPr/>
            </a:pPr>
            <a:endParaRPr lang="fr-CA" altLang="fr-FR" sz="1800" b="1" dirty="0"/>
          </a:p>
          <a:p>
            <a:pPr marL="274320" indent="-192024">
              <a:lnSpc>
                <a:spcPct val="90000"/>
              </a:lnSpc>
              <a:buClr>
                <a:schemeClr val="accent3"/>
              </a:buClr>
              <a:buNone/>
              <a:defRPr/>
            </a:pPr>
            <a:r>
              <a:rPr lang="fr-CA" altLang="fr-FR" sz="2400" b="1" dirty="0">
                <a:solidFill>
                  <a:schemeClr val="accent2"/>
                </a:solidFill>
              </a:rPr>
              <a:t>Hôpital de la Cité-de-la-Santé de Laval : </a:t>
            </a:r>
          </a:p>
          <a:p>
            <a:pPr marL="922083" lvl="1" indent="-342900">
              <a:lnSpc>
                <a:spcPct val="90000"/>
              </a:lnSpc>
              <a:buClr>
                <a:schemeClr val="accent2"/>
              </a:buClr>
              <a:buFont typeface="Wingdings 3" panose="05040102010807070707" pitchFamily="18" charset="2"/>
              <a:buChar char=""/>
              <a:defRPr/>
            </a:pPr>
            <a:r>
              <a:rPr lang="fr-CA" altLang="fr-FR" sz="2000" b="1" i="1" dirty="0"/>
              <a:t> Bracelet </a:t>
            </a:r>
            <a:r>
              <a:rPr lang="fr-CA" altLang="fr-FR" sz="2000" b="1" i="1" dirty="0">
                <a:solidFill>
                  <a:srgbClr val="7030A0"/>
                </a:solidFill>
              </a:rPr>
              <a:t>mauve </a:t>
            </a:r>
          </a:p>
          <a:p>
            <a:pPr marL="496887" lvl="1" indent="0">
              <a:lnSpc>
                <a:spcPct val="90000"/>
              </a:lnSpc>
              <a:buClr>
                <a:schemeClr val="accent3"/>
              </a:buClr>
              <a:buNone/>
              <a:defRPr/>
            </a:pPr>
            <a:r>
              <a:rPr lang="fr-CA" altLang="fr-FR" sz="1800" dirty="0"/>
              <a:t>(Identifie les usagers à risque de chute  et c’est au PTI que l’on peut identifier les interventions ciblées)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 rot="-1031142">
            <a:off x="5858867" y="4675343"/>
            <a:ext cx="3356101" cy="50783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/>
          <a:extLst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fr-CA" altLang="fr-FR" sz="27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Risque de chute </a:t>
            </a:r>
          </a:p>
        </p:txBody>
      </p:sp>
      <p:pic>
        <p:nvPicPr>
          <p:cNvPr id="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6744" y="5451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58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ISSSdeLaval_GabaritPPT_v2">
  <a:themeElements>
    <a:clrScheme name="CISSS - Couleurs personnalisées">
      <a:dk1>
        <a:srgbClr val="45423F"/>
      </a:dk1>
      <a:lt1>
        <a:sysClr val="window" lastClr="FFFFFF"/>
      </a:lt1>
      <a:dk2>
        <a:srgbClr val="45423F"/>
      </a:dk2>
      <a:lt2>
        <a:srgbClr val="F1F1F0"/>
      </a:lt2>
      <a:accent1>
        <a:srgbClr val="002A2D"/>
      </a:accent1>
      <a:accent2>
        <a:srgbClr val="008991"/>
      </a:accent2>
      <a:accent3>
        <a:srgbClr val="30B179"/>
      </a:accent3>
      <a:accent4>
        <a:srgbClr val="CCE7CE"/>
      </a:accent4>
      <a:accent5>
        <a:srgbClr val="4BB5C7"/>
      </a:accent5>
      <a:accent6>
        <a:srgbClr val="00859E"/>
      </a:accent6>
      <a:hlink>
        <a:srgbClr val="00859E"/>
      </a:hlink>
      <a:folHlink>
        <a:srgbClr val="00859E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150"/>
        </a:solidFill>
        <a:ln>
          <a:noFill/>
        </a:ln>
        <a:effectLst/>
      </a:spPr>
      <a:bodyPr rot="0" spcFirstLastPara="0" vert="horz" wrap="non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ts val="1360"/>
          </a:lnSpc>
          <a:defRPr sz="1300" kern="1200" cap="all" spc="-60"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748</Words>
  <Application>Microsoft Office PowerPoint</Application>
  <PresentationFormat>Grand écran</PresentationFormat>
  <Paragraphs>122</Paragraphs>
  <Slides>20</Slides>
  <Notes>17</Notes>
  <HiddenSlides>0</HiddenSlides>
  <MMClips>18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1" baseType="lpstr">
      <vt:lpstr>Arial</vt:lpstr>
      <vt:lpstr>Arial Narrow</vt:lpstr>
      <vt:lpstr>Calibri</vt:lpstr>
      <vt:lpstr>Courier New</vt:lpstr>
      <vt:lpstr>Georgia</vt:lpstr>
      <vt:lpstr>Open Sans</vt:lpstr>
      <vt:lpstr>Symbol</vt:lpstr>
      <vt:lpstr>Times New Roman</vt:lpstr>
      <vt:lpstr>Wingdings 2</vt:lpstr>
      <vt:lpstr>Wingdings 3</vt:lpstr>
      <vt:lpstr>CISSSdeLaval_GabaritPPT_v2</vt:lpstr>
      <vt:lpstr>Présentation PowerPoint</vt:lpstr>
      <vt:lpstr>Comment intégrer les principes de l’AîNÉES dans votre pratique quotidienne </vt:lpstr>
      <vt:lpstr>Présentation PowerPoint</vt:lpstr>
      <vt:lpstr> Mise en situation</vt:lpstr>
      <vt:lpstr>Présentation PowerPoint</vt:lpstr>
      <vt:lpstr>Présentation PowerPoint</vt:lpstr>
      <vt:lpstr>Présentation PowerPoint</vt:lpstr>
      <vt:lpstr>Présentation PowerPoint</vt:lpstr>
      <vt:lpstr>Identification visuelle du risque de chute</vt:lpstr>
      <vt:lpstr>Présentation PowerPoint</vt:lpstr>
      <vt:lpstr>Présentation PowerPoint</vt:lpstr>
      <vt:lpstr>Présentation PowerPoint</vt:lpstr>
      <vt:lpstr>Présentation PowerPoint</vt:lpstr>
      <vt:lpstr>Lors du bain, le PAB vous interpelle afin d’évaluer               la plaie au coccyx de l’usager</vt:lpstr>
      <vt:lpstr>PI-043-2  : Traitement des plaies stade 1</vt:lpstr>
      <vt:lpstr>Présentation PowerPoint</vt:lpstr>
      <vt:lpstr>PI-044-2 : Traitement des plaies stade 2</vt:lpstr>
      <vt:lpstr>PI-041-3 :  Traitement des déchirures cutanées</vt:lpstr>
      <vt:lpstr>PI-042-2 Traitement de l’intertrigo</vt:lpstr>
      <vt:lpstr>Présentation PowerPoint</vt:lpstr>
    </vt:vector>
  </TitlesOfParts>
  <Company>CISSS de Laval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Dastous</dc:creator>
  <cp:lastModifiedBy>Catherine Aubin (CISSSLAV)</cp:lastModifiedBy>
  <cp:revision>6</cp:revision>
  <dcterms:created xsi:type="dcterms:W3CDTF">2020-12-14T18:55:11Z</dcterms:created>
  <dcterms:modified xsi:type="dcterms:W3CDTF">2022-03-16T18:17:54Z</dcterms:modified>
</cp:coreProperties>
</file>