
<file path=[Content_Types].xml><?xml version="1.0" encoding="utf-8"?>
<Types xmlns="http://schemas.openxmlformats.org/package/2006/content-types">
  <Default Extension="png" ContentType="image/png"/>
  <Default Extension="tmp"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8" r:id="rId3"/>
    <p:sldId id="294" r:id="rId4"/>
    <p:sldId id="300" r:id="rId5"/>
    <p:sldId id="259" r:id="rId6"/>
    <p:sldId id="295" r:id="rId7"/>
    <p:sldId id="296" r:id="rId8"/>
    <p:sldId id="260" r:id="rId9"/>
    <p:sldId id="261" r:id="rId10"/>
    <p:sldId id="303" r:id="rId11"/>
    <p:sldId id="262" r:id="rId12"/>
    <p:sldId id="263" r:id="rId13"/>
    <p:sldId id="264" r:id="rId14"/>
    <p:sldId id="265" r:id="rId15"/>
    <p:sldId id="266" r:id="rId16"/>
    <p:sldId id="297" r:id="rId17"/>
    <p:sldId id="301" r:id="rId18"/>
    <p:sldId id="269" r:id="rId19"/>
    <p:sldId id="270" r:id="rId20"/>
    <p:sldId id="271" r:id="rId21"/>
    <p:sldId id="302" r:id="rId22"/>
    <p:sldId id="272" r:id="rId23"/>
    <p:sldId id="273" r:id="rId24"/>
    <p:sldId id="274" r:id="rId25"/>
    <p:sldId id="275" r:id="rId26"/>
    <p:sldId id="276" r:id="rId27"/>
    <p:sldId id="277" r:id="rId28"/>
    <p:sldId id="279" r:id="rId29"/>
    <p:sldId id="280" r:id="rId30"/>
    <p:sldId id="281" r:id="rId31"/>
    <p:sldId id="282" r:id="rId32"/>
    <p:sldId id="283" r:id="rId33"/>
    <p:sldId id="284" r:id="rId34"/>
    <p:sldId id="285" r:id="rId35"/>
    <p:sldId id="287" r:id="rId36"/>
    <p:sldId id="288" r:id="rId37"/>
    <p:sldId id="289" r:id="rId38"/>
    <p:sldId id="290" r:id="rId39"/>
    <p:sldId id="291" r:id="rId40"/>
    <p:sldId id="292" r:id="rId41"/>
    <p:sldId id="293"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con Jessy" initials="MJ" lastIdx="22" clrIdx="0">
    <p:extLst>
      <p:ext uri="{19B8F6BF-5375-455C-9EA6-DF929625EA0E}">
        <p15:presenceInfo xmlns:p15="http://schemas.microsoft.com/office/powerpoint/2012/main" userId="Melancon Jess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7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4200" autoAdjust="0"/>
  </p:normalViewPr>
  <p:slideViewPr>
    <p:cSldViewPr snapToGrid="0">
      <p:cViewPr varScale="1">
        <p:scale>
          <a:sx n="85" d="100"/>
          <a:sy n="85" d="100"/>
        </p:scale>
        <p:origin x="15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300EB-E3E2-41E4-A805-30E9CB7ACA76}" type="datetimeFigureOut">
              <a:rPr lang="fr-CA" smtClean="0"/>
              <a:t>2022-05-04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6E118-E708-45FD-9D9E-30B626985C73}" type="slidenum">
              <a:rPr lang="fr-CA" smtClean="0"/>
              <a:t>‹N°›</a:t>
            </a:fld>
            <a:endParaRPr lang="fr-CA"/>
          </a:p>
        </p:txBody>
      </p:sp>
    </p:spTree>
    <p:extLst>
      <p:ext uri="{BB962C8B-B14F-4D97-AF65-F5344CB8AC3E}">
        <p14:creationId xmlns:p14="http://schemas.microsoft.com/office/powerpoint/2010/main" val="88569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smtClean="0"/>
              <a:t>. </a:t>
            </a:r>
            <a:endParaRPr lang="fr-CA" baseline="0"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04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10</a:t>
            </a:fld>
            <a:endParaRPr lang="fr-CA"/>
          </a:p>
        </p:txBody>
      </p:sp>
    </p:spTree>
    <p:extLst>
      <p:ext uri="{BB962C8B-B14F-4D97-AF65-F5344CB8AC3E}">
        <p14:creationId xmlns:p14="http://schemas.microsoft.com/office/powerpoint/2010/main" val="161891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05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352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endParaRPr lang="fr-CA" altLang="fr-FR"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50E5E-B99D-4E65-A91D-54D8152EF683}"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856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FFC7-1619-476E-89A4-54DA9C7B02E3}"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145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FFC7-1619-476E-89A4-54DA9C7B02E3}"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92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16</a:t>
            </a:fld>
            <a:endParaRPr lang="fr-CA"/>
          </a:p>
        </p:txBody>
      </p:sp>
    </p:spTree>
    <p:extLst>
      <p:ext uri="{BB962C8B-B14F-4D97-AF65-F5344CB8AC3E}">
        <p14:creationId xmlns:p14="http://schemas.microsoft.com/office/powerpoint/2010/main" val="216409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ltLang="fr-FR" dirty="0" smtClean="0">
              <a:latin typeface="Arial" panose="020B0604020202020204" pitchFamily="34" charset="0"/>
            </a:endParaRP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33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50E5E-B99D-4E65-A91D-54D8152EF683}"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17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endParaRPr lang="fr-CA" altLang="fr-FR" b="1" baseline="0" dirty="0" smtClean="0">
              <a:sym typeface="Wingdings"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50E5E-B99D-4E65-A91D-54D8152EF683}"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40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004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21</a:t>
            </a:fld>
            <a:endParaRPr lang="fr-CA"/>
          </a:p>
        </p:txBody>
      </p:sp>
    </p:spTree>
    <p:extLst>
      <p:ext uri="{BB962C8B-B14F-4D97-AF65-F5344CB8AC3E}">
        <p14:creationId xmlns:p14="http://schemas.microsoft.com/office/powerpoint/2010/main" val="39798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0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393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508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5924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smtClean="0"/>
          </a:p>
          <a:p>
            <a:endParaRPr lang="en-CA"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093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861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9580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smtClean="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845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56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3</a:t>
            </a:fld>
            <a:endParaRPr lang="fr-CA"/>
          </a:p>
        </p:txBody>
      </p:sp>
    </p:spTree>
    <p:extLst>
      <p:ext uri="{BB962C8B-B14F-4D97-AF65-F5344CB8AC3E}">
        <p14:creationId xmlns:p14="http://schemas.microsoft.com/office/powerpoint/2010/main" val="1834036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842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aseline="0" dirty="0" smtClean="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717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701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734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135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948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ltLang="fr-FR" dirty="0" smtClean="0">
              <a:latin typeface="Arial" panose="020B0604020202020204" pitchFamily="34" charset="0"/>
            </a:endParaRP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145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213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4</a:t>
            </a:fld>
            <a:endParaRPr lang="fr-CA"/>
          </a:p>
        </p:txBody>
      </p:sp>
    </p:spTree>
    <p:extLst>
      <p:ext uri="{BB962C8B-B14F-4D97-AF65-F5344CB8AC3E}">
        <p14:creationId xmlns:p14="http://schemas.microsoft.com/office/powerpoint/2010/main" val="308811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fr-CA" altLang="fr-FR" sz="1200" dirty="0" smtClean="0">
              <a:latin typeface="Arial" panose="020B0604020202020204" pitchFamily="34" charset="0"/>
            </a:endParaRP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33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6</a:t>
            </a:fld>
            <a:endParaRPr lang="fr-CA"/>
          </a:p>
        </p:txBody>
      </p:sp>
    </p:spTree>
    <p:extLst>
      <p:ext uri="{BB962C8B-B14F-4D97-AF65-F5344CB8AC3E}">
        <p14:creationId xmlns:p14="http://schemas.microsoft.com/office/powerpoint/2010/main" val="15768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7</a:t>
            </a:fld>
            <a:endParaRPr lang="fr-CA"/>
          </a:p>
        </p:txBody>
      </p:sp>
    </p:spTree>
    <p:extLst>
      <p:ext uri="{BB962C8B-B14F-4D97-AF65-F5344CB8AC3E}">
        <p14:creationId xmlns:p14="http://schemas.microsoft.com/office/powerpoint/2010/main" val="382105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Voici les différents signes de dysphagie</a:t>
            </a:r>
            <a:r>
              <a:rPr lang="fr-CA" baseline="0" dirty="0" smtClean="0"/>
              <a:t> à surveiller.</a:t>
            </a:r>
          </a:p>
          <a:p>
            <a:r>
              <a:rPr lang="fr-CA" baseline="0" dirty="0" smtClean="0"/>
              <a:t> Lorsqu’un usager présente un de ses signes, on doit procéder au repérage. </a:t>
            </a:r>
            <a:endParaRPr lang="fr-CA" dirty="0"/>
          </a:p>
        </p:txBody>
      </p:sp>
      <p:sp>
        <p:nvSpPr>
          <p:cNvPr id="4" name="Espace réservé du numéro de diapositive 3"/>
          <p:cNvSpPr>
            <a:spLocks noGrp="1"/>
          </p:cNvSpPr>
          <p:nvPr>
            <p:ph type="sldNum" sz="quarter" idx="10"/>
          </p:nvPr>
        </p:nvSpPr>
        <p:spPr/>
        <p:txBody>
          <a:bodyPr/>
          <a:lstStyle/>
          <a:p>
            <a:fld id="{80B6E118-E708-45FD-9D9E-30B626985C73}" type="slidenum">
              <a:rPr lang="fr-CA" smtClean="0"/>
              <a:t>8</a:t>
            </a:fld>
            <a:endParaRPr lang="fr-CA"/>
          </a:p>
        </p:txBody>
      </p:sp>
    </p:spTree>
    <p:extLst>
      <p:ext uri="{BB962C8B-B14F-4D97-AF65-F5344CB8AC3E}">
        <p14:creationId xmlns:p14="http://schemas.microsoft.com/office/powerpoint/2010/main" val="1417186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807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 Avec Pastill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7" name="Grouper 36"/>
          <p:cNvGrpSpPr/>
          <p:nvPr userDrawn="1"/>
        </p:nvGrpSpPr>
        <p:grpSpPr>
          <a:xfrm>
            <a:off x="5" y="2820"/>
            <a:ext cx="12194828" cy="3362480"/>
            <a:chOff x="0" y="2115"/>
            <a:chExt cx="9146121" cy="2521860"/>
          </a:xfrm>
        </p:grpSpPr>
        <p:sp>
          <p:nvSpPr>
            <p:cNvPr id="35" name="Rogner un rectangle à un seul coin 20"/>
            <p:cNvSpPr/>
            <p:nvPr userDrawn="1"/>
          </p:nvSpPr>
          <p:spPr>
            <a:xfrm>
              <a:off x="0" y="2115"/>
              <a:ext cx="9146121" cy="252186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36" name="Image 35" descr="Slogan_PP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174" y="330183"/>
              <a:ext cx="1115568" cy="215245"/>
            </a:xfrm>
            <a:prstGeom prst="rect">
              <a:avLst/>
            </a:prstGeom>
          </p:spPr>
        </p:pic>
      </p:grpSp>
      <p:pic>
        <p:nvPicPr>
          <p:cNvPr id="14" name="Image 13" descr="Spheres_PPT-01.png"/>
          <p:cNvPicPr>
            <a:picLocks noChangeAspect="1"/>
          </p:cNvPicPr>
          <p:nvPr userDrawn="1"/>
        </p:nvPicPr>
        <p:blipFill rotWithShape="1">
          <a:blip r:embed="rId4">
            <a:extLst>
              <a:ext uri="{28A0092B-C50C-407E-A947-70E740481C1C}">
                <a14:useLocalDpi xmlns:a14="http://schemas.microsoft.com/office/drawing/2010/main" val="0"/>
              </a:ext>
            </a:extLst>
          </a:blip>
          <a:srcRect r="11174"/>
          <a:stretch/>
        </p:blipFill>
        <p:spPr>
          <a:xfrm>
            <a:off x="10267781" y="740279"/>
            <a:ext cx="1938528" cy="2072640"/>
          </a:xfrm>
          <a:prstGeom prst="rect">
            <a:avLst/>
          </a:prstGeom>
        </p:spPr>
      </p:pic>
      <p:sp>
        <p:nvSpPr>
          <p:cNvPr id="11" name="Ellipse 10"/>
          <p:cNvSpPr/>
          <p:nvPr/>
        </p:nvSpPr>
        <p:spPr>
          <a:xfrm>
            <a:off x="306917" y="1874135"/>
            <a:ext cx="2889504" cy="2889504"/>
          </a:xfrm>
          <a:prstGeom prst="ellipse">
            <a:avLst/>
          </a:prstGeom>
          <a:gradFill flip="none" rotWithShape="1">
            <a:gsLst>
              <a:gs pos="100000">
                <a:srgbClr val="30B179"/>
              </a:gs>
              <a:gs pos="0">
                <a:srgbClr val="00899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38" name="Image 37" descr="Quebec_RGB.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37115" y="6333315"/>
            <a:ext cx="1446699" cy="283184"/>
          </a:xfrm>
          <a:prstGeom prst="rect">
            <a:avLst/>
          </a:prstGeom>
        </p:spPr>
      </p:pic>
      <p:sp>
        <p:nvSpPr>
          <p:cNvPr id="16" name="Ellipse 15"/>
          <p:cNvSpPr>
            <a:spLocks noChangeAspect="1"/>
          </p:cNvSpPr>
          <p:nvPr/>
        </p:nvSpPr>
        <p:spPr>
          <a:xfrm>
            <a:off x="2225755" y="1670797"/>
            <a:ext cx="1153413" cy="1153413"/>
          </a:xfrm>
          <a:prstGeom prst="ellipse">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lnSpc>
                <a:spcPts val="1360"/>
              </a:lnSpc>
            </a:pPr>
            <a:endParaRPr sz="1300" cap="all" spc="-60" dirty="0" smtClean="0">
              <a:solidFill>
                <a:prstClr val="white"/>
              </a:solidFill>
            </a:endParaRPr>
          </a:p>
        </p:txBody>
      </p:sp>
      <p:sp>
        <p:nvSpPr>
          <p:cNvPr id="13" name="Espace réservé du texte 33"/>
          <p:cNvSpPr>
            <a:spLocks noGrp="1"/>
          </p:cNvSpPr>
          <p:nvPr>
            <p:ph type="body" sz="quarter" idx="14" hasCustomPrompt="1"/>
          </p:nvPr>
        </p:nvSpPr>
        <p:spPr>
          <a:xfrm>
            <a:off x="4986867" y="4560711"/>
            <a:ext cx="3996267" cy="1975556"/>
          </a:xfrm>
          <a:prstGeom prst="rect">
            <a:avLst/>
          </a:prstGeom>
        </p:spPr>
        <p:txBody>
          <a:bodyPr vert="horz" lIns="0" tIns="0" rIns="0" bIns="0"/>
          <a:lstStyle>
            <a:lvl1pPr marL="0" indent="0">
              <a:spcBef>
                <a:spcPts val="0"/>
              </a:spcBef>
              <a:buFontTx/>
              <a:buNone/>
              <a:defRPr sz="1400" b="0" i="0" baseline="0">
                <a:solidFill>
                  <a:srgbClr val="464646"/>
                </a:solidFill>
                <a:latin typeface="+mn-lt"/>
              </a:defRPr>
            </a:lvl1pPr>
          </a:lstStyle>
          <a:p>
            <a:pPr lvl="0"/>
            <a:r>
              <a:rPr lang="fr-FR" dirty="0" smtClean="0"/>
              <a:t>Texte secondaire</a:t>
            </a:r>
            <a:endParaRPr lang="fr-FR" dirty="0"/>
          </a:p>
        </p:txBody>
      </p:sp>
      <p:sp>
        <p:nvSpPr>
          <p:cNvPr id="15" name="Espace réservé du texte 33"/>
          <p:cNvSpPr>
            <a:spLocks noGrp="1"/>
          </p:cNvSpPr>
          <p:nvPr>
            <p:ph type="body" sz="quarter" idx="15" hasCustomPrompt="1"/>
          </p:nvPr>
        </p:nvSpPr>
        <p:spPr>
          <a:xfrm>
            <a:off x="4986867" y="3623737"/>
            <a:ext cx="3996267" cy="936977"/>
          </a:xfrm>
          <a:prstGeom prst="rect">
            <a:avLst/>
          </a:prstGeom>
        </p:spPr>
        <p:txBody>
          <a:bodyPr vert="horz" lIns="0" tIns="0" rIns="0" bIns="0"/>
          <a:lstStyle>
            <a:lvl1pPr marL="0" indent="0">
              <a:lnSpc>
                <a:spcPts val="1600"/>
              </a:lnSpc>
              <a:spcBef>
                <a:spcPts val="0"/>
              </a:spcBef>
              <a:buFontTx/>
              <a:buNone/>
              <a:defRPr sz="1800" b="1" i="0" baseline="0">
                <a:solidFill>
                  <a:schemeClr val="tx1"/>
                </a:solidFill>
                <a:latin typeface="+mj-lt"/>
              </a:defRPr>
            </a:lvl1pPr>
          </a:lstStyle>
          <a:p>
            <a:pPr lvl="0"/>
            <a:r>
              <a:rPr lang="fr-FR" dirty="0" smtClean="0"/>
              <a:t>Titre de la </a:t>
            </a:r>
            <a:br>
              <a:rPr lang="fr-FR" dirty="0" smtClean="0"/>
            </a:br>
            <a:r>
              <a:rPr lang="fr-FR" dirty="0" smtClean="0"/>
              <a:t>présentation</a:t>
            </a:r>
          </a:p>
        </p:txBody>
      </p:sp>
      <p:sp>
        <p:nvSpPr>
          <p:cNvPr id="17" name="ZoneTexte 16"/>
          <p:cNvSpPr txBox="1"/>
          <p:nvPr userDrawn="1"/>
        </p:nvSpPr>
        <p:spPr>
          <a:xfrm>
            <a:off x="672683" y="2878667"/>
            <a:ext cx="2265255" cy="820738"/>
          </a:xfrm>
          <a:prstGeom prst="rect">
            <a:avLst/>
          </a:prstGeom>
          <a:noFill/>
        </p:spPr>
        <p:txBody>
          <a:bodyPr wrap="square" lIns="0" tIns="0" rIns="0" bIns="0" rtlCol="0">
            <a:spAutoFit/>
          </a:bodyPr>
          <a:lstStyle/>
          <a:p>
            <a:pPr defTabSz="457200">
              <a:lnSpc>
                <a:spcPts val="1600"/>
              </a:lnSpc>
            </a:pPr>
            <a:r>
              <a:rPr lang="fr-FR" sz="1700" dirty="0" smtClean="0">
                <a:solidFill>
                  <a:prstClr val="white"/>
                </a:solidFill>
              </a:rPr>
              <a:t>CENTRE INTÉGRÉ</a:t>
            </a:r>
          </a:p>
          <a:p>
            <a:pPr defTabSz="457200">
              <a:lnSpc>
                <a:spcPts val="1600"/>
              </a:lnSpc>
            </a:pPr>
            <a:r>
              <a:rPr lang="fr-FR" sz="1700" dirty="0" smtClean="0">
                <a:solidFill>
                  <a:prstClr val="white"/>
                </a:solidFill>
              </a:rPr>
              <a:t>DE SANTÉ ET DE</a:t>
            </a:r>
            <a:br>
              <a:rPr lang="fr-FR" sz="1700" dirty="0" smtClean="0">
                <a:solidFill>
                  <a:prstClr val="white"/>
                </a:solidFill>
              </a:rPr>
            </a:br>
            <a:r>
              <a:rPr lang="fr-FR" sz="1700" dirty="0" smtClean="0">
                <a:solidFill>
                  <a:prstClr val="white"/>
                </a:solidFill>
              </a:rPr>
              <a:t>SERVICES SOCIAUX DE LAVAL</a:t>
            </a:r>
            <a:endParaRPr lang="fr-FR" sz="1700" dirty="0">
              <a:solidFill>
                <a:prstClr val="white"/>
              </a:solidFill>
            </a:endParaRPr>
          </a:p>
        </p:txBody>
      </p:sp>
      <p:sp>
        <p:nvSpPr>
          <p:cNvPr id="4" name="Espace réservé du texte 3"/>
          <p:cNvSpPr>
            <a:spLocks noGrp="1"/>
          </p:cNvSpPr>
          <p:nvPr>
            <p:ph type="body" sz="quarter" idx="16" hasCustomPrompt="1"/>
          </p:nvPr>
        </p:nvSpPr>
        <p:spPr>
          <a:xfrm>
            <a:off x="2144894" y="1670797"/>
            <a:ext cx="1320799" cy="1153413"/>
          </a:xfrm>
          <a:prstGeom prst="rect">
            <a:avLst/>
          </a:prstGeom>
        </p:spPr>
        <p:txBody>
          <a:bodyPr vert="horz" anchor="ctr" anchorCtr="0"/>
          <a:lstStyle>
            <a:lvl1pPr marL="0" indent="0" algn="ctr">
              <a:lnSpc>
                <a:spcPts val="1360"/>
              </a:lnSpc>
              <a:spcBef>
                <a:spcPts val="0"/>
              </a:spcBef>
              <a:buNone/>
              <a:defRPr sz="1300" cap="all">
                <a:solidFill>
                  <a:schemeClr val="bg1"/>
                </a:solidFill>
              </a:defRPr>
            </a:lvl1pPr>
          </a:lstStyle>
          <a:p>
            <a:pPr lvl="0"/>
            <a:r>
              <a:rPr lang="fr-CA" dirty="0" smtClean="0"/>
              <a:t>date</a:t>
            </a:r>
            <a:endParaRPr lang="fr-FR" dirty="0"/>
          </a:p>
        </p:txBody>
      </p:sp>
    </p:spTree>
    <p:extLst>
      <p:ext uri="{BB962C8B-B14F-4D97-AF65-F5344CB8AC3E}">
        <p14:creationId xmlns:p14="http://schemas.microsoft.com/office/powerpoint/2010/main" val="276930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uverture - Avec date régulièr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Grouper 13"/>
          <p:cNvGrpSpPr/>
          <p:nvPr userDrawn="1"/>
        </p:nvGrpSpPr>
        <p:grpSpPr>
          <a:xfrm>
            <a:off x="1" y="-16933"/>
            <a:ext cx="12194828" cy="3362480"/>
            <a:chOff x="0" y="2115"/>
            <a:chExt cx="9146121" cy="2521860"/>
          </a:xfrm>
        </p:grpSpPr>
        <p:sp>
          <p:nvSpPr>
            <p:cNvPr id="15" name="Rogner un rectangle à un seul coin 20"/>
            <p:cNvSpPr/>
            <p:nvPr userDrawn="1"/>
          </p:nvSpPr>
          <p:spPr>
            <a:xfrm>
              <a:off x="0" y="2115"/>
              <a:ext cx="9146121" cy="252186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16" name="Image 15" descr="Slogan_PP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174" y="330183"/>
              <a:ext cx="1115568" cy="215245"/>
            </a:xfrm>
            <a:prstGeom prst="rect">
              <a:avLst/>
            </a:prstGeom>
          </p:spPr>
        </p:pic>
      </p:grpSp>
      <p:sp>
        <p:nvSpPr>
          <p:cNvPr id="7" name="Ellipse 6"/>
          <p:cNvSpPr/>
          <p:nvPr userDrawn="1"/>
        </p:nvSpPr>
        <p:spPr>
          <a:xfrm>
            <a:off x="306917" y="1874135"/>
            <a:ext cx="2889504" cy="2889504"/>
          </a:xfrm>
          <a:prstGeom prst="ellipse">
            <a:avLst/>
          </a:prstGeom>
          <a:gradFill flip="none" rotWithShape="1">
            <a:gsLst>
              <a:gs pos="100000">
                <a:srgbClr val="30B179"/>
              </a:gs>
              <a:gs pos="0">
                <a:srgbClr val="00899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13" name="Image 12" descr="Quebec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7115" y="6333315"/>
            <a:ext cx="1446699" cy="283184"/>
          </a:xfrm>
          <a:prstGeom prst="rect">
            <a:avLst/>
          </a:prstGeom>
        </p:spPr>
      </p:pic>
      <p:pic>
        <p:nvPicPr>
          <p:cNvPr id="17" name="Image 16" descr="Spheres_PPT-01.png"/>
          <p:cNvPicPr>
            <a:picLocks noChangeAspect="1"/>
          </p:cNvPicPr>
          <p:nvPr userDrawn="1"/>
        </p:nvPicPr>
        <p:blipFill rotWithShape="1">
          <a:blip r:embed="rId5">
            <a:extLst>
              <a:ext uri="{28A0092B-C50C-407E-A947-70E740481C1C}">
                <a14:useLocalDpi xmlns:a14="http://schemas.microsoft.com/office/drawing/2010/main" val="0"/>
              </a:ext>
            </a:extLst>
          </a:blip>
          <a:srcRect r="11174"/>
          <a:stretch/>
        </p:blipFill>
        <p:spPr>
          <a:xfrm>
            <a:off x="10267781" y="740279"/>
            <a:ext cx="1938528" cy="2072640"/>
          </a:xfrm>
          <a:prstGeom prst="rect">
            <a:avLst/>
          </a:prstGeom>
        </p:spPr>
      </p:pic>
      <p:sp>
        <p:nvSpPr>
          <p:cNvPr id="21" name="Espace réservé du texte 33"/>
          <p:cNvSpPr>
            <a:spLocks noGrp="1"/>
          </p:cNvSpPr>
          <p:nvPr>
            <p:ph type="body" sz="quarter" idx="14" hasCustomPrompt="1"/>
          </p:nvPr>
        </p:nvSpPr>
        <p:spPr>
          <a:xfrm>
            <a:off x="4986867" y="4560711"/>
            <a:ext cx="3996267" cy="1975556"/>
          </a:xfrm>
          <a:prstGeom prst="rect">
            <a:avLst/>
          </a:prstGeom>
        </p:spPr>
        <p:txBody>
          <a:bodyPr vert="horz" lIns="0" tIns="0" rIns="0" bIns="0"/>
          <a:lstStyle>
            <a:lvl1pPr marL="0" indent="0">
              <a:spcBef>
                <a:spcPts val="0"/>
              </a:spcBef>
              <a:buFontTx/>
              <a:buNone/>
              <a:defRPr sz="1400" b="0" i="0" baseline="0">
                <a:solidFill>
                  <a:srgbClr val="464646"/>
                </a:solidFill>
                <a:latin typeface="+mn-lt"/>
              </a:defRPr>
            </a:lvl1pPr>
          </a:lstStyle>
          <a:p>
            <a:pPr lvl="0"/>
            <a:r>
              <a:rPr lang="fr-FR" dirty="0" smtClean="0"/>
              <a:t>Texte secondaire</a:t>
            </a:r>
            <a:endParaRPr lang="fr-FR" dirty="0"/>
          </a:p>
        </p:txBody>
      </p:sp>
      <p:sp>
        <p:nvSpPr>
          <p:cNvPr id="22" name="Espace réservé du texte 33"/>
          <p:cNvSpPr>
            <a:spLocks noGrp="1"/>
          </p:cNvSpPr>
          <p:nvPr>
            <p:ph type="body" sz="quarter" idx="15" hasCustomPrompt="1"/>
          </p:nvPr>
        </p:nvSpPr>
        <p:spPr>
          <a:xfrm>
            <a:off x="4986867" y="3623737"/>
            <a:ext cx="3996267" cy="936977"/>
          </a:xfrm>
          <a:prstGeom prst="rect">
            <a:avLst/>
          </a:prstGeom>
        </p:spPr>
        <p:txBody>
          <a:bodyPr vert="horz" lIns="0" tIns="0" rIns="0" bIns="0"/>
          <a:lstStyle>
            <a:lvl1pPr marL="0" indent="0">
              <a:lnSpc>
                <a:spcPts val="1600"/>
              </a:lnSpc>
              <a:spcBef>
                <a:spcPts val="0"/>
              </a:spcBef>
              <a:buFontTx/>
              <a:buNone/>
              <a:defRPr sz="1800" b="1" i="0" baseline="0">
                <a:solidFill>
                  <a:schemeClr val="tx1"/>
                </a:solidFill>
                <a:latin typeface="+mj-lt"/>
              </a:defRPr>
            </a:lvl1pPr>
          </a:lstStyle>
          <a:p>
            <a:pPr lvl="0"/>
            <a:r>
              <a:rPr lang="fr-FR" dirty="0" smtClean="0"/>
              <a:t>Titre de la </a:t>
            </a:r>
            <a:br>
              <a:rPr lang="fr-FR" dirty="0" smtClean="0"/>
            </a:br>
            <a:r>
              <a:rPr lang="fr-FR" dirty="0" smtClean="0"/>
              <a:t>présentation</a:t>
            </a:r>
          </a:p>
        </p:txBody>
      </p:sp>
      <p:sp>
        <p:nvSpPr>
          <p:cNvPr id="12" name="ZoneTexte 11"/>
          <p:cNvSpPr txBox="1"/>
          <p:nvPr userDrawn="1"/>
        </p:nvSpPr>
        <p:spPr>
          <a:xfrm>
            <a:off x="672683" y="2878667"/>
            <a:ext cx="2265255" cy="820738"/>
          </a:xfrm>
          <a:prstGeom prst="rect">
            <a:avLst/>
          </a:prstGeom>
          <a:noFill/>
        </p:spPr>
        <p:txBody>
          <a:bodyPr wrap="square" lIns="0" tIns="0" rIns="0" bIns="0" rtlCol="0">
            <a:spAutoFit/>
          </a:bodyPr>
          <a:lstStyle/>
          <a:p>
            <a:pPr defTabSz="457200">
              <a:lnSpc>
                <a:spcPts val="1600"/>
              </a:lnSpc>
            </a:pPr>
            <a:r>
              <a:rPr lang="fr-FR" sz="1700" dirty="0" smtClean="0">
                <a:solidFill>
                  <a:prstClr val="white"/>
                </a:solidFill>
              </a:rPr>
              <a:t>CENTRE INTÉGRÉ</a:t>
            </a:r>
          </a:p>
          <a:p>
            <a:pPr defTabSz="457200">
              <a:lnSpc>
                <a:spcPts val="1600"/>
              </a:lnSpc>
            </a:pPr>
            <a:r>
              <a:rPr lang="fr-FR" sz="1700" dirty="0" smtClean="0">
                <a:solidFill>
                  <a:prstClr val="white"/>
                </a:solidFill>
              </a:rPr>
              <a:t>DE SANTÉ ET DE</a:t>
            </a:r>
            <a:br>
              <a:rPr lang="fr-FR" sz="1700" dirty="0" smtClean="0">
                <a:solidFill>
                  <a:prstClr val="white"/>
                </a:solidFill>
              </a:rPr>
            </a:br>
            <a:r>
              <a:rPr lang="fr-FR" sz="1700" dirty="0" smtClean="0">
                <a:solidFill>
                  <a:prstClr val="white"/>
                </a:solidFill>
              </a:rPr>
              <a:t>SERVICES SOCIAUX DE LAVAL</a:t>
            </a:r>
            <a:endParaRPr lang="fr-FR" sz="1700" dirty="0">
              <a:solidFill>
                <a:prstClr val="white"/>
              </a:solidFill>
            </a:endParaRPr>
          </a:p>
        </p:txBody>
      </p:sp>
    </p:spTree>
    <p:extLst>
      <p:ext uri="{BB962C8B-B14F-4D97-AF65-F5344CB8AC3E}">
        <p14:creationId xmlns:p14="http://schemas.microsoft.com/office/powerpoint/2010/main" val="78467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unique">
    <p:spTree>
      <p:nvGrpSpPr>
        <p:cNvPr id="1" name=""/>
        <p:cNvGrpSpPr/>
        <p:nvPr/>
      </p:nvGrpSpPr>
      <p:grpSpPr>
        <a:xfrm>
          <a:off x="0" y="0"/>
          <a:ext cx="0" cy="0"/>
          <a:chOff x="0" y="0"/>
          <a:chExt cx="0" cy="0"/>
        </a:xfrm>
      </p:grpSpPr>
      <p:sp>
        <p:nvSpPr>
          <p:cNvPr id="2" name="Titre 1"/>
          <p:cNvSpPr>
            <a:spLocks noGrp="1"/>
          </p:cNvSpPr>
          <p:nvPr>
            <p:ph type="title"/>
          </p:nvPr>
        </p:nvSpPr>
        <p:spPr>
          <a:xfrm>
            <a:off x="756920" y="1357322"/>
            <a:ext cx="6592147" cy="513983"/>
          </a:xfrm>
        </p:spPr>
        <p:txBody>
          <a:bodyPr/>
          <a:lstStyle>
            <a:lvl1pPr>
              <a:defRPr sz="1600">
                <a:solidFill>
                  <a:srgbClr val="464646"/>
                </a:solidFill>
              </a:defRPr>
            </a:lvl1pPr>
          </a:lstStyle>
          <a:p>
            <a:r>
              <a:rPr lang="fr-FR" smtClean="0"/>
              <a:t>Modifiez le style du titre</a:t>
            </a:r>
            <a:endParaRPr lang="fr-FR" dirty="0"/>
          </a:p>
        </p:txBody>
      </p:sp>
      <p:sp>
        <p:nvSpPr>
          <p:cNvPr id="5" name="Espace réservé du texte 4"/>
          <p:cNvSpPr>
            <a:spLocks noGrp="1"/>
          </p:cNvSpPr>
          <p:nvPr>
            <p:ph type="body" sz="quarter" idx="11" hasCustomPrompt="1"/>
          </p:nvPr>
        </p:nvSpPr>
        <p:spPr>
          <a:xfrm>
            <a:off x="756923" y="1871135"/>
            <a:ext cx="6592148" cy="4315177"/>
          </a:xfrm>
          <a:prstGeom prst="rect">
            <a:avLst/>
          </a:prstGeom>
        </p:spPr>
        <p:txBody>
          <a:bodyPr vert="horz"/>
          <a:lstStyle>
            <a:lvl1pPr marL="246063" marR="0" indent="-246063" algn="l" defTabSz="271463" rtl="0" eaLnBrk="1" fontAlgn="auto" latinLnBrk="0" hangingPunct="1">
              <a:lnSpc>
                <a:spcPct val="100000"/>
              </a:lnSpc>
              <a:spcBef>
                <a:spcPts val="0"/>
              </a:spcBef>
              <a:spcAft>
                <a:spcPts val="0"/>
              </a:spcAft>
              <a:buClrTx/>
              <a:buSzTx/>
              <a:buFont typeface="Arial"/>
              <a:buChar char="•"/>
              <a:tabLst/>
              <a:defRPr sz="1400" baseline="0"/>
            </a:lvl1pPr>
          </a:lstStyle>
          <a:p>
            <a:pPr lvl="0"/>
            <a:r>
              <a:rPr lang="fr-CA" dirty="0" smtClean="0"/>
              <a:t>Élément 1</a:t>
            </a:r>
          </a:p>
          <a:p>
            <a:pPr lvl="0"/>
            <a:r>
              <a:rPr lang="fr-CA" dirty="0" smtClean="0"/>
              <a:t>Élément 2</a:t>
            </a:r>
          </a:p>
          <a:p>
            <a:pPr marL="164592" marR="0" lvl="0" indent="-164592" algn="l" defTabSz="457200" rtl="0" eaLnBrk="1" fontAlgn="auto" latinLnBrk="0" hangingPunct="1">
              <a:lnSpc>
                <a:spcPct val="100000"/>
              </a:lnSpc>
              <a:spcBef>
                <a:spcPts val="0"/>
              </a:spcBef>
              <a:spcAft>
                <a:spcPts val="0"/>
              </a:spcAft>
              <a:buClrTx/>
              <a:buSzTx/>
              <a:buFont typeface="Arial"/>
              <a:buChar char="•"/>
              <a:tabLst/>
              <a:defRPr/>
            </a:pPr>
            <a:r>
              <a:rPr lang="fr-CA" dirty="0" smtClean="0"/>
              <a:t>  Élément 3</a:t>
            </a:r>
          </a:p>
          <a:p>
            <a:pPr lvl="0"/>
            <a:endParaRPr lang="fr-CA" dirty="0" smtClean="0"/>
          </a:p>
          <a:p>
            <a:pPr lvl="0"/>
            <a:endParaRPr lang="fr-CA" dirty="0" smtClean="0"/>
          </a:p>
          <a:p>
            <a:pPr lvl="0"/>
            <a:endParaRPr lang="fr-FR" dirty="0" smtClean="0"/>
          </a:p>
          <a:p>
            <a:pPr lvl="0"/>
            <a:endParaRPr lang="fr-CA" dirty="0" smtClean="0"/>
          </a:p>
        </p:txBody>
      </p:sp>
    </p:spTree>
    <p:extLst>
      <p:ext uri="{BB962C8B-B14F-4D97-AF65-F5344CB8AC3E}">
        <p14:creationId xmlns:p14="http://schemas.microsoft.com/office/powerpoint/2010/main" val="165845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66459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s multiples">
    <p:spTree>
      <p:nvGrpSpPr>
        <p:cNvPr id="1" name=""/>
        <p:cNvGrpSpPr/>
        <p:nvPr/>
      </p:nvGrpSpPr>
      <p:grpSpPr>
        <a:xfrm>
          <a:off x="0" y="0"/>
          <a:ext cx="0" cy="0"/>
          <a:chOff x="0" y="0"/>
          <a:chExt cx="0" cy="0"/>
        </a:xfrm>
      </p:grpSpPr>
      <p:sp>
        <p:nvSpPr>
          <p:cNvPr id="2" name="Titre 1"/>
          <p:cNvSpPr>
            <a:spLocks noGrp="1"/>
          </p:cNvSpPr>
          <p:nvPr>
            <p:ph type="title"/>
          </p:nvPr>
        </p:nvSpPr>
        <p:spPr>
          <a:xfrm>
            <a:off x="731520" y="1100331"/>
            <a:ext cx="9157547" cy="513983"/>
          </a:xfrm>
        </p:spPr>
        <p:txBody>
          <a:bodyPr/>
          <a:lstStyle/>
          <a:p>
            <a:r>
              <a:rPr lang="fr-FR" smtClean="0"/>
              <a:t>Modifiez le style du titre</a:t>
            </a:r>
            <a:endParaRPr lang="fr-FR"/>
          </a:p>
        </p:txBody>
      </p:sp>
      <p:sp>
        <p:nvSpPr>
          <p:cNvPr id="3" name="Espace réservé du contenu 3"/>
          <p:cNvSpPr>
            <a:spLocks noGrp="1"/>
          </p:cNvSpPr>
          <p:nvPr>
            <p:ph sz="quarter" idx="10" hasCustomPrompt="1"/>
          </p:nvPr>
        </p:nvSpPr>
        <p:spPr>
          <a:xfrm>
            <a:off x="731520" y="1614311"/>
            <a:ext cx="6592147" cy="4673432"/>
          </a:xfrm>
          <a:prstGeom prst="rect">
            <a:avLst/>
          </a:prstGeom>
        </p:spPr>
        <p:txBody>
          <a:bodyPr vert="horz" lIns="0" tIns="0" rIns="0" bIns="0"/>
          <a:lstStyle>
            <a:lvl1pPr marL="0" indent="0">
              <a:spcBef>
                <a:spcPts val="0"/>
              </a:spcBef>
              <a:buNone/>
              <a:defRPr sz="1400" baseline="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r>
              <a:rPr lang="fr-CA" dirty="0" smtClean="0"/>
              <a:t>Cliquez sur l'icône pour ajouter un contenu</a:t>
            </a:r>
            <a:endParaRPr lang="fr-FR" dirty="0"/>
          </a:p>
        </p:txBody>
      </p:sp>
      <p:sp>
        <p:nvSpPr>
          <p:cNvPr id="4" name="Espace réservé du contenu 3"/>
          <p:cNvSpPr>
            <a:spLocks noGrp="1"/>
          </p:cNvSpPr>
          <p:nvPr>
            <p:ph sz="quarter" idx="11" hasCustomPrompt="1"/>
          </p:nvPr>
        </p:nvSpPr>
        <p:spPr>
          <a:xfrm>
            <a:off x="7323667" y="1614314"/>
            <a:ext cx="2565400" cy="234808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Tx/>
              <a:buSzTx/>
              <a:buFont typeface="Arial"/>
              <a:buNone/>
              <a:tabLst/>
              <a:defRPr sz="140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CA" dirty="0" smtClean="0"/>
              <a:t>Cliquez sur l'icône pour ajouter un contenu</a:t>
            </a:r>
            <a:endParaRPr lang="fr-FR" dirty="0" smtClean="0"/>
          </a:p>
        </p:txBody>
      </p:sp>
      <p:sp>
        <p:nvSpPr>
          <p:cNvPr id="5" name="Espace réservé du contenu 3"/>
          <p:cNvSpPr>
            <a:spLocks noGrp="1"/>
          </p:cNvSpPr>
          <p:nvPr>
            <p:ph sz="quarter" idx="12" hasCustomPrompt="1"/>
          </p:nvPr>
        </p:nvSpPr>
        <p:spPr>
          <a:xfrm>
            <a:off x="7323667" y="3962403"/>
            <a:ext cx="2565400" cy="2325343"/>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Tx/>
              <a:buSzTx/>
              <a:buFont typeface="Arial"/>
              <a:buNone/>
              <a:tabLst/>
              <a:defRPr sz="1400" baseline="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CA" dirty="0" smtClean="0"/>
              <a:t>Cliquez sur l'icône pour ajouter un contenu</a:t>
            </a:r>
            <a:endParaRPr lang="fr-FR" dirty="0" smtClean="0"/>
          </a:p>
        </p:txBody>
      </p:sp>
    </p:spTree>
    <p:extLst>
      <p:ext uri="{BB962C8B-B14F-4D97-AF65-F5344CB8AC3E}">
        <p14:creationId xmlns:p14="http://schemas.microsoft.com/office/powerpoint/2010/main" val="380609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au simple">
    <p:spTree>
      <p:nvGrpSpPr>
        <p:cNvPr id="1" name=""/>
        <p:cNvGrpSpPr/>
        <p:nvPr/>
      </p:nvGrpSpPr>
      <p:grpSpPr>
        <a:xfrm>
          <a:off x="0" y="0"/>
          <a:ext cx="0" cy="0"/>
          <a:chOff x="0" y="0"/>
          <a:chExt cx="0" cy="0"/>
        </a:xfrm>
      </p:grpSpPr>
      <p:sp>
        <p:nvSpPr>
          <p:cNvPr id="2" name="Titre 1"/>
          <p:cNvSpPr>
            <a:spLocks noGrp="1"/>
          </p:cNvSpPr>
          <p:nvPr>
            <p:ph type="title"/>
          </p:nvPr>
        </p:nvSpPr>
        <p:spPr>
          <a:xfrm>
            <a:off x="731520" y="1100331"/>
            <a:ext cx="7286413" cy="513983"/>
          </a:xfrm>
        </p:spPr>
        <p:txBody>
          <a:bodyPr/>
          <a:lstStyle/>
          <a:p>
            <a:r>
              <a:rPr lang="fr-FR" smtClean="0"/>
              <a:t>Modifiez le style du titre</a:t>
            </a:r>
            <a:endParaRPr lang="fr-FR" dirty="0"/>
          </a:p>
        </p:txBody>
      </p:sp>
      <p:sp>
        <p:nvSpPr>
          <p:cNvPr id="4" name="Espace réservé du tableau 3"/>
          <p:cNvSpPr>
            <a:spLocks noGrp="1"/>
          </p:cNvSpPr>
          <p:nvPr>
            <p:ph type="tbl" sz="quarter" idx="10"/>
          </p:nvPr>
        </p:nvSpPr>
        <p:spPr>
          <a:xfrm>
            <a:off x="731525" y="1615019"/>
            <a:ext cx="7285567" cy="4912783"/>
          </a:xfrm>
          <a:prstGeom prst="rect">
            <a:avLst/>
          </a:prstGeom>
        </p:spPr>
        <p:txBody>
          <a:bodyPr vert="horz" lIns="0" tIns="0" rIns="0" bIns="0" anchor="t" anchorCtr="0"/>
          <a:lstStyle>
            <a:lvl1pPr marL="0" indent="0">
              <a:spcBef>
                <a:spcPts val="0"/>
              </a:spcBef>
              <a:buFontTx/>
              <a:buNone/>
              <a:defRPr sz="1400">
                <a:solidFill>
                  <a:srgbClr val="464646"/>
                </a:solidFill>
                <a:latin typeface="+mn-lt"/>
                <a:cs typeface="Open Sans"/>
              </a:defRPr>
            </a:lvl1pPr>
          </a:lstStyle>
          <a:p>
            <a:r>
              <a:rPr lang="fr-FR" smtClean="0"/>
              <a:t>Cliquez sur l'icône pour ajouter un tableau</a:t>
            </a:r>
            <a:endParaRPr lang="fr-FR" dirty="0"/>
          </a:p>
        </p:txBody>
      </p:sp>
    </p:spTree>
    <p:extLst>
      <p:ext uri="{BB962C8B-B14F-4D97-AF65-F5344CB8AC3E}">
        <p14:creationId xmlns:p14="http://schemas.microsoft.com/office/powerpoint/2010/main" val="405499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731D5C3-F42C-43C1-82C5-FC4324F7AA07}" type="datetimeFigureOut">
              <a:rPr lang="fr-FR"/>
              <a:pPr>
                <a:defRPr/>
              </a:pPr>
              <a:t>04/05/2022</a:t>
            </a:fld>
            <a:endParaRPr lang="fr-BE"/>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atin typeface="Arial" panose="020B0604020202020204" pitchFamily="34" charset="0"/>
              </a:defRPr>
            </a:lvl1pPr>
          </a:lstStyle>
          <a:p>
            <a:pPr>
              <a:defRPr/>
            </a:pPr>
            <a:fld id="{CBA9AD2D-CC32-460A-A7BA-21CF4EA32CCA}" type="slidenum">
              <a:rPr lang="fr-BE" altLang="fr-FR"/>
              <a:pPr>
                <a:defRPr/>
              </a:pPr>
              <a:t>‹N°›</a:t>
            </a:fld>
            <a:endParaRPr lang="fr-BE" altLang="fr-FR"/>
          </a:p>
        </p:txBody>
      </p:sp>
    </p:spTree>
    <p:extLst>
      <p:ext uri="{BB962C8B-B14F-4D97-AF65-F5344CB8AC3E}">
        <p14:creationId xmlns:p14="http://schemas.microsoft.com/office/powerpoint/2010/main" val="331779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4EB9500-A846-4492-B9D6-272D4AE09A64}" type="datetimeFigureOut">
              <a:rPr lang="fr-FR"/>
              <a:pPr>
                <a:defRPr/>
              </a:pPr>
              <a:t>04/05/2022</a:t>
            </a:fld>
            <a:endParaRPr lang="fr-BE"/>
          </a:p>
        </p:txBody>
      </p:sp>
      <p:sp>
        <p:nvSpPr>
          <p:cNvPr id="3" name="Espace réservé du pied de page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atin typeface="Arial" panose="020B0604020202020204" pitchFamily="34" charset="0"/>
              </a:defRPr>
            </a:lvl1pPr>
          </a:lstStyle>
          <a:p>
            <a:pPr>
              <a:defRPr/>
            </a:pPr>
            <a:fld id="{4A9B815D-3260-430D-93AB-02A0D1241A12}" type="slidenum">
              <a:rPr lang="fr-BE" altLang="fr-FR"/>
              <a:pPr>
                <a:defRPr/>
              </a:pPr>
              <a:t>‹N°›</a:t>
            </a:fld>
            <a:endParaRPr lang="fr-BE" altLang="fr-FR"/>
          </a:p>
        </p:txBody>
      </p:sp>
    </p:spTree>
    <p:extLst>
      <p:ext uri="{BB962C8B-B14F-4D97-AF65-F5344CB8AC3E}">
        <p14:creationId xmlns:p14="http://schemas.microsoft.com/office/powerpoint/2010/main" val="30848559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3" name="Date Placeholder 3"/>
          <p:cNvSpPr>
            <a:spLocks noGrp="1"/>
          </p:cNvSpPr>
          <p:nvPr>
            <p:ph type="dt" sz="half" idx="10"/>
          </p:nvPr>
        </p:nvSpPr>
        <p:spPr>
          <a:xfrm>
            <a:off x="7298267" y="5757864"/>
            <a:ext cx="3784600" cy="498475"/>
          </a:xfrm>
          <a:prstGeom prst="rect">
            <a:avLst/>
          </a:prstGeom>
        </p:spPr>
        <p:txBody>
          <a:bodyPr/>
          <a:lstStyle>
            <a:lvl1pPr>
              <a:defRPr/>
            </a:lvl1pPr>
          </a:lstStyle>
          <a:p>
            <a:pPr>
              <a:defRPr/>
            </a:pPr>
            <a:endParaRPr lang="fr-CA"/>
          </a:p>
        </p:txBody>
      </p:sp>
      <p:sp>
        <p:nvSpPr>
          <p:cNvPr id="4" name="Footer Placeholder 4"/>
          <p:cNvSpPr>
            <a:spLocks noGrp="1"/>
          </p:cNvSpPr>
          <p:nvPr>
            <p:ph type="ftr" sz="quarter" idx="11"/>
          </p:nvPr>
        </p:nvSpPr>
        <p:spPr>
          <a:xfrm>
            <a:off x="685801" y="5757864"/>
            <a:ext cx="5499100" cy="498475"/>
          </a:xfrm>
          <a:prstGeom prst="rect">
            <a:avLst/>
          </a:prstGeom>
        </p:spPr>
        <p:txBody>
          <a:bodyPr/>
          <a:lstStyle>
            <a:lvl1pPr>
              <a:defRPr/>
            </a:lvl1pPr>
          </a:lstStyle>
          <a:p>
            <a:pPr>
              <a:defRPr/>
            </a:pPr>
            <a:endParaRPr lang="fr-CA"/>
          </a:p>
        </p:txBody>
      </p:sp>
      <p:sp>
        <p:nvSpPr>
          <p:cNvPr id="5" name="Slide Number Placeholder 5"/>
          <p:cNvSpPr>
            <a:spLocks noGrp="1"/>
          </p:cNvSpPr>
          <p:nvPr>
            <p:ph type="sldNum" sz="quarter" idx="12"/>
          </p:nvPr>
        </p:nvSpPr>
        <p:spPr>
          <a:xfrm>
            <a:off x="6286500" y="5757864"/>
            <a:ext cx="908051" cy="498475"/>
          </a:xfrm>
          <a:prstGeom prst="rect">
            <a:avLst/>
          </a:prstGeom>
        </p:spPr>
        <p:txBody>
          <a:bodyPr/>
          <a:lstStyle>
            <a:lvl1pPr>
              <a:defRPr/>
            </a:lvl1pPr>
          </a:lstStyle>
          <a:p>
            <a:pPr>
              <a:defRPr/>
            </a:pPr>
            <a:fld id="{A48E0608-82D3-45A6-9A6C-BFCB8B4001B9}" type="slidenum">
              <a:rPr lang="fr-CA" altLang="fr-FR"/>
              <a:pPr>
                <a:defRPr/>
              </a:pPr>
              <a:t>‹N°›</a:t>
            </a:fld>
            <a:endParaRPr lang="fr-CA" altLang="fr-FR"/>
          </a:p>
        </p:txBody>
      </p:sp>
    </p:spTree>
    <p:extLst>
      <p:ext uri="{BB962C8B-B14F-4D97-AF65-F5344CB8AC3E}">
        <p14:creationId xmlns:p14="http://schemas.microsoft.com/office/powerpoint/2010/main" val="154722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E2DF">
            <a:alpha val="60000"/>
          </a:srgbClr>
        </a:solidFill>
        <a:effectLst/>
      </p:bgPr>
    </p:bg>
    <p:spTree>
      <p:nvGrpSpPr>
        <p:cNvPr id="1" name=""/>
        <p:cNvGrpSpPr/>
        <p:nvPr/>
      </p:nvGrpSpPr>
      <p:grpSpPr>
        <a:xfrm>
          <a:off x="0" y="0"/>
          <a:ext cx="0" cy="0"/>
          <a:chOff x="0" y="0"/>
          <a:chExt cx="0" cy="0"/>
        </a:xfrm>
      </p:grpSpPr>
      <p:sp>
        <p:nvSpPr>
          <p:cNvPr id="5" name="Rogner un rectangle à un seul coin 20"/>
          <p:cNvSpPr/>
          <p:nvPr/>
        </p:nvSpPr>
        <p:spPr>
          <a:xfrm>
            <a:off x="5" y="2820"/>
            <a:ext cx="12194828" cy="336248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10" name="Image 9" descr="Spheres_PPT-01.png"/>
          <p:cNvPicPr>
            <a:picLocks noChangeAspect="1"/>
          </p:cNvPicPr>
          <p:nvPr/>
        </p:nvPicPr>
        <p:blipFill rotWithShape="1">
          <a:blip r:embed="rId11">
            <a:extLst>
              <a:ext uri="{28A0092B-C50C-407E-A947-70E740481C1C}">
                <a14:useLocalDpi xmlns:a14="http://schemas.microsoft.com/office/drawing/2010/main" val="0"/>
              </a:ext>
            </a:extLst>
          </a:blip>
          <a:srcRect r="11174"/>
          <a:stretch/>
        </p:blipFill>
        <p:spPr>
          <a:xfrm>
            <a:off x="10267781" y="740279"/>
            <a:ext cx="1938528" cy="2072640"/>
          </a:xfrm>
          <a:prstGeom prst="rect">
            <a:avLst/>
          </a:prstGeom>
        </p:spPr>
      </p:pic>
      <p:pic>
        <p:nvPicPr>
          <p:cNvPr id="11" name="Image 10" descr="Slogan_PPT.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899" y="440247"/>
            <a:ext cx="1487424" cy="286993"/>
          </a:xfrm>
          <a:prstGeom prst="rect">
            <a:avLst/>
          </a:prstGeom>
        </p:spPr>
      </p:pic>
      <p:sp>
        <p:nvSpPr>
          <p:cNvPr id="2" name="Espace réservé du titre 1"/>
          <p:cNvSpPr>
            <a:spLocks noGrp="1"/>
          </p:cNvSpPr>
          <p:nvPr>
            <p:ph type="title"/>
          </p:nvPr>
        </p:nvSpPr>
        <p:spPr>
          <a:xfrm>
            <a:off x="731520" y="1100331"/>
            <a:ext cx="7286413" cy="513983"/>
          </a:xfrm>
          <a:prstGeom prst="rect">
            <a:avLst/>
          </a:prstGeom>
        </p:spPr>
        <p:txBody>
          <a:bodyPr vert="horz" lIns="0" tIns="0" rIns="0" bIns="0" rtlCol="0" anchor="t" anchorCtr="0">
            <a:noAutofit/>
          </a:bodyPr>
          <a:lstStyle/>
          <a:p>
            <a:r>
              <a:rPr lang="fr-CA" dirty="0" smtClean="0"/>
              <a:t>Cliquez et modifiez le titre</a:t>
            </a:r>
            <a:endParaRPr lang="fr-FR" dirty="0"/>
          </a:p>
        </p:txBody>
      </p:sp>
      <p:pic>
        <p:nvPicPr>
          <p:cNvPr id="4" name="Image 3" descr="QUEB_CISSSdeLaval_i4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66181" y="5846425"/>
            <a:ext cx="1938528" cy="921877"/>
          </a:xfrm>
          <a:prstGeom prst="rect">
            <a:avLst/>
          </a:prstGeom>
        </p:spPr>
      </p:pic>
    </p:spTree>
    <p:extLst>
      <p:ext uri="{BB962C8B-B14F-4D97-AF65-F5344CB8AC3E}">
        <p14:creationId xmlns:p14="http://schemas.microsoft.com/office/powerpoint/2010/main" val="2700420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NCQuYMCpBw"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bibliotheques.cissslaval.ca/GED_CL/109185792736/PiD-005-2_utilisation_exceptionnelle_des_mesures_de_controle_et_des_mesures_de_positionnement_clientele_hospitalisee_et_hebergee.pdf" TargetMode="External"/><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cissslaval.intranet.reg13.rtss.qc.ca/fileadmin/intranet/cisss_laval/Mon_CISSS/Reglements_Politiques_procedures/CISSS_de_Laval/082-2018-DSM_Politique_sur_l_utilisation_exceptionnelle_des_mesures_de_controle.pdf" TargetMode="External"/><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hyperlink" Target="http://bibliotheques.cissslaval.ca/Record.htm?idlist=1&amp;record=19330202124911584849"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hyperlink" Target="http://bibliotheques.cissslaval.ca/Record.htm?idlist=3&amp;record=19276422124910946049"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bibliotheques.cissslaval.ca/Record.htm?idlist=6&amp;record=19276421124910946039" TargetMode="External"/><Relationship Id="rId5" Type="http://schemas.openxmlformats.org/officeDocument/2006/relationships/hyperlink" Target="http://bibliotheques.cissslaval.ca/Record.htm?idlist=3&amp;record=19276424124910946069" TargetMode="External"/><Relationship Id="rId4" Type="http://schemas.openxmlformats.org/officeDocument/2006/relationships/notesSlide" Target="../notesSlides/notesSlide18.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bibliotheques.cissslaval.ca/Record.htm?idlist=1&amp;record=19276910124910941929" TargetMode="Externa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hyperlink" Target="http://bibliotheques.cissslaval.ca/Record.htm?idlist=6&amp;record=19342431124911606139"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1.png"/><Relationship Id="rId5" Type="http://schemas.openxmlformats.org/officeDocument/2006/relationships/hyperlink" Target="https://www.youtube.com/watch?v=TaaOrujpOq0&amp;feature=youtu.be"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33.jp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oiQCCd9YNw4"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hyperlink" Target="http://bibliotheques.cissslaval.ca/Record.htm?idlist=1&amp;record=19338562124911567449"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36.emf"/><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39.jp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hyperlink" Target="http://bibliotheques.cissslaval.ca/GED_CL/108780292696/Guide_de_completion_-_formulaire_evaluation_et_surveillance_post-chute.pdf"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42.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44.tmp"/><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hyperlink" Target="http://bibliotheques.cissslaval.ca/GED_CL/108694692687/PiD_dysphagie_VF_2021.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bibliotheques.cissslaval.ca/GED_CL/108710292699/algorithme_dysphagie_CSL_VF_2021.pdf"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4.m4a"/><Relationship Id="rId7" Type="http://schemas.openxmlformats.org/officeDocument/2006/relationships/image" Target="../media/image4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37.xml"/><Relationship Id="rId5" Type="http://schemas.openxmlformats.org/officeDocument/2006/relationships/slideLayout" Target="../slideLayouts/slideLayout8.xml"/><Relationship Id="rId4" Type="http://schemas.openxmlformats.org/officeDocument/2006/relationships/audio" Target="../media/media34.m4a"/><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5"/>
          <a:stretch>
            <a:fillRect/>
          </a:stretch>
        </p:blipFill>
        <p:spPr>
          <a:xfrm rot="157422">
            <a:off x="8080074" y="177547"/>
            <a:ext cx="2702646" cy="1803333"/>
          </a:xfrm>
          <a:prstGeom prst="rect">
            <a:avLst/>
          </a:prstGeom>
        </p:spPr>
      </p:pic>
      <p:sp>
        <p:nvSpPr>
          <p:cNvPr id="5" name="Flèche vers le haut 4"/>
          <p:cNvSpPr/>
          <p:nvPr/>
        </p:nvSpPr>
        <p:spPr>
          <a:xfrm rot="972838">
            <a:off x="8875057" y="1306923"/>
            <a:ext cx="360040" cy="357508"/>
          </a:xfrm>
          <a:prstGeom prst="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cap="all" spc="-60" dirty="0">
              <a:solidFill>
                <a:prstClr val="white"/>
              </a:solidFill>
              <a:latin typeface="Calibri"/>
            </a:endParaRPr>
          </a:p>
        </p:txBody>
      </p:sp>
      <p:pic>
        <p:nvPicPr>
          <p:cNvPr id="4" name="Image 3"/>
          <p:cNvPicPr>
            <a:picLocks noChangeAspect="1"/>
          </p:cNvPicPr>
          <p:nvPr/>
        </p:nvPicPr>
        <p:blipFill rotWithShape="1">
          <a:blip r:embed="rId6"/>
          <a:srcRect l="34250" t="15000" r="34250" b="6601"/>
          <a:stretch/>
        </p:blipFill>
        <p:spPr>
          <a:xfrm>
            <a:off x="3071665" y="44626"/>
            <a:ext cx="4968550" cy="675435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99856" y="6248400"/>
            <a:ext cx="609600" cy="609600"/>
          </a:xfrm>
          <a:prstGeom prst="rect">
            <a:avLst/>
          </a:prstGeom>
        </p:spPr>
      </p:pic>
    </p:spTree>
    <p:extLst>
      <p:ext uri="{BB962C8B-B14F-4D97-AF65-F5344CB8AC3E}">
        <p14:creationId xmlns:p14="http://schemas.microsoft.com/office/powerpoint/2010/main" val="1809159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151529" y="322729"/>
            <a:ext cx="8821271" cy="523220"/>
          </a:xfrm>
          <a:prstGeom prst="rect">
            <a:avLst/>
          </a:prstGeom>
          <a:noFill/>
        </p:spPr>
        <p:txBody>
          <a:bodyPr wrap="square" rtlCol="0">
            <a:spAutoFit/>
          </a:bodyPr>
          <a:lstStyle/>
          <a:p>
            <a:pPr algn="ctr"/>
            <a:r>
              <a:rPr lang="fr-CA" sz="2800" dirty="0" smtClean="0">
                <a:solidFill>
                  <a:schemeClr val="accent6"/>
                </a:solidFill>
              </a:rPr>
              <a:t>Installation du matériel d’aspiration murale</a:t>
            </a:r>
            <a:endParaRPr lang="fr-CA" sz="2800" dirty="0">
              <a:solidFill>
                <a:schemeClr val="accent6"/>
              </a:solidFill>
            </a:endParaRPr>
          </a:p>
        </p:txBody>
      </p:sp>
      <p:sp>
        <p:nvSpPr>
          <p:cNvPr id="4" name="Rectangle 3"/>
          <p:cNvSpPr/>
          <p:nvPr/>
        </p:nvSpPr>
        <p:spPr>
          <a:xfrm>
            <a:off x="4123630" y="3503977"/>
            <a:ext cx="4546236" cy="400110"/>
          </a:xfrm>
          <a:prstGeom prst="rect">
            <a:avLst/>
          </a:prstGeom>
        </p:spPr>
        <p:txBody>
          <a:bodyPr wrap="square">
            <a:spAutoFit/>
          </a:bodyPr>
          <a:lstStyle/>
          <a:p>
            <a:r>
              <a:rPr lang="fr-CA" altLang="fr-FR" sz="2000" b="1" dirty="0">
                <a:solidFill>
                  <a:srgbClr val="FF0000"/>
                </a:solidFill>
              </a:rPr>
              <a:t>Visionnement </a:t>
            </a:r>
            <a:r>
              <a:rPr lang="fr-CA" altLang="fr-FR" sz="2000" b="1" dirty="0" smtClean="0">
                <a:solidFill>
                  <a:srgbClr val="FF0000"/>
                </a:solidFill>
              </a:rPr>
              <a:t>de la vidéo obligatoire</a:t>
            </a:r>
            <a:endParaRPr lang="fr-CA" altLang="fr-FR" sz="2000" b="1" dirty="0">
              <a:solidFill>
                <a:srgbClr val="FF0000"/>
              </a:solidFill>
            </a:endParaRPr>
          </a:p>
        </p:txBody>
      </p:sp>
      <p:sp>
        <p:nvSpPr>
          <p:cNvPr id="2" name="ZoneTexte 1"/>
          <p:cNvSpPr txBox="1"/>
          <p:nvPr/>
        </p:nvSpPr>
        <p:spPr>
          <a:xfrm>
            <a:off x="968520" y="1682045"/>
            <a:ext cx="10442222" cy="1477328"/>
          </a:xfrm>
          <a:prstGeom prst="rect">
            <a:avLst/>
          </a:prstGeom>
          <a:noFill/>
        </p:spPr>
        <p:txBody>
          <a:bodyPr wrap="square" rtlCol="0">
            <a:spAutoFit/>
          </a:bodyPr>
          <a:lstStyle/>
          <a:p>
            <a:pPr algn="ctr"/>
            <a:r>
              <a:rPr lang="fr-FR" dirty="0" smtClean="0"/>
              <a:t> Voici une vidéo de démonstration de l’installation du matériel d’aspiration murale</a:t>
            </a:r>
          </a:p>
          <a:p>
            <a:endParaRPr lang="fr-FR" dirty="0"/>
          </a:p>
          <a:p>
            <a:pPr algn="ctr"/>
            <a:r>
              <a:rPr lang="fr-FR" dirty="0" smtClean="0">
                <a:hlinkClick r:id="rId3"/>
              </a:rPr>
              <a:t>Aspiration murale</a:t>
            </a:r>
            <a:endParaRPr lang="fr-FR" dirty="0" smtClean="0"/>
          </a:p>
          <a:p>
            <a:endParaRPr lang="fr-FR" dirty="0"/>
          </a:p>
          <a:p>
            <a:endParaRPr lang="fr-FR" dirty="0"/>
          </a:p>
        </p:txBody>
      </p:sp>
    </p:spTree>
    <p:extLst>
      <p:ext uri="{BB962C8B-B14F-4D97-AF65-F5344CB8AC3E}">
        <p14:creationId xmlns:p14="http://schemas.microsoft.com/office/powerpoint/2010/main" val="2048892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1991544" y="1290919"/>
            <a:ext cx="8136904" cy="4740873"/>
          </a:xfrm>
        </p:spPr>
        <p:txBody>
          <a:bodyPr/>
          <a:lstStyle/>
          <a:p>
            <a:pPr marL="0" indent="0" algn="just">
              <a:buNone/>
            </a:pPr>
            <a:endParaRPr lang="fr-CA" sz="2000" dirty="0"/>
          </a:p>
          <a:p>
            <a:pPr marL="0" indent="0" algn="just">
              <a:buNone/>
            </a:pPr>
            <a:endParaRPr lang="fr-CA" sz="2000" dirty="0"/>
          </a:p>
          <a:p>
            <a:pPr marL="0" indent="0" algn="just">
              <a:buNone/>
            </a:pPr>
            <a:endParaRPr lang="fr-CA" sz="2000" dirty="0"/>
          </a:p>
          <a:p>
            <a:pPr marL="0" indent="0" algn="just">
              <a:buNone/>
            </a:pPr>
            <a:endParaRPr lang="fr-CA" sz="2000" dirty="0"/>
          </a:p>
          <a:p>
            <a:pPr marL="0" indent="0" algn="just">
              <a:buNone/>
            </a:pPr>
            <a:r>
              <a:rPr lang="fr-CA" sz="2000" dirty="0"/>
              <a:t>Durant la nuit, M. Bouchard devient agité, non collaborant : tente d’arracher son oxygène, son accès veineux et cherche à tout prix à se lever.</a:t>
            </a:r>
          </a:p>
          <a:p>
            <a:pPr marL="0" indent="0" algn="just">
              <a:buNone/>
            </a:pPr>
            <a:endParaRPr lang="fr-CA" sz="2000" dirty="0"/>
          </a:p>
          <a:p>
            <a:pPr marL="0" indent="0" algn="just">
              <a:buNone/>
            </a:pPr>
            <a:r>
              <a:rPr lang="fr-CA" sz="2000" dirty="0"/>
              <a:t>Lorsque vous tentez d’entrer en contact avec lui, impossible d’avoir son attention, ni sa collaboration. Sa fille est au chevet et pleure, car elle ne comprend pas ce qui se passe.</a:t>
            </a:r>
          </a:p>
          <a:p>
            <a:pPr marL="0" indent="0" algn="just">
              <a:buNone/>
            </a:pPr>
            <a:endParaRPr lang="fr-CA" sz="2000" dirty="0"/>
          </a:p>
          <a:p>
            <a:pPr marL="0" indent="0" algn="just">
              <a:buNone/>
            </a:pPr>
            <a:endParaRPr lang="fr-CA" sz="2000" dirty="0"/>
          </a:p>
          <a:p>
            <a:pPr marL="0" indent="0" algn="just">
              <a:buNone/>
            </a:pPr>
            <a:endParaRPr lang="fr-CA" sz="2000" dirty="0"/>
          </a:p>
          <a:p>
            <a:pPr marL="0" indent="0" algn="just">
              <a:buNone/>
            </a:pPr>
            <a:r>
              <a:rPr lang="fr-CA" sz="2000" dirty="0"/>
              <a:t>Son comportement nécessite-t-il le recours à la contention ?</a:t>
            </a:r>
          </a:p>
          <a:p>
            <a:pPr marL="0" indent="0" algn="just">
              <a:buNone/>
            </a:pPr>
            <a:endParaRPr lang="fr-CA" sz="2000" dirty="0"/>
          </a:p>
        </p:txBody>
      </p:sp>
      <p:pic>
        <p:nvPicPr>
          <p:cNvPr id="4" name="Image 3"/>
          <p:cNvPicPr>
            <a:picLocks noChangeAspect="1"/>
          </p:cNvPicPr>
          <p:nvPr/>
        </p:nvPicPr>
        <p:blipFill>
          <a:blip r:embed="rId5"/>
          <a:stretch>
            <a:fillRect/>
          </a:stretch>
        </p:blipFill>
        <p:spPr>
          <a:xfrm rot="355462">
            <a:off x="7422616" y="186252"/>
            <a:ext cx="3286752" cy="2155850"/>
          </a:xfrm>
          <a:prstGeom prst="rect">
            <a:avLst/>
          </a:prstGeom>
        </p:spPr>
      </p:pic>
      <p:sp>
        <p:nvSpPr>
          <p:cNvPr id="5" name="Flèche vers le haut 4"/>
          <p:cNvSpPr/>
          <p:nvPr/>
        </p:nvSpPr>
        <p:spPr>
          <a:xfrm rot="1498927">
            <a:off x="9100503" y="1556020"/>
            <a:ext cx="491756" cy="697018"/>
          </a:xfrm>
          <a:prstGeom prst="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cap="all" spc="-60" dirty="0">
              <a:solidFill>
                <a:prstClr val="white"/>
              </a:solidFill>
              <a:latin typeface="Calibri"/>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1151" y="5726991"/>
            <a:ext cx="609600" cy="609600"/>
          </a:xfrm>
          <a:prstGeom prst="rect">
            <a:avLst/>
          </a:prstGeom>
        </p:spPr>
      </p:pic>
      <p:sp>
        <p:nvSpPr>
          <p:cNvPr id="6" name="Titre 1"/>
          <p:cNvSpPr>
            <a:spLocks noGrp="1"/>
          </p:cNvSpPr>
          <p:nvPr>
            <p:ph type="title"/>
          </p:nvPr>
        </p:nvSpPr>
        <p:spPr>
          <a:xfrm>
            <a:off x="3134756" y="1017318"/>
            <a:ext cx="5129118" cy="547201"/>
          </a:xfrm>
        </p:spPr>
        <p:txBody>
          <a:bodyPr/>
          <a:lstStyle/>
          <a:p>
            <a:r>
              <a:rPr lang="fr-CA" sz="3300" dirty="0">
                <a:solidFill>
                  <a:schemeClr val="accent2"/>
                </a:solidFill>
              </a:rPr>
              <a:t>Mesures de contrôle</a:t>
            </a:r>
            <a:r>
              <a:rPr lang="fr-CA" dirty="0">
                <a:solidFill>
                  <a:schemeClr val="accent2"/>
                </a:solidFill>
              </a:rPr>
              <a:t/>
            </a:r>
            <a:br>
              <a:rPr lang="fr-CA" dirty="0">
                <a:solidFill>
                  <a:schemeClr val="accent2"/>
                </a:solidFill>
              </a:rPr>
            </a:br>
            <a:endParaRPr lang="fr-CA" dirty="0">
              <a:solidFill>
                <a:schemeClr val="accent2"/>
              </a:solidFill>
            </a:endParaRPr>
          </a:p>
        </p:txBody>
      </p:sp>
    </p:spTree>
    <p:extLst>
      <p:ext uri="{BB962C8B-B14F-4D97-AF65-F5344CB8AC3E}">
        <p14:creationId xmlns:p14="http://schemas.microsoft.com/office/powerpoint/2010/main" val="323689608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1693" y="980728"/>
            <a:ext cx="7531255" cy="648072"/>
          </a:xfrm>
        </p:spPr>
        <p:txBody>
          <a:bodyPr/>
          <a:lstStyle/>
          <a:p>
            <a:pPr algn="ctr">
              <a:lnSpc>
                <a:spcPct val="100000"/>
              </a:lnSpc>
            </a:pPr>
            <a:r>
              <a:rPr lang="fr-CA" sz="2800" dirty="0">
                <a:solidFill>
                  <a:schemeClr val="accent2"/>
                </a:solidFill>
                <a:effectLst>
                  <a:outerShdw blurRad="38100" dist="38100" dir="2700000" algn="tl">
                    <a:srgbClr val="000000">
                      <a:alpha val="43137"/>
                    </a:srgbClr>
                  </a:outerShdw>
                </a:effectLst>
              </a:rPr>
              <a:t>MESURES ALTERNATIVES ou DE REMPLACEMENT</a:t>
            </a:r>
            <a:endParaRPr lang="fr-CA" sz="2800" b="0" dirty="0">
              <a:solidFill>
                <a:schemeClr val="accent2"/>
              </a:solidFill>
            </a:endParaRPr>
          </a:p>
        </p:txBody>
      </p:sp>
      <p:sp>
        <p:nvSpPr>
          <p:cNvPr id="3" name="Espace réservé du texte 2"/>
          <p:cNvSpPr>
            <a:spLocks noGrp="1"/>
          </p:cNvSpPr>
          <p:nvPr>
            <p:ph type="body" sz="quarter" idx="11"/>
          </p:nvPr>
        </p:nvSpPr>
        <p:spPr>
          <a:xfrm>
            <a:off x="2091692" y="2132857"/>
            <a:ext cx="7964748" cy="3672408"/>
          </a:xfrm>
          <a:noFill/>
          <a:ln>
            <a:noFill/>
          </a:ln>
        </p:spPr>
        <p:style>
          <a:lnRef idx="2">
            <a:schemeClr val="accent5"/>
          </a:lnRef>
          <a:fillRef idx="1">
            <a:schemeClr val="lt1"/>
          </a:fillRef>
          <a:effectRef idx="0">
            <a:schemeClr val="accent5"/>
          </a:effectRef>
          <a:fontRef idx="minor">
            <a:schemeClr val="dk1"/>
          </a:fontRef>
        </p:style>
        <p:txBody>
          <a:bodyPr/>
          <a:lstStyle/>
          <a:p>
            <a:pPr marL="1062832" indent="-257175" eaLnBrk="0" fontAlgn="base" hangingPunct="0">
              <a:spcBef>
                <a:spcPts val="225"/>
              </a:spcBef>
              <a:spcAft>
                <a:spcPts val="900"/>
              </a:spcAft>
              <a:buClr>
                <a:schemeClr val="accent2"/>
              </a:buClr>
              <a:buFont typeface="Wingdings 2" panose="05020102010507070707" pitchFamily="18" charset="2"/>
              <a:buChar char="³"/>
            </a:pPr>
            <a:endParaRPr lang="fr-CA" altLang="fr-FR" sz="100" dirty="0">
              <a:latin typeface="Georgia"/>
            </a:endParaRPr>
          </a:p>
          <a:p>
            <a:pPr marL="450850" indent="-430213" algn="just" eaLnBrk="0" fontAlgn="base" hangingPunct="0">
              <a:spcBef>
                <a:spcPts val="225"/>
              </a:spcBef>
              <a:spcAft>
                <a:spcPts val="900"/>
              </a:spcAft>
              <a:buClr>
                <a:schemeClr val="accent2"/>
              </a:buClr>
              <a:buFont typeface="Wingdings 2" panose="05020102010507070707" pitchFamily="18" charset="2"/>
              <a:buChar char="³"/>
            </a:pPr>
            <a:r>
              <a:rPr lang="fr-CA" altLang="fr-FR" sz="2000" b="1" dirty="0">
                <a:solidFill>
                  <a:schemeClr val="accent2"/>
                </a:solidFill>
              </a:rPr>
              <a:t>Tenter de décoder les comportements en recherchant les causes.</a:t>
            </a:r>
          </a:p>
          <a:p>
            <a:pPr marL="450850" indent="-430213" algn="just" eaLnBrk="0" fontAlgn="base" hangingPunct="0">
              <a:buClr>
                <a:schemeClr val="accent2"/>
              </a:buClr>
              <a:buFont typeface="Wingdings 2" panose="05020102010507070707" pitchFamily="18" charset="2"/>
              <a:buChar char="³"/>
            </a:pPr>
            <a:endParaRPr lang="fr-CA" altLang="fr-FR" sz="1800" b="1" dirty="0">
              <a:solidFill>
                <a:schemeClr val="accent2"/>
              </a:solidFill>
            </a:endParaRPr>
          </a:p>
          <a:p>
            <a:pPr marL="450850" indent="-430213" algn="just" eaLnBrk="0" fontAlgn="base" hangingPunct="0">
              <a:spcBef>
                <a:spcPts val="225"/>
              </a:spcBef>
              <a:spcAft>
                <a:spcPts val="900"/>
              </a:spcAft>
              <a:buClr>
                <a:schemeClr val="accent2"/>
              </a:buClr>
              <a:buFont typeface="Wingdings 2" panose="05020102010507070707" pitchFamily="18" charset="2"/>
              <a:buChar char="³"/>
            </a:pPr>
            <a:r>
              <a:rPr lang="fr-CA" altLang="fr-FR" sz="2000" b="1" dirty="0">
                <a:solidFill>
                  <a:schemeClr val="accent2"/>
                </a:solidFill>
              </a:rPr>
              <a:t>Que pouvons-nous faire pour diminuer l’agitation de M. Bouchard ?</a:t>
            </a:r>
          </a:p>
          <a:p>
            <a:pPr marL="947737" lvl="1" indent="-450850" algn="just">
              <a:spcAft>
                <a:spcPts val="1200"/>
              </a:spcAft>
              <a:buClr>
                <a:schemeClr val="accent2"/>
              </a:buClr>
              <a:buFont typeface="Wingdings 3" panose="05040102010807070707" pitchFamily="18" charset="2"/>
              <a:buChar char="´"/>
              <a:defRPr/>
            </a:pPr>
            <a:r>
              <a:rPr lang="fr-CA" altLang="fr-FR" sz="1800" dirty="0"/>
              <a:t>Relever la tête du  lit</a:t>
            </a:r>
          </a:p>
          <a:p>
            <a:pPr marL="947737" lvl="1" indent="-450850" algn="just">
              <a:spcAft>
                <a:spcPts val="1200"/>
              </a:spcAft>
              <a:buClr>
                <a:schemeClr val="accent2"/>
              </a:buClr>
              <a:buFont typeface="Wingdings 3" panose="05040102010807070707" pitchFamily="18" charset="2"/>
              <a:buChar char="´"/>
              <a:defRPr/>
            </a:pPr>
            <a:r>
              <a:rPr lang="fr-CA" altLang="fr-FR" sz="1800" dirty="0"/>
              <a:t>Reprendre la saturation et ajuster l’O</a:t>
            </a:r>
            <a:r>
              <a:rPr lang="fr-CA" altLang="fr-FR" sz="1800" baseline="-25000" dirty="0"/>
              <a:t>2</a:t>
            </a:r>
          </a:p>
          <a:p>
            <a:pPr marL="947737" lvl="1" indent="-450850" algn="just">
              <a:spcAft>
                <a:spcPts val="1200"/>
              </a:spcAft>
              <a:buClr>
                <a:schemeClr val="accent2"/>
              </a:buClr>
              <a:buFont typeface="Wingdings 3" panose="05040102010807070707" pitchFamily="18" charset="2"/>
              <a:buChar char="´"/>
              <a:defRPr/>
            </a:pPr>
            <a:r>
              <a:rPr lang="fr-CA" altLang="fr-FR" sz="1800" dirty="0"/>
              <a:t>Impliquer la fille de M. Bouchard dans la surveillance</a:t>
            </a:r>
          </a:p>
          <a:p>
            <a:pPr marL="947737" lvl="1" indent="-450850" algn="just">
              <a:spcAft>
                <a:spcPts val="1200"/>
              </a:spcAft>
              <a:buClr>
                <a:schemeClr val="accent2"/>
              </a:buClr>
              <a:buFont typeface="Wingdings 3" panose="05040102010807070707" pitchFamily="18" charset="2"/>
              <a:buChar char="´"/>
              <a:defRPr/>
            </a:pPr>
            <a:r>
              <a:rPr lang="fr-CA" altLang="fr-FR" sz="1800" dirty="0"/>
              <a:t>Dissimuler le soluté à l’aide d’un bandage</a:t>
            </a:r>
          </a:p>
        </p:txBody>
      </p:sp>
      <p:pic>
        <p:nvPicPr>
          <p:cNvPr id="4" name="Image 3"/>
          <p:cNvPicPr>
            <a:picLocks noChangeAspect="1"/>
          </p:cNvPicPr>
          <p:nvPr/>
        </p:nvPicPr>
        <p:blipFill rotWithShape="1">
          <a:blip r:embed="rId5"/>
          <a:srcRect l="20963" t="1374" r="23024" b="2406"/>
          <a:stretch/>
        </p:blipFill>
        <p:spPr>
          <a:xfrm>
            <a:off x="8040217" y="3356992"/>
            <a:ext cx="1542257" cy="2594992"/>
          </a:xfrm>
          <a:prstGeom prst="rect">
            <a:avLst/>
          </a:prstGeom>
          <a:ln>
            <a:noFill/>
          </a:ln>
          <a:effectLst>
            <a:softEdge rad="112500"/>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0721" y="4888426"/>
            <a:ext cx="609600" cy="609600"/>
          </a:xfrm>
          <a:prstGeom prst="rect">
            <a:avLst/>
          </a:prstGeom>
        </p:spPr>
      </p:pic>
    </p:spTree>
    <p:extLst>
      <p:ext uri="{BB962C8B-B14F-4D97-AF65-F5344CB8AC3E}">
        <p14:creationId xmlns:p14="http://schemas.microsoft.com/office/powerpoint/2010/main" val="405731964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11112" y="692697"/>
            <a:ext cx="6025248" cy="1309561"/>
          </a:xfrm>
        </p:spPr>
        <p:txBody>
          <a:bodyPr/>
          <a:lstStyle/>
          <a:p>
            <a:r>
              <a:rPr lang="fr-CA" sz="2700" dirty="0">
                <a:solidFill>
                  <a:schemeClr val="accent2"/>
                </a:solidFill>
              </a:rPr>
              <a:t>Comment éviter les mesures de contrôle?</a:t>
            </a:r>
            <a:r>
              <a:rPr lang="fr-CA" sz="2700" u="sng" dirty="0">
                <a:solidFill>
                  <a:schemeClr val="accent2"/>
                </a:solidFill>
              </a:rPr>
              <a:t/>
            </a:r>
            <a:br>
              <a:rPr lang="fr-CA" sz="2700" u="sng" dirty="0">
                <a:solidFill>
                  <a:schemeClr val="accent2"/>
                </a:solidFill>
              </a:rPr>
            </a:br>
            <a:r>
              <a:rPr lang="fr-CA" sz="2700" u="sng" dirty="0">
                <a:solidFill>
                  <a:schemeClr val="accent2"/>
                </a:solidFill>
              </a:rPr>
              <a:t/>
            </a:r>
            <a:br>
              <a:rPr lang="fr-CA" sz="2700" u="sng" dirty="0">
                <a:solidFill>
                  <a:schemeClr val="accent2"/>
                </a:solidFill>
              </a:rPr>
            </a:br>
            <a:r>
              <a:rPr lang="fr-CA" sz="2700" dirty="0">
                <a:solidFill>
                  <a:schemeClr val="accent2"/>
                </a:solidFill>
              </a:rPr>
              <a:t>          </a:t>
            </a:r>
            <a:r>
              <a:rPr lang="fr-CA" sz="2700" u="sng" dirty="0">
                <a:solidFill>
                  <a:schemeClr val="accent2"/>
                </a:solidFill>
              </a:rPr>
              <a:t>MESURES DE REMPLACEMENT</a:t>
            </a:r>
            <a:r>
              <a:rPr lang="fr-CA" dirty="0" smtClean="0"/>
              <a:t/>
            </a:r>
            <a:br>
              <a:rPr lang="fr-CA" dirty="0" smtClean="0"/>
            </a:br>
            <a:endParaRPr lang="fr-CA" dirty="0"/>
          </a:p>
        </p:txBody>
      </p:sp>
      <p:sp>
        <p:nvSpPr>
          <p:cNvPr id="3" name="Espace réservé du texte 2"/>
          <p:cNvSpPr>
            <a:spLocks noGrp="1"/>
          </p:cNvSpPr>
          <p:nvPr>
            <p:ph type="body" sz="quarter" idx="11"/>
          </p:nvPr>
        </p:nvSpPr>
        <p:spPr>
          <a:xfrm>
            <a:off x="1634247" y="1347477"/>
            <a:ext cx="9377464" cy="3485929"/>
          </a:xfrm>
        </p:spPr>
        <p:txBody>
          <a:bodyPr/>
          <a:lstStyle/>
          <a:p>
            <a:pPr marL="421244" lvl="1" indent="-342900">
              <a:buFont typeface="Arial" panose="020B0604020202020204" pitchFamily="34" charset="0"/>
              <a:buChar char="•"/>
              <a:defRPr/>
            </a:pPr>
            <a:r>
              <a:rPr lang="fr-CA" altLang="fr-FR" sz="2100" dirty="0"/>
              <a:t>Moniteur de mobilité (coussin sous fesses, clip)</a:t>
            </a:r>
          </a:p>
          <a:p>
            <a:pPr marL="421244" lvl="1" indent="-342900">
              <a:buFont typeface="Arial" panose="020B0604020202020204" pitchFamily="34" charset="0"/>
              <a:buChar char="•"/>
              <a:defRPr/>
            </a:pPr>
            <a:r>
              <a:rPr lang="fr-CA" altLang="fr-FR" sz="2100" dirty="0"/>
              <a:t>Installer l’usager près du poste</a:t>
            </a:r>
          </a:p>
          <a:p>
            <a:pPr marL="421244" lvl="1" indent="-342900">
              <a:buFont typeface="Arial" panose="020B0604020202020204" pitchFamily="34" charset="0"/>
              <a:buChar char="•"/>
              <a:defRPr/>
            </a:pPr>
            <a:r>
              <a:rPr lang="fr-CA" altLang="fr-FR" sz="2100" dirty="0"/>
              <a:t>Répondre aux besoins de base</a:t>
            </a:r>
          </a:p>
          <a:p>
            <a:pPr marL="421244" lvl="1" indent="-342900">
              <a:buFont typeface="Arial" panose="020B0604020202020204" pitchFamily="34" charset="0"/>
              <a:buChar char="•"/>
              <a:defRPr/>
            </a:pPr>
            <a:r>
              <a:rPr lang="fr-CA" altLang="fr-FR" sz="2100" dirty="0"/>
              <a:t>Favoriser la présence de la famille</a:t>
            </a:r>
          </a:p>
          <a:p>
            <a:pPr marL="421244" lvl="1" indent="-342900">
              <a:buFont typeface="Arial" panose="020B0604020202020204" pitchFamily="34" charset="0"/>
              <a:buChar char="•"/>
              <a:defRPr/>
            </a:pPr>
            <a:r>
              <a:rPr lang="fr-CA" altLang="fr-FR" sz="2100" dirty="0"/>
              <a:t>Offrir une séance au fauteuil</a:t>
            </a:r>
          </a:p>
          <a:p>
            <a:pPr marL="421244" lvl="1" indent="-342900">
              <a:buFont typeface="Arial" panose="020B0604020202020204" pitchFamily="34" charset="0"/>
              <a:buChar char="•"/>
              <a:defRPr/>
            </a:pPr>
            <a:r>
              <a:rPr lang="fr-CA" altLang="fr-FR" sz="2100" dirty="0"/>
              <a:t>Accompagner l’usager pour faire des séances de marches</a:t>
            </a:r>
          </a:p>
          <a:p>
            <a:pPr marL="421244" lvl="1" indent="-342900">
              <a:buFont typeface="Arial" panose="020B0604020202020204" pitchFamily="34" charset="0"/>
              <a:buChar char="•"/>
              <a:defRPr/>
            </a:pPr>
            <a:r>
              <a:rPr lang="fr-CA" altLang="fr-FR" sz="2100" dirty="0"/>
              <a:t>Occuper l’usager à l’aide d’activités qu’il apprécie</a:t>
            </a:r>
          </a:p>
          <a:p>
            <a:pPr marL="421244" lvl="1" indent="-342900">
              <a:buFont typeface="Arial" panose="020B0604020202020204" pitchFamily="34" charset="0"/>
              <a:buChar char="•"/>
              <a:defRPr/>
            </a:pPr>
            <a:r>
              <a:rPr lang="fr-CA" altLang="fr-FR" sz="2100" dirty="0"/>
              <a:t>Utiliser un bracelet anti-fugue</a:t>
            </a:r>
          </a:p>
          <a:p>
            <a:pPr marL="421244" lvl="1" indent="-342900">
              <a:buFont typeface="Arial" panose="020B0604020202020204" pitchFamily="34" charset="0"/>
              <a:buChar char="•"/>
              <a:defRPr/>
            </a:pPr>
            <a:r>
              <a:rPr lang="fr-CA" altLang="fr-FR" sz="2100" b="1" dirty="0"/>
              <a:t>Soyez créatif dans vos interventions!</a:t>
            </a:r>
          </a:p>
          <a:p>
            <a:pPr marL="78344" lvl="1" indent="0">
              <a:buNone/>
              <a:defRPr/>
            </a:pPr>
            <a:endParaRPr lang="fr-CA" altLang="fr-FR" sz="2100" dirty="0">
              <a:solidFill>
                <a:schemeClr val="accent2"/>
              </a:solidFill>
            </a:endParaRPr>
          </a:p>
        </p:txBody>
      </p:sp>
      <p:sp>
        <p:nvSpPr>
          <p:cNvPr id="4" name="Flèche droite 3"/>
          <p:cNvSpPr/>
          <p:nvPr/>
        </p:nvSpPr>
        <p:spPr>
          <a:xfrm>
            <a:off x="3500169" y="980728"/>
            <a:ext cx="399826" cy="280382"/>
          </a:xfrm>
          <a:prstGeom prst="rightArrow">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020"/>
              </a:lnSpc>
            </a:pPr>
            <a:endParaRPr lang="fr-CA" sz="975" cap="all" spc="-45" dirty="0">
              <a:solidFill>
                <a:prstClr val="white"/>
              </a:solidFill>
              <a:latin typeface="Calibri"/>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5620" y="4310350"/>
            <a:ext cx="609600" cy="609600"/>
          </a:xfrm>
          <a:prstGeom prst="rect">
            <a:avLst/>
          </a:prstGeom>
        </p:spPr>
      </p:pic>
      <p:sp>
        <p:nvSpPr>
          <p:cNvPr id="7" name="ZoneTexte 6"/>
          <p:cNvSpPr txBox="1"/>
          <p:nvPr/>
        </p:nvSpPr>
        <p:spPr>
          <a:xfrm>
            <a:off x="2143655" y="4907366"/>
            <a:ext cx="7704307" cy="1754326"/>
          </a:xfrm>
          <a:prstGeom prst="rect">
            <a:avLst/>
          </a:prstGeom>
          <a:noFill/>
          <a:ln>
            <a:solidFill>
              <a:srgbClr val="FF0000"/>
            </a:solidFill>
          </a:ln>
        </p:spPr>
        <p:txBody>
          <a:bodyPr wrap="square" rtlCol="0">
            <a:spAutoFit/>
          </a:bodyPr>
          <a:lstStyle/>
          <a:p>
            <a:pPr algn="ctr"/>
            <a:r>
              <a:rPr lang="fr-CA" b="1" dirty="0" smtClean="0"/>
              <a:t>Afin de vous renseigner sur les différentes mesures de remplacement, vous êtes invités à vous référer au </a:t>
            </a:r>
            <a:r>
              <a:rPr lang="fr-CA" b="1" dirty="0" smtClean="0">
                <a:hlinkClick r:id="rId6"/>
              </a:rPr>
              <a:t>PID- Utilisation exceptionnelle des mesures de contrôle et des mesures de positionnement. Clientèle hospitalisée et hébergée</a:t>
            </a:r>
            <a:r>
              <a:rPr lang="fr-CA" b="1" dirty="0" smtClean="0"/>
              <a:t>. Les mesures de remplacement varient en fonction du risque pour l’usager (ex. risque de chute, risque d’agressivité ou de violence, risque d’interférence au traitement, etc.) </a:t>
            </a:r>
            <a:endParaRPr lang="fr-CA" b="1" dirty="0"/>
          </a:p>
        </p:txBody>
      </p:sp>
    </p:spTree>
    <p:extLst>
      <p:ext uri="{BB962C8B-B14F-4D97-AF65-F5344CB8AC3E}">
        <p14:creationId xmlns:p14="http://schemas.microsoft.com/office/powerpoint/2010/main" val="432734137"/>
      </p:ext>
    </p:extLst>
  </p:cSld>
  <p:clrMapOvr>
    <a:masterClrMapping/>
  </p:clrMapOvr>
  <mc:AlternateContent xmlns:mc="http://schemas.openxmlformats.org/markup-compatibility/2006" xmlns:p14="http://schemas.microsoft.com/office/powerpoint/2010/main">
    <mc:Choice Requires="p14">
      <p:transition spd="slow" p14:dur="2000" advTm="31035"/>
    </mc:Choice>
    <mc:Fallback xmlns="">
      <p:transition spd="slow" advTm="31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3">
                                            <p:txEl>
                                              <p:pRg st="6" end="6"/>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8" dur="500"/>
                                        <p:tgtEl>
                                          <p:spTgt spid="3">
                                            <p:txEl>
                                              <p:pRg st="7" end="7"/>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5452745" y="4231575"/>
            <a:ext cx="2542521" cy="1681730"/>
          </a:xfrm>
          <a:prstGeom prst="rect">
            <a:avLst/>
          </a:prstGeom>
          <a:effectLst>
            <a:softEdge rad="317500"/>
          </a:effectLst>
        </p:spPr>
      </p:pic>
      <p:sp>
        <p:nvSpPr>
          <p:cNvPr id="2" name="Titre 1"/>
          <p:cNvSpPr>
            <a:spLocks noGrp="1"/>
          </p:cNvSpPr>
          <p:nvPr>
            <p:ph type="title"/>
          </p:nvPr>
        </p:nvSpPr>
        <p:spPr>
          <a:xfrm>
            <a:off x="3071664" y="706979"/>
            <a:ext cx="6382470" cy="1331738"/>
          </a:xfrm>
        </p:spPr>
        <p:txBody>
          <a:bodyPr/>
          <a:lstStyle/>
          <a:p>
            <a:pPr algn="ctr"/>
            <a:r>
              <a:rPr lang="fr-CA" sz="4000" dirty="0">
                <a:solidFill>
                  <a:schemeClr val="accent2"/>
                </a:solidFill>
              </a:rPr>
              <a:t>Types de </a:t>
            </a:r>
            <a:br>
              <a:rPr lang="fr-CA" sz="4000" dirty="0">
                <a:solidFill>
                  <a:schemeClr val="accent2"/>
                </a:solidFill>
              </a:rPr>
            </a:br>
            <a:r>
              <a:rPr lang="fr-CA" sz="4000" dirty="0">
                <a:solidFill>
                  <a:schemeClr val="accent2"/>
                </a:solidFill>
              </a:rPr>
              <a:t/>
            </a:r>
            <a:br>
              <a:rPr lang="fr-CA" sz="4000" dirty="0">
                <a:solidFill>
                  <a:schemeClr val="accent2"/>
                </a:solidFill>
              </a:rPr>
            </a:br>
            <a:r>
              <a:rPr lang="fr-CA" sz="4000" dirty="0">
                <a:solidFill>
                  <a:schemeClr val="accent2"/>
                </a:solidFill>
              </a:rPr>
              <a:t>mesures de contrôle</a:t>
            </a:r>
            <a:r>
              <a:rPr lang="fr-CA" dirty="0">
                <a:solidFill>
                  <a:schemeClr val="accent2"/>
                </a:solidFill>
              </a:rPr>
              <a:t/>
            </a:r>
            <a:br>
              <a:rPr lang="fr-CA" dirty="0">
                <a:solidFill>
                  <a:schemeClr val="accent2"/>
                </a:solidFill>
              </a:rPr>
            </a:br>
            <a:endParaRPr lang="fr-CA" dirty="0">
              <a:solidFill>
                <a:schemeClr val="accent2"/>
              </a:solidFill>
            </a:endParaRPr>
          </a:p>
        </p:txBody>
      </p:sp>
      <p:sp>
        <p:nvSpPr>
          <p:cNvPr id="3" name="Espace réservé du texte 2"/>
          <p:cNvSpPr>
            <a:spLocks noGrp="1"/>
          </p:cNvSpPr>
          <p:nvPr>
            <p:ph type="body" sz="quarter" idx="11"/>
          </p:nvPr>
        </p:nvSpPr>
        <p:spPr>
          <a:xfrm>
            <a:off x="2128760" y="2566117"/>
            <a:ext cx="4944111" cy="3236383"/>
          </a:xfrm>
        </p:spPr>
        <p:txBody>
          <a:bodyPr/>
          <a:lstStyle/>
          <a:p>
            <a:pPr marL="0" indent="0">
              <a:buNone/>
            </a:pPr>
            <a:r>
              <a:rPr lang="fr-CA" sz="1800" dirty="0"/>
              <a:t>COMPREND:</a:t>
            </a:r>
          </a:p>
          <a:p>
            <a:pPr lvl="1">
              <a:buFont typeface="Wingdings" panose="05000000000000000000" pitchFamily="2" charset="2"/>
              <a:buChar char="§"/>
            </a:pPr>
            <a:r>
              <a:rPr lang="fr-CA" sz="1800" dirty="0">
                <a:solidFill>
                  <a:schemeClr val="accent2"/>
                </a:solidFill>
              </a:rPr>
              <a:t>L’isolement</a:t>
            </a:r>
          </a:p>
          <a:p>
            <a:pPr lvl="1">
              <a:buFont typeface="Wingdings" panose="05000000000000000000" pitchFamily="2" charset="2"/>
              <a:buChar char="§"/>
            </a:pPr>
            <a:r>
              <a:rPr lang="fr-CA" sz="1800" dirty="0">
                <a:solidFill>
                  <a:schemeClr val="accent2"/>
                </a:solidFill>
              </a:rPr>
              <a:t>La contention physique</a:t>
            </a:r>
          </a:p>
          <a:p>
            <a:pPr lvl="1">
              <a:buFont typeface="Wingdings" panose="05000000000000000000" pitchFamily="2" charset="2"/>
              <a:buChar char="§"/>
            </a:pPr>
            <a:r>
              <a:rPr lang="fr-CA" sz="1800" dirty="0">
                <a:solidFill>
                  <a:schemeClr val="accent2"/>
                </a:solidFill>
              </a:rPr>
              <a:t>La contention chimique</a:t>
            </a:r>
          </a:p>
        </p:txBody>
      </p:sp>
      <p:pic>
        <p:nvPicPr>
          <p:cNvPr id="5" name="Image 4"/>
          <p:cNvPicPr>
            <a:picLocks noChangeAspect="1"/>
          </p:cNvPicPr>
          <p:nvPr/>
        </p:nvPicPr>
        <p:blipFill>
          <a:blip r:embed="rId4"/>
          <a:stretch>
            <a:fillRect/>
          </a:stretch>
        </p:blipFill>
        <p:spPr>
          <a:xfrm>
            <a:off x="7755219" y="3331692"/>
            <a:ext cx="2996191" cy="1588259"/>
          </a:xfrm>
          <a:prstGeom prst="rect">
            <a:avLst/>
          </a:prstGeom>
          <a:effectLst>
            <a:softEdge rad="317500"/>
          </a:effectLst>
        </p:spPr>
      </p:pic>
      <p:pic>
        <p:nvPicPr>
          <p:cNvPr id="6" name="Image 5"/>
          <p:cNvPicPr>
            <a:picLocks noChangeAspect="1"/>
          </p:cNvPicPr>
          <p:nvPr/>
        </p:nvPicPr>
        <p:blipFill>
          <a:blip r:embed="rId5"/>
          <a:stretch>
            <a:fillRect/>
          </a:stretch>
        </p:blipFill>
        <p:spPr>
          <a:xfrm>
            <a:off x="5452744" y="2021521"/>
            <a:ext cx="2894689" cy="1912562"/>
          </a:xfrm>
          <a:prstGeom prst="rect">
            <a:avLst/>
          </a:prstGeom>
          <a:effectLst>
            <a:softEdge rad="317500"/>
          </a:effectLst>
        </p:spPr>
      </p:pic>
      <p:sp>
        <p:nvSpPr>
          <p:cNvPr id="4" name="ZoneTexte 3"/>
          <p:cNvSpPr txBox="1"/>
          <p:nvPr/>
        </p:nvSpPr>
        <p:spPr>
          <a:xfrm>
            <a:off x="214009" y="5466945"/>
            <a:ext cx="4766553" cy="1200329"/>
          </a:xfrm>
          <a:prstGeom prst="rect">
            <a:avLst/>
          </a:prstGeom>
          <a:noFill/>
          <a:ln>
            <a:solidFill>
              <a:srgbClr val="FF0000"/>
            </a:solidFill>
          </a:ln>
        </p:spPr>
        <p:txBody>
          <a:bodyPr wrap="square" rtlCol="0">
            <a:spAutoFit/>
          </a:bodyPr>
          <a:lstStyle/>
          <a:p>
            <a:pPr algn="ctr"/>
            <a:r>
              <a:rPr lang="fr-CA" dirty="0" smtClean="0"/>
              <a:t>Vous pouvez consulter la </a:t>
            </a:r>
            <a:r>
              <a:rPr lang="fr-CA" dirty="0" smtClean="0">
                <a:hlinkClick r:id="rId6"/>
              </a:rPr>
              <a:t>RPP-Politique </a:t>
            </a:r>
            <a:r>
              <a:rPr lang="fr-CA" dirty="0">
                <a:hlinkClick r:id="rId6"/>
              </a:rPr>
              <a:t>sur l’utilisation exceptionnelle des mesures de contrôle : contention, isolement et substances chimiques</a:t>
            </a:r>
            <a:endParaRPr lang="fr-CA" dirty="0"/>
          </a:p>
        </p:txBody>
      </p:sp>
    </p:spTree>
    <p:extLst>
      <p:ext uri="{BB962C8B-B14F-4D97-AF65-F5344CB8AC3E}">
        <p14:creationId xmlns:p14="http://schemas.microsoft.com/office/powerpoint/2010/main" val="2527514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1609210" y="1988841"/>
            <a:ext cx="8566787" cy="3914669"/>
          </a:xfrm>
        </p:spPr>
        <p:txBody>
          <a:bodyPr/>
          <a:lstStyle/>
          <a:p>
            <a:pPr marL="0" indent="0">
              <a:buNone/>
            </a:pPr>
            <a:endParaRPr lang="fr-CA" dirty="0"/>
          </a:p>
          <a:p>
            <a:pPr marL="266700" indent="-266700">
              <a:lnSpc>
                <a:spcPct val="90000"/>
              </a:lnSpc>
              <a:defRPr/>
            </a:pPr>
            <a:r>
              <a:rPr lang="fr-CA" sz="2000" dirty="0"/>
              <a:t>Les mesures de contrôle portent une </a:t>
            </a:r>
            <a:r>
              <a:rPr lang="fr-CA" sz="2000" dirty="0">
                <a:solidFill>
                  <a:schemeClr val="accent1">
                    <a:lumMod val="90000"/>
                    <a:lumOff val="10000"/>
                  </a:schemeClr>
                </a:solidFill>
              </a:rPr>
              <a:t>atteinte à la dignité humaine</a:t>
            </a:r>
          </a:p>
          <a:p>
            <a:pPr marL="266700" indent="-266700">
              <a:lnSpc>
                <a:spcPct val="90000"/>
              </a:lnSpc>
              <a:defRPr/>
            </a:pPr>
            <a:endParaRPr lang="fr-CA" sz="1800" dirty="0"/>
          </a:p>
          <a:p>
            <a:pPr marL="266700" indent="-266700">
              <a:lnSpc>
                <a:spcPct val="90000"/>
              </a:lnSpc>
              <a:defRPr/>
            </a:pPr>
            <a:r>
              <a:rPr lang="fr-CA" sz="2000" dirty="0"/>
              <a:t>Les mesures de contentions sont souvent </a:t>
            </a:r>
            <a:r>
              <a:rPr lang="fr-CA" sz="2000" dirty="0" smtClean="0"/>
              <a:t>mises </a:t>
            </a:r>
            <a:r>
              <a:rPr lang="fr-CA" sz="2000" dirty="0"/>
              <a:t>chez les </a:t>
            </a:r>
            <a:r>
              <a:rPr lang="fr-CA" sz="2000" u="sng" dirty="0"/>
              <a:t>usagers les plus vulnérables</a:t>
            </a:r>
            <a:r>
              <a:rPr lang="fr-CA" sz="2000" dirty="0"/>
              <a:t>, soit ceux qui ne sont </a:t>
            </a:r>
            <a:r>
              <a:rPr lang="fr-CA" sz="2000" dirty="0">
                <a:solidFill>
                  <a:schemeClr val="accent1">
                    <a:lumMod val="90000"/>
                    <a:lumOff val="10000"/>
                  </a:schemeClr>
                </a:solidFill>
              </a:rPr>
              <a:t>pas en mesure d’exprimer leur désaccord </a:t>
            </a:r>
            <a:r>
              <a:rPr lang="fr-CA" sz="1500" dirty="0"/>
              <a:t>(personnes âgées, clientèle psychiatrique, enfants, </a:t>
            </a:r>
            <a:r>
              <a:rPr lang="fr-CA" sz="1500" dirty="0" err="1"/>
              <a:t>etc</a:t>
            </a:r>
            <a:r>
              <a:rPr lang="fr-CA" sz="1500" dirty="0"/>
              <a:t>). </a:t>
            </a:r>
          </a:p>
          <a:p>
            <a:pPr marL="266700" indent="-266700">
              <a:lnSpc>
                <a:spcPct val="90000"/>
              </a:lnSpc>
              <a:buNone/>
              <a:defRPr/>
            </a:pPr>
            <a:endParaRPr lang="fr-CA" sz="2000" dirty="0"/>
          </a:p>
          <a:p>
            <a:pPr marL="266700" indent="-266700">
              <a:lnSpc>
                <a:spcPct val="90000"/>
              </a:lnSpc>
              <a:buNone/>
              <a:defRPr/>
            </a:pPr>
            <a:r>
              <a:rPr lang="fr-CA" sz="2000" dirty="0"/>
              <a:t>	</a:t>
            </a:r>
            <a:r>
              <a:rPr lang="fr-CA" sz="2000" dirty="0">
                <a:sym typeface="Symbol" panose="05050102010706020507" pitchFamily="18" charset="2"/>
              </a:rPr>
              <a:t> </a:t>
            </a:r>
            <a:r>
              <a:rPr lang="fr-CA" sz="2000" dirty="0"/>
              <a:t>Ceci met le soignant en position de pouvoir. </a:t>
            </a:r>
          </a:p>
          <a:p>
            <a:pPr marL="0" indent="0">
              <a:lnSpc>
                <a:spcPct val="90000"/>
              </a:lnSpc>
              <a:buNone/>
              <a:defRPr/>
            </a:pPr>
            <a:endParaRPr lang="fr-CA" sz="2000" dirty="0"/>
          </a:p>
          <a:p>
            <a:pPr>
              <a:lnSpc>
                <a:spcPct val="90000"/>
              </a:lnSpc>
              <a:defRPr/>
            </a:pPr>
            <a:r>
              <a:rPr lang="fr-CA" sz="2000" dirty="0"/>
              <a:t>Les mesures de contrôle portent préjudice aux besoins fondamentaux: </a:t>
            </a:r>
          </a:p>
          <a:p>
            <a:pPr marL="657215" lvl="2" indent="-257175">
              <a:lnSpc>
                <a:spcPct val="90000"/>
              </a:lnSpc>
              <a:spcBef>
                <a:spcPts val="0"/>
              </a:spcBef>
              <a:buFont typeface="Wingdings" panose="05000000000000000000" pitchFamily="2" charset="2"/>
              <a:buChar char="Ø"/>
              <a:defRPr/>
            </a:pPr>
            <a:r>
              <a:rPr lang="fr-CA" sz="1800" dirty="0">
                <a:solidFill>
                  <a:schemeClr val="accent2"/>
                </a:solidFill>
              </a:rPr>
              <a:t>Alimentation et hydratation</a:t>
            </a:r>
          </a:p>
          <a:p>
            <a:pPr marL="657215" lvl="2" indent="-257175">
              <a:lnSpc>
                <a:spcPct val="90000"/>
              </a:lnSpc>
              <a:spcBef>
                <a:spcPts val="0"/>
              </a:spcBef>
              <a:buFont typeface="Wingdings" panose="05000000000000000000" pitchFamily="2" charset="2"/>
              <a:buChar char="Ø"/>
              <a:defRPr/>
            </a:pPr>
            <a:r>
              <a:rPr lang="fr-CA" sz="1800" dirty="0">
                <a:solidFill>
                  <a:schemeClr val="accent2"/>
                </a:solidFill>
              </a:rPr>
              <a:t>Élimination</a:t>
            </a:r>
          </a:p>
          <a:p>
            <a:pPr marL="657215" lvl="2" indent="-257175">
              <a:lnSpc>
                <a:spcPct val="90000"/>
              </a:lnSpc>
              <a:spcBef>
                <a:spcPts val="0"/>
              </a:spcBef>
              <a:buFont typeface="Wingdings" panose="05000000000000000000" pitchFamily="2" charset="2"/>
              <a:buChar char="Ø"/>
              <a:defRPr/>
            </a:pPr>
            <a:r>
              <a:rPr lang="fr-CA" sz="1800" dirty="0">
                <a:solidFill>
                  <a:schemeClr val="accent2"/>
                </a:solidFill>
              </a:rPr>
              <a:t>Hygiène </a:t>
            </a:r>
          </a:p>
          <a:p>
            <a:pPr marL="657215" lvl="2" indent="-257175">
              <a:lnSpc>
                <a:spcPct val="90000"/>
              </a:lnSpc>
              <a:spcBef>
                <a:spcPts val="0"/>
              </a:spcBef>
              <a:buFont typeface="Wingdings" panose="05000000000000000000" pitchFamily="2" charset="2"/>
              <a:buChar char="Ø"/>
              <a:defRPr/>
            </a:pPr>
            <a:r>
              <a:rPr lang="fr-CA" sz="1800" dirty="0">
                <a:solidFill>
                  <a:schemeClr val="accent2"/>
                </a:solidFill>
              </a:rPr>
              <a:t>Mobilité</a:t>
            </a:r>
          </a:p>
          <a:p>
            <a:pPr marL="0" indent="0">
              <a:buNone/>
            </a:pPr>
            <a:endParaRPr lang="fr-CA" dirty="0"/>
          </a:p>
        </p:txBody>
      </p:sp>
      <p:sp>
        <p:nvSpPr>
          <p:cNvPr id="6" name="Titre 1"/>
          <p:cNvSpPr txBox="1">
            <a:spLocks/>
          </p:cNvSpPr>
          <p:nvPr/>
        </p:nvSpPr>
        <p:spPr>
          <a:xfrm>
            <a:off x="3575720" y="836713"/>
            <a:ext cx="4944110" cy="385487"/>
          </a:xfrm>
          <a:prstGeom prst="rect">
            <a:avLst/>
          </a:prstGeom>
        </p:spPr>
        <p:txBody>
          <a:bodyPr vert="horz" lIns="0" tIns="0" rIns="0" bIns="0" rtlCol="0" anchor="t" anchorCtr="0">
            <a:noAutofit/>
          </a:bodyPr>
          <a:lstStyle>
            <a:lvl1pPr algn="ctr" defTabSz="609585" rtl="0" eaLnBrk="1" latinLnBrk="0" hangingPunct="1">
              <a:lnSpc>
                <a:spcPct val="100000"/>
              </a:lnSpc>
              <a:spcBef>
                <a:spcPct val="0"/>
              </a:spcBef>
              <a:buNone/>
              <a:defRPr sz="2800" b="1" i="0" kern="1200">
                <a:solidFill>
                  <a:schemeClr val="accent2"/>
                </a:solidFill>
                <a:latin typeface="+mj-lt"/>
                <a:ea typeface="+mj-ea"/>
                <a:cs typeface="Open Sans"/>
              </a:defRPr>
            </a:lvl1pPr>
          </a:lstStyle>
          <a:p>
            <a:r>
              <a:rPr lang="fr-CA" sz="3300" dirty="0">
                <a:solidFill>
                  <a:srgbClr val="008991"/>
                </a:solidFill>
                <a:latin typeface="Calibri"/>
              </a:rPr>
              <a:t>Mesures</a:t>
            </a:r>
            <a:r>
              <a:rPr lang="fr-CA" sz="2400" dirty="0">
                <a:solidFill>
                  <a:srgbClr val="008991"/>
                </a:solidFill>
                <a:latin typeface="Calibri"/>
              </a:rPr>
              <a:t> </a:t>
            </a:r>
            <a:r>
              <a:rPr lang="fr-CA" sz="3300" dirty="0">
                <a:solidFill>
                  <a:srgbClr val="008991"/>
                </a:solidFill>
                <a:latin typeface="Calibri"/>
              </a:rPr>
              <a:t>de</a:t>
            </a:r>
            <a:r>
              <a:rPr lang="fr-CA" sz="2400" dirty="0">
                <a:solidFill>
                  <a:srgbClr val="008991"/>
                </a:solidFill>
                <a:latin typeface="Calibri"/>
              </a:rPr>
              <a:t> </a:t>
            </a:r>
            <a:r>
              <a:rPr lang="fr-CA" sz="3300" dirty="0">
                <a:solidFill>
                  <a:srgbClr val="008991"/>
                </a:solidFill>
                <a:latin typeface="Calibri"/>
              </a:rPr>
              <a:t>contrôle</a:t>
            </a: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8056" y="3248462"/>
            <a:ext cx="1569945" cy="1569945"/>
          </a:xfrm>
          <a:prstGeom prst="rect">
            <a:avLst/>
          </a:prstGeom>
          <a:effectLst>
            <a:softEdge rad="127000"/>
          </a:effectLst>
        </p:spPr>
      </p:pic>
      <p:sp>
        <p:nvSpPr>
          <p:cNvPr id="11" name="ZoneTexte 10"/>
          <p:cNvSpPr txBox="1"/>
          <p:nvPr/>
        </p:nvSpPr>
        <p:spPr>
          <a:xfrm>
            <a:off x="9883028" y="4078408"/>
            <a:ext cx="1187903" cy="300082"/>
          </a:xfrm>
          <a:prstGeom prst="rect">
            <a:avLst/>
          </a:prstGeom>
          <a:noFill/>
        </p:spPr>
        <p:txBody>
          <a:bodyPr wrap="square" rtlCol="0">
            <a:spAutoFit/>
          </a:bodyPr>
          <a:lstStyle/>
          <a:p>
            <a:r>
              <a:rPr lang="fr-CA" sz="1350" b="1" dirty="0">
                <a:solidFill>
                  <a:srgbClr val="002A2D">
                    <a:lumMod val="90000"/>
                    <a:lumOff val="10000"/>
                  </a:srgbClr>
                </a:solidFill>
                <a:latin typeface="Calibri"/>
              </a:rPr>
              <a:t>Soignant</a:t>
            </a:r>
          </a:p>
        </p:txBody>
      </p:sp>
      <p:sp>
        <p:nvSpPr>
          <p:cNvPr id="12" name="ZoneTexte 11"/>
          <p:cNvSpPr txBox="1"/>
          <p:nvPr/>
        </p:nvSpPr>
        <p:spPr>
          <a:xfrm>
            <a:off x="8894994" y="3928367"/>
            <a:ext cx="1187903" cy="300082"/>
          </a:xfrm>
          <a:prstGeom prst="rect">
            <a:avLst/>
          </a:prstGeom>
          <a:noFill/>
        </p:spPr>
        <p:txBody>
          <a:bodyPr wrap="square" rtlCol="0">
            <a:spAutoFit/>
          </a:bodyPr>
          <a:lstStyle/>
          <a:p>
            <a:r>
              <a:rPr lang="fr-CA" sz="1350" b="1" dirty="0">
                <a:solidFill>
                  <a:srgbClr val="002A2D">
                    <a:lumMod val="90000"/>
                    <a:lumOff val="10000"/>
                  </a:srgbClr>
                </a:solidFill>
                <a:latin typeface="Calibri"/>
              </a:rPr>
              <a:t>Usager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0176" y="6060550"/>
            <a:ext cx="609600" cy="609600"/>
          </a:xfrm>
          <a:prstGeom prst="rect">
            <a:avLst/>
          </a:prstGeom>
        </p:spPr>
      </p:pic>
    </p:spTree>
    <p:extLst>
      <p:ext uri="{BB962C8B-B14F-4D97-AF65-F5344CB8AC3E}">
        <p14:creationId xmlns:p14="http://schemas.microsoft.com/office/powerpoint/2010/main" val="2434691681"/>
      </p:ext>
    </p:extLst>
  </p:cSld>
  <p:clrMapOvr>
    <a:masterClrMapping/>
  </p:clrMapOvr>
  <mc:AlternateContent xmlns:mc="http://schemas.openxmlformats.org/markup-compatibility/2006" xmlns:p14="http://schemas.microsoft.com/office/powerpoint/2010/main">
    <mc:Choice Requires="p14">
      <p:transition spd="slow" p14:dur="2000" advTm="57098"/>
    </mc:Choice>
    <mc:Fallback xmlns="">
      <p:transition spd="slow" advTm="57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817528" y="69109"/>
            <a:ext cx="10518843" cy="311150"/>
          </a:xfrm>
          <a:prstGeom prst="rect">
            <a:avLst/>
          </a:prstGeom>
        </p:spPr>
        <p:txBody>
          <a:bodyPr vert="horz" lIns="0" tIns="0" rIns="0" bIns="0" rtlCol="0" anchor="t" anchorCtr="0">
            <a:noAutofit/>
          </a:bodyPr>
          <a:lstStyle>
            <a:lvl1pPr algn="ctr" defTabSz="609585" rtl="0" eaLnBrk="1" latinLnBrk="0" hangingPunct="1">
              <a:lnSpc>
                <a:spcPct val="100000"/>
              </a:lnSpc>
              <a:spcBef>
                <a:spcPct val="0"/>
              </a:spcBef>
              <a:buNone/>
              <a:defRPr sz="2800" b="1" i="0" kern="1200">
                <a:solidFill>
                  <a:schemeClr val="accent2"/>
                </a:solidFill>
                <a:latin typeface="+mj-lt"/>
                <a:ea typeface="+mj-ea"/>
                <a:cs typeface="Open Sans"/>
              </a:defRPr>
            </a:lvl1pPr>
          </a:lstStyle>
          <a:p>
            <a:r>
              <a:rPr lang="fr-CA" dirty="0" smtClean="0">
                <a:solidFill>
                  <a:srgbClr val="008991"/>
                </a:solidFill>
                <a:latin typeface="Calibri"/>
              </a:rPr>
              <a:t>Démarche clinique pour décider de l’utilisation d’une mesure de contrôle </a:t>
            </a:r>
            <a:endParaRPr lang="fr-CA" dirty="0">
              <a:solidFill>
                <a:srgbClr val="008991"/>
              </a:solidFill>
              <a:latin typeface="Calibri"/>
            </a:endParaRPr>
          </a:p>
        </p:txBody>
      </p:sp>
      <p:pic>
        <p:nvPicPr>
          <p:cNvPr id="9"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76950" y="6248400"/>
            <a:ext cx="609600" cy="609600"/>
          </a:xfrm>
          <a:prstGeom prst="rect">
            <a:avLst/>
          </a:prstGeom>
        </p:spPr>
      </p:pic>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t="11687"/>
          <a:stretch/>
        </p:blipFill>
        <p:spPr>
          <a:xfrm>
            <a:off x="0" y="756356"/>
            <a:ext cx="5219701" cy="6172199"/>
          </a:xfrm>
          <a:prstGeom prst="rect">
            <a:avLst/>
          </a:prstGeom>
        </p:spPr>
      </p:pic>
      <p:pic>
        <p:nvPicPr>
          <p:cNvPr id="3" name="Image 2"/>
          <p:cNvPicPr>
            <a:picLocks noChangeAspect="1"/>
          </p:cNvPicPr>
          <p:nvPr/>
        </p:nvPicPr>
        <p:blipFill rotWithShape="1">
          <a:blip r:embed="rId7">
            <a:extLst>
              <a:ext uri="{28A0092B-C50C-407E-A947-70E740481C1C}">
                <a14:useLocalDpi xmlns:a14="http://schemas.microsoft.com/office/drawing/2010/main" val="0"/>
              </a:ext>
            </a:extLst>
          </a:blip>
          <a:srcRect t="11359" b="2386"/>
          <a:stretch/>
        </p:blipFill>
        <p:spPr>
          <a:xfrm>
            <a:off x="7021889" y="756356"/>
            <a:ext cx="5170111" cy="6101644"/>
          </a:xfrm>
          <a:prstGeom prst="rect">
            <a:avLst/>
          </a:prstGeom>
        </p:spPr>
      </p:pic>
      <p:sp>
        <p:nvSpPr>
          <p:cNvPr id="10" name="Bulle ronde 9"/>
          <p:cNvSpPr/>
          <p:nvPr/>
        </p:nvSpPr>
        <p:spPr>
          <a:xfrm rot="2691587">
            <a:off x="5480378" y="1171704"/>
            <a:ext cx="1437303" cy="1535631"/>
          </a:xfrm>
          <a:prstGeom prst="wedgeEllipseCallout">
            <a:avLst>
              <a:gd name="adj1" fmla="val -25888"/>
              <a:gd name="adj2" fmla="val 70066"/>
            </a:avLst>
          </a:prstGeom>
          <a:solidFill>
            <a:srgbClr val="2477D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12" name="ZoneTexte 11"/>
          <p:cNvSpPr txBox="1"/>
          <p:nvPr/>
        </p:nvSpPr>
        <p:spPr>
          <a:xfrm>
            <a:off x="5548842" y="1636275"/>
            <a:ext cx="1383882" cy="584775"/>
          </a:xfrm>
          <a:prstGeom prst="rect">
            <a:avLst/>
          </a:prstGeom>
          <a:noFill/>
        </p:spPr>
        <p:txBody>
          <a:bodyPr wrap="square" rtlCol="0">
            <a:spAutoFit/>
          </a:bodyPr>
          <a:lstStyle/>
          <a:p>
            <a:r>
              <a:rPr lang="fr-CA" sz="1600" dirty="0" smtClean="0"/>
              <a:t>Intervention planifié</a:t>
            </a:r>
            <a:endParaRPr lang="fr-CA" sz="1600" dirty="0"/>
          </a:p>
        </p:txBody>
      </p:sp>
      <p:sp>
        <p:nvSpPr>
          <p:cNvPr id="14" name="Bulle ronde 13"/>
          <p:cNvSpPr/>
          <p:nvPr/>
        </p:nvSpPr>
        <p:spPr>
          <a:xfrm>
            <a:off x="5265891" y="4430801"/>
            <a:ext cx="1724624" cy="1309511"/>
          </a:xfrm>
          <a:prstGeom prst="wedgeEllipseCallout">
            <a:avLst>
              <a:gd name="adj1" fmla="val 65673"/>
              <a:gd name="adj2" fmla="val 34914"/>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15" name="ZoneTexte 14"/>
          <p:cNvSpPr txBox="1"/>
          <p:nvPr/>
        </p:nvSpPr>
        <p:spPr>
          <a:xfrm>
            <a:off x="5323682" y="4793168"/>
            <a:ext cx="1609042" cy="584775"/>
          </a:xfrm>
          <a:prstGeom prst="rect">
            <a:avLst/>
          </a:prstGeom>
          <a:noFill/>
        </p:spPr>
        <p:txBody>
          <a:bodyPr wrap="square" rtlCol="0">
            <a:spAutoFit/>
          </a:bodyPr>
          <a:lstStyle/>
          <a:p>
            <a:r>
              <a:rPr lang="fr-CA" sz="1600" dirty="0" smtClean="0"/>
              <a:t>Intervention non planifié/urgente</a:t>
            </a:r>
            <a:endParaRPr lang="fr-CA" sz="1600" dirty="0"/>
          </a:p>
        </p:txBody>
      </p:sp>
    </p:spTree>
    <p:extLst>
      <p:ext uri="{BB962C8B-B14F-4D97-AF65-F5344CB8AC3E}">
        <p14:creationId xmlns:p14="http://schemas.microsoft.com/office/powerpoint/2010/main" val="753350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7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66" y="146755"/>
            <a:ext cx="5151421" cy="671124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1559" y="93132"/>
            <a:ext cx="5097811" cy="6764868"/>
          </a:xfrm>
          <a:prstGeom prst="rect">
            <a:avLst/>
          </a:prstGeom>
        </p:spPr>
      </p:pic>
      <p:pic>
        <p:nvPicPr>
          <p:cNvPr id="7"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4472" y="5627511"/>
            <a:ext cx="609600" cy="609600"/>
          </a:xfrm>
          <a:prstGeom prst="rect">
            <a:avLst/>
          </a:prstGeom>
        </p:spPr>
      </p:pic>
    </p:spTree>
    <p:extLst>
      <p:ext uri="{BB962C8B-B14F-4D97-AF65-F5344CB8AC3E}">
        <p14:creationId xmlns:p14="http://schemas.microsoft.com/office/powerpoint/2010/main" val="2238328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4289" y="4524983"/>
            <a:ext cx="609600" cy="60960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5679" y="0"/>
            <a:ext cx="5080642" cy="6858000"/>
          </a:xfrm>
          <a:prstGeom prst="rect">
            <a:avLst/>
          </a:prstGeom>
        </p:spPr>
      </p:pic>
      <p:sp>
        <p:nvSpPr>
          <p:cNvPr id="4" name="Rectangle à coins arrondis 3"/>
          <p:cNvSpPr/>
          <p:nvPr/>
        </p:nvSpPr>
        <p:spPr>
          <a:xfrm>
            <a:off x="225779" y="2965255"/>
            <a:ext cx="2968977" cy="1535289"/>
          </a:xfrm>
          <a:prstGeom prst="roundRect">
            <a:avLst/>
          </a:prstGeom>
          <a:solidFill>
            <a:schemeClr val="bg1">
              <a:lumMod val="8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6" name="ZoneTexte 5"/>
          <p:cNvSpPr txBox="1"/>
          <p:nvPr/>
        </p:nvSpPr>
        <p:spPr>
          <a:xfrm>
            <a:off x="428978" y="3160889"/>
            <a:ext cx="2765778" cy="1477328"/>
          </a:xfrm>
          <a:prstGeom prst="rect">
            <a:avLst/>
          </a:prstGeom>
          <a:noFill/>
        </p:spPr>
        <p:txBody>
          <a:bodyPr wrap="square" rtlCol="0">
            <a:spAutoFit/>
          </a:bodyPr>
          <a:lstStyle/>
          <a:p>
            <a:r>
              <a:rPr lang="fr-CA" dirty="0" smtClean="0"/>
              <a:t>Vous pouvez consulter le guide de complétion : </a:t>
            </a:r>
          </a:p>
          <a:p>
            <a:endParaRPr lang="fr-CA" dirty="0"/>
          </a:p>
          <a:p>
            <a:r>
              <a:rPr lang="fr-CA" dirty="0">
                <a:hlinkClick r:id="rId7"/>
              </a:rPr>
              <a:t>Guide de complétion</a:t>
            </a:r>
            <a:endParaRPr lang="fr-CA" dirty="0"/>
          </a:p>
          <a:p>
            <a:endParaRPr lang="fr-CA" dirty="0" smtClean="0"/>
          </a:p>
        </p:txBody>
      </p:sp>
    </p:spTree>
    <p:extLst>
      <p:ext uri="{BB962C8B-B14F-4D97-AF65-F5344CB8AC3E}">
        <p14:creationId xmlns:p14="http://schemas.microsoft.com/office/powerpoint/2010/main" val="3842552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9696" y="1007386"/>
            <a:ext cx="4944110" cy="513983"/>
          </a:xfrm>
        </p:spPr>
        <p:txBody>
          <a:bodyPr/>
          <a:lstStyle/>
          <a:p>
            <a:r>
              <a:rPr lang="fr-CA" sz="3600" dirty="0">
                <a:solidFill>
                  <a:schemeClr val="accent2"/>
                </a:solidFill>
              </a:rPr>
              <a:t>Mesure de contrôle</a:t>
            </a:r>
          </a:p>
        </p:txBody>
      </p:sp>
      <p:sp>
        <p:nvSpPr>
          <p:cNvPr id="3" name="Espace réservé du texte 2"/>
          <p:cNvSpPr>
            <a:spLocks noGrp="1"/>
          </p:cNvSpPr>
          <p:nvPr>
            <p:ph type="body" sz="quarter" idx="11"/>
          </p:nvPr>
        </p:nvSpPr>
        <p:spPr>
          <a:xfrm>
            <a:off x="1146103" y="1741310"/>
            <a:ext cx="9371295" cy="4151489"/>
          </a:xfrm>
        </p:spPr>
        <p:txBody>
          <a:bodyPr/>
          <a:lstStyle/>
          <a:p>
            <a:pPr marL="0" indent="0">
              <a:spcAft>
                <a:spcPts val="900"/>
              </a:spcAft>
              <a:buNone/>
              <a:defRPr/>
            </a:pPr>
            <a:r>
              <a:rPr lang="fr-CA" altLang="fr-FR" sz="2100" dirty="0"/>
              <a:t>Si une contention est initiée, vous devez l’installer :</a:t>
            </a:r>
          </a:p>
          <a:p>
            <a:pPr lvl="1">
              <a:lnSpc>
                <a:spcPct val="75000"/>
              </a:lnSpc>
              <a:buFont typeface="Arial" panose="020B0604020202020204" pitchFamily="34" charset="0"/>
              <a:buChar char="•"/>
              <a:defRPr/>
            </a:pPr>
            <a:r>
              <a:rPr lang="fr-CA" altLang="fr-FR" sz="1800" dirty="0">
                <a:solidFill>
                  <a:schemeClr val="accent2"/>
                </a:solidFill>
              </a:rPr>
              <a:t>de façon sécuritaire</a:t>
            </a:r>
          </a:p>
          <a:p>
            <a:pPr lvl="1">
              <a:lnSpc>
                <a:spcPct val="75000"/>
              </a:lnSpc>
              <a:buFont typeface="Arial" panose="020B0604020202020204" pitchFamily="34" charset="0"/>
              <a:buChar char="•"/>
              <a:defRPr/>
            </a:pPr>
            <a:r>
              <a:rPr lang="fr-CA" altLang="fr-FR" sz="1800" dirty="0">
                <a:solidFill>
                  <a:schemeClr val="accent2"/>
                </a:solidFill>
              </a:rPr>
              <a:t>en respectant les normes du fabriquant</a:t>
            </a:r>
          </a:p>
          <a:p>
            <a:pPr lvl="1">
              <a:lnSpc>
                <a:spcPct val="75000"/>
              </a:lnSpc>
              <a:buNone/>
              <a:defRPr/>
            </a:pPr>
            <a:endParaRPr lang="fr-CA" altLang="fr-FR" sz="1800" dirty="0">
              <a:solidFill>
                <a:schemeClr val="accent2"/>
              </a:solidFill>
            </a:endParaRPr>
          </a:p>
          <a:p>
            <a:pPr marL="0" indent="0" algn="just">
              <a:spcAft>
                <a:spcPts val="900"/>
              </a:spcAft>
              <a:buNone/>
              <a:defRPr/>
            </a:pPr>
            <a:r>
              <a:rPr lang="fr-CA" altLang="fr-FR" sz="2100" dirty="0"/>
              <a:t>Les </a:t>
            </a:r>
            <a:r>
              <a:rPr lang="fr-CA" altLang="fr-FR" sz="2100" dirty="0" smtClean="0"/>
              <a:t>3 </a:t>
            </a:r>
            <a:r>
              <a:rPr lang="fr-CA" altLang="fr-FR" sz="2100" dirty="0"/>
              <a:t>principales contentions sont la Pinel et la culotte pelvienne </a:t>
            </a:r>
            <a:r>
              <a:rPr lang="fr-CA" altLang="fr-FR" sz="2100" dirty="0" smtClean="0"/>
              <a:t>:</a:t>
            </a:r>
            <a:endParaRPr lang="fr-CA" sz="1800" dirty="0" smtClean="0">
              <a:hlinkClick r:id="rId5"/>
            </a:endParaRPr>
          </a:p>
          <a:p>
            <a:pPr marL="0" indent="0">
              <a:buNone/>
            </a:pPr>
            <a:endParaRPr lang="fr-CA" sz="1800" dirty="0" smtClean="0">
              <a:hlinkClick r:id="rId5"/>
            </a:endParaRPr>
          </a:p>
          <a:p>
            <a:pPr marL="0" indent="0">
              <a:buNone/>
            </a:pPr>
            <a:r>
              <a:rPr lang="fr-CA" altLang="fr-FR" sz="1800" dirty="0">
                <a:solidFill>
                  <a:srgbClr val="FF0000"/>
                </a:solidFill>
                <a:hlinkClick r:id="rId6"/>
              </a:rPr>
              <a:t>Installation ceinture </a:t>
            </a:r>
            <a:r>
              <a:rPr lang="fr-CA" altLang="fr-FR" sz="1800" dirty="0" smtClean="0">
                <a:solidFill>
                  <a:srgbClr val="FF0000"/>
                </a:solidFill>
                <a:hlinkClick r:id="rId6"/>
              </a:rPr>
              <a:t>abdominale</a:t>
            </a:r>
            <a:endParaRPr lang="fr-CA" sz="1800" dirty="0" smtClean="0">
              <a:hlinkClick r:id="rId5"/>
            </a:endParaRPr>
          </a:p>
          <a:p>
            <a:pPr marL="0" indent="0">
              <a:buNone/>
            </a:pPr>
            <a:r>
              <a:rPr lang="fr-CA" sz="1800" dirty="0" smtClean="0">
                <a:hlinkClick r:id="rId5"/>
              </a:rPr>
              <a:t>Installation </a:t>
            </a:r>
            <a:r>
              <a:rPr lang="fr-CA" sz="1800" dirty="0">
                <a:hlinkClick r:id="rId5"/>
              </a:rPr>
              <a:t>ceinture </a:t>
            </a:r>
            <a:r>
              <a:rPr lang="fr-CA" sz="1800" dirty="0" smtClean="0">
                <a:hlinkClick r:id="rId5"/>
              </a:rPr>
              <a:t>abdominale avec sangle pelvienne- Contention PINEL </a:t>
            </a:r>
            <a:endParaRPr lang="fr-CA" sz="1800" dirty="0"/>
          </a:p>
          <a:p>
            <a:pPr marL="0" indent="0">
              <a:buNone/>
            </a:pPr>
            <a:r>
              <a:rPr lang="fr-CA" sz="1800" dirty="0" smtClean="0">
                <a:hlinkClick r:id="rId7"/>
              </a:rPr>
              <a:t>Installation attaches poignet- Contention PINEL </a:t>
            </a:r>
            <a:endParaRPr lang="fr-CA" sz="1800" dirty="0" smtClean="0"/>
          </a:p>
          <a:p>
            <a:pPr marL="342900" indent="-342900">
              <a:buAutoNum type="arabicParenBoth"/>
            </a:pPr>
            <a:endParaRPr lang="fr-CA" sz="1800" b="1" dirty="0"/>
          </a:p>
          <a:p>
            <a:pPr marL="0" indent="0">
              <a:buNone/>
            </a:pPr>
            <a:endParaRPr lang="fr-CA" altLang="fr-FR" sz="1800" b="1" dirty="0" smtClean="0">
              <a:solidFill>
                <a:srgbClr val="FF0000"/>
              </a:solidFill>
            </a:endParaRPr>
          </a:p>
          <a:p>
            <a:pPr marL="0" indent="0">
              <a:buNone/>
            </a:pPr>
            <a:endParaRPr lang="fr-CA" altLang="fr-FR" sz="1800" b="1" dirty="0" smtClean="0">
              <a:solidFill>
                <a:srgbClr val="FF0000"/>
              </a:solidFill>
            </a:endParaRPr>
          </a:p>
          <a:p>
            <a:pPr marL="0" indent="0">
              <a:buNone/>
            </a:pPr>
            <a:r>
              <a:rPr lang="fr-CA" altLang="fr-FR" sz="2000" b="1" dirty="0" smtClean="0">
                <a:solidFill>
                  <a:srgbClr val="FF0000"/>
                </a:solidFill>
              </a:rPr>
              <a:t>Visionnement </a:t>
            </a:r>
            <a:r>
              <a:rPr lang="fr-CA" altLang="fr-FR" sz="2000" b="1" dirty="0">
                <a:solidFill>
                  <a:srgbClr val="FF0000"/>
                </a:solidFill>
              </a:rPr>
              <a:t>des vidéos obligatoires</a:t>
            </a:r>
          </a:p>
          <a:p>
            <a:pPr marL="0" indent="0">
              <a:buNone/>
            </a:pPr>
            <a:endParaRPr lang="fr-CA" sz="1800" dirty="0"/>
          </a:p>
        </p:txBody>
      </p:sp>
      <p:pic>
        <p:nvPicPr>
          <p:cNvPr id="5" name="Image 4"/>
          <p:cNvPicPr>
            <a:picLocks noChangeAspect="1"/>
          </p:cNvPicPr>
          <p:nvPr/>
        </p:nvPicPr>
        <p:blipFill>
          <a:blip r:embed="rId8"/>
          <a:stretch>
            <a:fillRect/>
          </a:stretch>
        </p:blipFill>
        <p:spPr>
          <a:xfrm>
            <a:off x="8538755" y="1296118"/>
            <a:ext cx="1788229" cy="1644650"/>
          </a:xfrm>
          <a:prstGeom prst="rect">
            <a:avLst/>
          </a:prstGeom>
          <a:ln>
            <a:noFill/>
          </a:ln>
          <a:effectLst>
            <a:softEdge rad="112500"/>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3954" y="6088625"/>
            <a:ext cx="609600" cy="609600"/>
          </a:xfrm>
          <a:prstGeom prst="rect">
            <a:avLst/>
          </a:prstGeom>
        </p:spPr>
      </p:pic>
      <p:sp>
        <p:nvSpPr>
          <p:cNvPr id="4" name="Flèche courbée vers la droite 3"/>
          <p:cNvSpPr/>
          <p:nvPr/>
        </p:nvSpPr>
        <p:spPr>
          <a:xfrm flipV="1">
            <a:off x="406400" y="3984975"/>
            <a:ext cx="632178" cy="1546579"/>
          </a:xfrm>
          <a:prstGeom prst="curved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solidFill>
                <a:schemeClr val="tx1"/>
              </a:solidFill>
            </a:endParaRPr>
          </a:p>
        </p:txBody>
      </p:sp>
      <p:sp>
        <p:nvSpPr>
          <p:cNvPr id="6" name="Parenthèse ouvrante 5"/>
          <p:cNvSpPr/>
          <p:nvPr/>
        </p:nvSpPr>
        <p:spPr>
          <a:xfrm>
            <a:off x="1128889" y="3635022"/>
            <a:ext cx="338667" cy="101600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446541641"/>
      </p:ext>
    </p:extLst>
  </p:cSld>
  <p:clrMapOvr>
    <a:masterClrMapping/>
  </p:clrMapOvr>
  <mc:AlternateContent xmlns:mc="http://schemas.openxmlformats.org/markup-compatibility/2006" xmlns:p14="http://schemas.microsoft.com/office/powerpoint/2010/main">
    <mc:Choice Requires="p14">
      <p:transition spd="slow" p14:dur="2000" advTm="44581"/>
    </mc:Choice>
    <mc:Fallback xmlns="">
      <p:transition spd="slow" advTm="4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6"/>
          <p:cNvSpPr txBox="1">
            <a:spLocks/>
          </p:cNvSpPr>
          <p:nvPr/>
        </p:nvSpPr>
        <p:spPr>
          <a:xfrm>
            <a:off x="1991544" y="1700808"/>
            <a:ext cx="7848872" cy="439248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algn="just">
              <a:lnSpc>
                <a:spcPct val="80000"/>
              </a:lnSpc>
              <a:spcAft>
                <a:spcPts val="450"/>
              </a:spcAft>
              <a:buClr>
                <a:srgbClr val="008991"/>
              </a:buClr>
              <a:buFont typeface="Wingdings 3" panose="05040102010807070707" pitchFamily="18" charset="2"/>
              <a:buChar char="´"/>
              <a:defRPr/>
            </a:pPr>
            <a:endParaRPr lang="fr-CA" altLang="fr-FR" sz="2000" dirty="0">
              <a:solidFill>
                <a:srgbClr val="45423F"/>
              </a:solidFill>
              <a:latin typeface="Calibri"/>
            </a:endParaRPr>
          </a:p>
          <a:p>
            <a:pPr marL="358775" lvl="1" algn="just">
              <a:lnSpc>
                <a:spcPct val="80000"/>
              </a:lnSpc>
              <a:spcAft>
                <a:spcPts val="450"/>
              </a:spcAft>
              <a:buClr>
                <a:srgbClr val="008991"/>
              </a:buClr>
              <a:buFont typeface="Wingdings 3" panose="05040102010807070707" pitchFamily="18" charset="2"/>
              <a:buChar char="´"/>
              <a:defRPr/>
            </a:pPr>
            <a:endParaRPr lang="fr-CA" altLang="fr-FR" sz="2000" dirty="0">
              <a:solidFill>
                <a:srgbClr val="45423F"/>
              </a:solidFill>
              <a:latin typeface="Calibri"/>
            </a:endParaRPr>
          </a:p>
          <a:p>
            <a:pPr marL="358775" lvl="1" algn="just">
              <a:lnSpc>
                <a:spcPct val="80000"/>
              </a:lnSpc>
              <a:spcAft>
                <a:spcPts val="450"/>
              </a:spcAft>
              <a:buClr>
                <a:srgbClr val="008991"/>
              </a:buClr>
              <a:buFont typeface="Wingdings 3" panose="05040102010807070707" pitchFamily="18" charset="2"/>
              <a:buChar char="´"/>
              <a:defRPr/>
            </a:pPr>
            <a:r>
              <a:rPr lang="fr-CA" altLang="fr-FR" sz="2000" dirty="0">
                <a:solidFill>
                  <a:srgbClr val="45423F"/>
                </a:solidFill>
                <a:latin typeface="Calibri"/>
              </a:rPr>
              <a:t>À l’heure du dîner,  le préposé vient vous avisez que M. Bouchard a une quinte de toux inhabituelle lors de la prise de son café.  Au matin, M. Bouchard a présenté la même toux lors de la prise de son jus.  </a:t>
            </a:r>
          </a:p>
          <a:p>
            <a:pPr marL="73025" lvl="1" indent="0" algn="just">
              <a:lnSpc>
                <a:spcPct val="80000"/>
              </a:lnSpc>
              <a:spcAft>
                <a:spcPts val="450"/>
              </a:spcAft>
              <a:buClr>
                <a:srgbClr val="008991"/>
              </a:buClr>
              <a:buNone/>
              <a:defRPr/>
            </a:pPr>
            <a:r>
              <a:rPr lang="fr-CA" altLang="fr-FR" sz="2000" dirty="0">
                <a:solidFill>
                  <a:srgbClr val="45423F"/>
                </a:solidFill>
                <a:latin typeface="Calibri"/>
              </a:rPr>
              <a:t>      Celui-ci lui a dit qu’il avait avalé de « travers ».   </a:t>
            </a:r>
          </a:p>
          <a:p>
            <a:pPr marL="73025" lvl="1" indent="0" algn="just">
              <a:lnSpc>
                <a:spcPct val="80000"/>
              </a:lnSpc>
              <a:spcAft>
                <a:spcPts val="450"/>
              </a:spcAft>
              <a:buClr>
                <a:srgbClr val="008991"/>
              </a:buClr>
              <a:buNone/>
              <a:defRPr/>
            </a:pPr>
            <a:endParaRPr lang="fr-CA" altLang="fr-FR" sz="2000" dirty="0">
              <a:solidFill>
                <a:srgbClr val="45423F"/>
              </a:solidFill>
              <a:latin typeface="Calibri"/>
            </a:endParaRPr>
          </a:p>
          <a:p>
            <a:pPr marL="73025" lvl="1" indent="0" algn="just">
              <a:lnSpc>
                <a:spcPct val="80000"/>
              </a:lnSpc>
              <a:spcAft>
                <a:spcPts val="450"/>
              </a:spcAft>
              <a:buClr>
                <a:srgbClr val="008991"/>
              </a:buClr>
              <a:buNone/>
              <a:defRPr/>
            </a:pPr>
            <a:endParaRPr lang="fr-CA" altLang="fr-FR" sz="2000" dirty="0">
              <a:solidFill>
                <a:srgbClr val="45423F"/>
              </a:solidFill>
              <a:latin typeface="Calibri"/>
            </a:endParaRPr>
          </a:p>
          <a:p>
            <a:pPr marL="73025" lvl="1" indent="0" algn="just">
              <a:lnSpc>
                <a:spcPct val="80000"/>
              </a:lnSpc>
              <a:spcAft>
                <a:spcPts val="450"/>
              </a:spcAft>
              <a:buClr>
                <a:srgbClr val="008991"/>
              </a:buClr>
              <a:buNone/>
              <a:defRPr/>
            </a:pPr>
            <a:r>
              <a:rPr lang="fr-CA" altLang="fr-FR" sz="2000" dirty="0">
                <a:solidFill>
                  <a:srgbClr val="45423F"/>
                </a:solidFill>
                <a:latin typeface="Calibri"/>
              </a:rPr>
              <a:t>          A quoi pensez-vous?? </a:t>
            </a:r>
          </a:p>
          <a:p>
            <a:pPr marL="73025" lvl="1" indent="0" algn="just">
              <a:lnSpc>
                <a:spcPct val="80000"/>
              </a:lnSpc>
              <a:spcAft>
                <a:spcPts val="450"/>
              </a:spcAft>
              <a:buClr>
                <a:srgbClr val="008991"/>
              </a:buClr>
              <a:buNone/>
              <a:defRPr/>
            </a:pPr>
            <a:endParaRPr lang="fr-CA" altLang="fr-FR" sz="2000" dirty="0">
              <a:solidFill>
                <a:srgbClr val="45423F"/>
              </a:solidFill>
              <a:latin typeface="Calibri"/>
            </a:endParaRPr>
          </a:p>
          <a:p>
            <a:pPr marL="73025" lvl="1" indent="0" algn="just">
              <a:lnSpc>
                <a:spcPct val="80000"/>
              </a:lnSpc>
              <a:spcAft>
                <a:spcPts val="450"/>
              </a:spcAft>
              <a:buClr>
                <a:srgbClr val="008991"/>
              </a:buClr>
              <a:buNone/>
              <a:defRPr/>
            </a:pPr>
            <a:endParaRPr lang="fr-CA" altLang="fr-FR" sz="2000" dirty="0">
              <a:solidFill>
                <a:srgbClr val="45423F"/>
              </a:solidFill>
              <a:latin typeface="Calibri"/>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6380" y="5373216"/>
            <a:ext cx="609600" cy="609600"/>
          </a:xfrm>
          <a:prstGeom prst="rect">
            <a:avLst/>
          </a:prstGeom>
        </p:spPr>
      </p:pic>
    </p:spTree>
    <p:extLst>
      <p:ext uri="{BB962C8B-B14F-4D97-AF65-F5344CB8AC3E}">
        <p14:creationId xmlns:p14="http://schemas.microsoft.com/office/powerpoint/2010/main" val="1103315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1467" y="801511"/>
            <a:ext cx="5332420" cy="539257"/>
          </a:xfrm>
        </p:spPr>
        <p:txBody>
          <a:bodyPr/>
          <a:lstStyle/>
          <a:p>
            <a:r>
              <a:rPr lang="fr-CA" sz="3600" dirty="0">
                <a:solidFill>
                  <a:schemeClr val="accent2"/>
                </a:solidFill>
              </a:rPr>
              <a:t>Mesure de contrôle</a:t>
            </a:r>
            <a:r>
              <a:rPr lang="fr-CA" sz="2400" dirty="0">
                <a:solidFill>
                  <a:schemeClr val="accent2"/>
                </a:solidFill>
              </a:rPr>
              <a:t> </a:t>
            </a:r>
            <a:r>
              <a:rPr lang="fr-CA" sz="2800" dirty="0">
                <a:solidFill>
                  <a:schemeClr val="accent2"/>
                </a:solidFill>
              </a:rPr>
              <a:t>(suite)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003" y="2221964"/>
            <a:ext cx="2057278" cy="188719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531" y="2221964"/>
            <a:ext cx="2156469" cy="1887191"/>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7211053" y="1343470"/>
            <a:ext cx="3051179" cy="369332"/>
          </a:xfrm>
          <a:prstGeom prst="rect">
            <a:avLst/>
          </a:prstGeom>
          <a:noFill/>
          <a:ln w="19050">
            <a:solidFill>
              <a:schemeClr val="accent3"/>
            </a:solidFill>
          </a:ln>
        </p:spPr>
        <p:txBody>
          <a:bodyPr wrap="square" rtlCol="0">
            <a:spAutoFit/>
          </a:bodyPr>
          <a:lstStyle/>
          <a:p>
            <a:r>
              <a:rPr lang="fr-CA" dirty="0" smtClean="0"/>
              <a:t>Contention pelvienne </a:t>
            </a:r>
            <a:r>
              <a:rPr lang="fr-CA" dirty="0" err="1" smtClean="0"/>
              <a:t>Posey</a:t>
            </a:r>
            <a:endParaRPr lang="fr-CA" dirty="0"/>
          </a:p>
        </p:txBody>
      </p:sp>
      <p:sp>
        <p:nvSpPr>
          <p:cNvPr id="9" name="ZoneTexte 8"/>
          <p:cNvSpPr txBox="1"/>
          <p:nvPr/>
        </p:nvSpPr>
        <p:spPr>
          <a:xfrm>
            <a:off x="1460175" y="1340768"/>
            <a:ext cx="3051179" cy="369332"/>
          </a:xfrm>
          <a:prstGeom prst="rect">
            <a:avLst/>
          </a:prstGeom>
          <a:noFill/>
          <a:ln w="19050">
            <a:solidFill>
              <a:schemeClr val="accent3"/>
            </a:solidFill>
          </a:ln>
        </p:spPr>
        <p:txBody>
          <a:bodyPr wrap="square" rtlCol="0">
            <a:spAutoFit/>
          </a:bodyPr>
          <a:lstStyle/>
          <a:p>
            <a:r>
              <a:rPr lang="fr-CA" dirty="0" smtClean="0"/>
              <a:t>Contention pelvienne </a:t>
            </a:r>
            <a:r>
              <a:rPr lang="fr-CA" dirty="0" err="1" smtClean="0"/>
              <a:t>oxyliam</a:t>
            </a:r>
            <a:r>
              <a:rPr lang="fr-CA" dirty="0" smtClean="0"/>
              <a:t> </a:t>
            </a:r>
            <a:endParaRPr lang="fr-CA" dirty="0"/>
          </a:p>
        </p:txBody>
      </p:sp>
      <p:sp>
        <p:nvSpPr>
          <p:cNvPr id="13" name="ZoneTexte 12"/>
          <p:cNvSpPr txBox="1"/>
          <p:nvPr/>
        </p:nvSpPr>
        <p:spPr>
          <a:xfrm>
            <a:off x="1077462" y="3999985"/>
            <a:ext cx="5686753" cy="1754326"/>
          </a:xfrm>
          <a:prstGeom prst="rect">
            <a:avLst/>
          </a:prstGeom>
          <a:noFill/>
        </p:spPr>
        <p:txBody>
          <a:bodyPr wrap="square" rtlCol="0">
            <a:spAutoFit/>
          </a:bodyPr>
          <a:lstStyle/>
          <a:p>
            <a:pPr algn="ctr"/>
            <a:endParaRPr lang="fr-CA" dirty="0" smtClean="0">
              <a:solidFill>
                <a:srgbClr val="FF0000"/>
              </a:solidFill>
            </a:endParaRPr>
          </a:p>
          <a:p>
            <a:pPr algn="ctr"/>
            <a:endParaRPr lang="fr-CA" dirty="0" smtClean="0">
              <a:solidFill>
                <a:srgbClr val="FF0000"/>
              </a:solidFill>
            </a:endParaRPr>
          </a:p>
          <a:p>
            <a:pPr algn="ctr"/>
            <a:endParaRPr lang="fr-CA" dirty="0" smtClean="0">
              <a:solidFill>
                <a:srgbClr val="FF0000"/>
              </a:solidFill>
            </a:endParaRPr>
          </a:p>
          <a:p>
            <a:pPr algn="ctr"/>
            <a:r>
              <a:rPr lang="fr-CA" dirty="0" smtClean="0">
                <a:solidFill>
                  <a:srgbClr val="FF0000"/>
                </a:solidFill>
              </a:rPr>
              <a:t>VIDÉO OBLIGATOIRE </a:t>
            </a:r>
            <a:r>
              <a:rPr lang="fr-CA" dirty="0" smtClean="0"/>
              <a:t>sur l’installation de cette contention: </a:t>
            </a:r>
          </a:p>
          <a:p>
            <a:pPr algn="ctr"/>
            <a:endParaRPr lang="fr-CA" dirty="0" smtClean="0">
              <a:hlinkClick r:id="rId5"/>
            </a:endParaRPr>
          </a:p>
          <a:p>
            <a:r>
              <a:rPr lang="fr-CA" dirty="0" smtClean="0">
                <a:hlinkClick r:id="rId5"/>
              </a:rPr>
              <a:t>ceinture pelvienne </a:t>
            </a:r>
            <a:r>
              <a:rPr lang="fr-CA" dirty="0" err="1" smtClean="0">
                <a:hlinkClick r:id="rId5"/>
              </a:rPr>
              <a:t>oxyliam</a:t>
            </a:r>
            <a:endParaRPr lang="fr-CA" dirty="0"/>
          </a:p>
        </p:txBody>
      </p:sp>
      <p:sp>
        <p:nvSpPr>
          <p:cNvPr id="3" name="Flèche courbée vers la droite 2"/>
          <p:cNvSpPr/>
          <p:nvPr/>
        </p:nvSpPr>
        <p:spPr>
          <a:xfrm>
            <a:off x="515051" y="4903169"/>
            <a:ext cx="562411" cy="1128141"/>
          </a:xfrm>
          <a:prstGeom prst="curved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solidFill>
                <a:schemeClr val="tx1"/>
              </a:solidFill>
            </a:endParaRPr>
          </a:p>
        </p:txBody>
      </p:sp>
    </p:spTree>
    <p:extLst>
      <p:ext uri="{BB962C8B-B14F-4D97-AF65-F5344CB8AC3E}">
        <p14:creationId xmlns:p14="http://schemas.microsoft.com/office/powerpoint/2010/main" val="3934018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0803" y="4706471"/>
            <a:ext cx="6592147" cy="1090372"/>
          </a:xfrm>
        </p:spPr>
        <p:txBody>
          <a:bodyPr/>
          <a:lstStyle/>
          <a:p>
            <a:r>
              <a:rPr lang="fr-CA" sz="1800" dirty="0" smtClean="0">
                <a:solidFill>
                  <a:srgbClr val="FF0000"/>
                </a:solidFill>
              </a:rPr>
              <a:t> VIDÉO OBLIGATOIRE </a:t>
            </a:r>
            <a:r>
              <a:rPr lang="fr-CA" sz="1800" b="0" dirty="0" smtClean="0">
                <a:solidFill>
                  <a:schemeClr val="tx2"/>
                </a:solidFill>
              </a:rPr>
              <a:t>sur</a:t>
            </a:r>
            <a:r>
              <a:rPr lang="fr-CA" sz="1800" dirty="0" smtClean="0">
                <a:hlinkClick r:id="rId3"/>
              </a:rPr>
              <a:t/>
            </a:r>
            <a:br>
              <a:rPr lang="fr-CA" sz="1800" dirty="0" smtClean="0">
                <a:hlinkClick r:id="rId3"/>
              </a:rPr>
            </a:br>
            <a:r>
              <a:rPr lang="fr-CA" sz="1800" dirty="0">
                <a:hlinkClick r:id="rId3"/>
              </a:rPr>
              <a:t/>
            </a:r>
            <a:br>
              <a:rPr lang="fr-CA" sz="1800" dirty="0">
                <a:hlinkClick r:id="rId3"/>
              </a:rPr>
            </a:br>
            <a:r>
              <a:rPr lang="fr-CA" sz="1800" dirty="0" smtClean="0">
                <a:hlinkClick r:id="rId3"/>
              </a:rPr>
              <a:t/>
            </a:r>
            <a:br>
              <a:rPr lang="fr-CA" sz="1800" dirty="0" smtClean="0">
                <a:hlinkClick r:id="rId3"/>
              </a:rPr>
            </a:br>
            <a:r>
              <a:rPr lang="fr-CA" sz="1800" dirty="0" smtClean="0">
                <a:hlinkClick r:id="rId3"/>
              </a:rPr>
              <a:t> Installation attache poignet </a:t>
            </a:r>
            <a:r>
              <a:rPr lang="fr-CA" sz="1800" dirty="0" err="1" smtClean="0">
                <a:hlinkClick r:id="rId3"/>
              </a:rPr>
              <a:t>formedica</a:t>
            </a:r>
            <a:endParaRPr lang="fr-CA" sz="1800" dirty="0"/>
          </a:p>
        </p:txBody>
      </p:sp>
      <p:pic>
        <p:nvPicPr>
          <p:cNvPr id="4" name="Picture 5" descr="Posey 2625"/>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2655" y="4147672"/>
            <a:ext cx="2608414" cy="220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a:xfrm>
            <a:off x="3691467" y="801511"/>
            <a:ext cx="5332420" cy="539257"/>
          </a:xfrm>
          <a:prstGeom prst="rect">
            <a:avLst/>
          </a:prstGeom>
        </p:spPr>
        <p:txBody>
          <a:bodyPr vert="horz" lIns="0" tIns="0" rIns="0" bIns="0" rtlCol="0" anchor="t" anchorCtr="0">
            <a:noAutofit/>
          </a:bodyPr>
          <a:lstStyle>
            <a:lvl1pPr algn="l" defTabSz="457200" rtl="0" eaLnBrk="1" latinLnBrk="0" hangingPunct="1">
              <a:lnSpc>
                <a:spcPts val="1600"/>
              </a:lnSpc>
              <a:spcBef>
                <a:spcPct val="0"/>
              </a:spcBef>
              <a:buNone/>
              <a:defRPr sz="1600" b="1" i="0" kern="1200">
                <a:solidFill>
                  <a:srgbClr val="464646"/>
                </a:solidFill>
                <a:latin typeface="+mj-lt"/>
                <a:ea typeface="+mj-ea"/>
                <a:cs typeface="Open Sans"/>
              </a:defRPr>
            </a:lvl1pPr>
          </a:lstStyle>
          <a:p>
            <a:r>
              <a:rPr lang="fr-CA" sz="3600" smtClean="0">
                <a:solidFill>
                  <a:schemeClr val="accent2"/>
                </a:solidFill>
              </a:rPr>
              <a:t>Mesure de contrôle</a:t>
            </a:r>
            <a:r>
              <a:rPr lang="fr-CA" sz="2400" smtClean="0">
                <a:solidFill>
                  <a:schemeClr val="accent2"/>
                </a:solidFill>
              </a:rPr>
              <a:t> </a:t>
            </a:r>
            <a:r>
              <a:rPr lang="fr-CA" sz="2800" smtClean="0">
                <a:solidFill>
                  <a:schemeClr val="accent2"/>
                </a:solidFill>
              </a:rPr>
              <a:t>(suite)</a:t>
            </a:r>
            <a:endParaRPr lang="fr-CA" sz="2800" dirty="0">
              <a:solidFill>
                <a:schemeClr val="accent2"/>
              </a:solidFill>
            </a:endParaRPr>
          </a:p>
        </p:txBody>
      </p:sp>
      <p:sp>
        <p:nvSpPr>
          <p:cNvPr id="7" name="Flèche courbée vers la droite 6"/>
          <p:cNvSpPr/>
          <p:nvPr/>
        </p:nvSpPr>
        <p:spPr>
          <a:xfrm>
            <a:off x="4256474" y="4706471"/>
            <a:ext cx="418253" cy="819439"/>
          </a:xfrm>
          <a:prstGeom prst="curved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solidFill>
                <a:schemeClr val="tx1"/>
              </a:solidFill>
            </a:endParaRPr>
          </a:p>
        </p:txBody>
      </p:sp>
      <p:sp>
        <p:nvSpPr>
          <p:cNvPr id="9" name="Espace réservé du texte 8"/>
          <p:cNvSpPr>
            <a:spLocks noGrp="1"/>
          </p:cNvSpPr>
          <p:nvPr>
            <p:ph type="body" sz="quarter" idx="11"/>
          </p:nvPr>
        </p:nvSpPr>
        <p:spPr>
          <a:xfrm>
            <a:off x="756922" y="1207911"/>
            <a:ext cx="10091699" cy="4978401"/>
          </a:xfrm>
        </p:spPr>
        <p:txBody>
          <a:bodyPr/>
          <a:lstStyle/>
          <a:p>
            <a:pPr marL="0" indent="0">
              <a:buNone/>
            </a:pPr>
            <a:r>
              <a:rPr lang="fr-CA" sz="1800" dirty="0"/>
              <a:t>Poignet </a:t>
            </a:r>
            <a:r>
              <a:rPr lang="fr-CA" sz="1800" dirty="0" err="1"/>
              <a:t>Formedica</a:t>
            </a:r>
            <a:endParaRPr lang="fr-CA" sz="1800" dirty="0"/>
          </a:p>
          <a:p>
            <a:pPr lvl="1"/>
            <a:r>
              <a:rPr lang="fr-CA" sz="1800" dirty="0"/>
              <a:t>À utiliser lors d’interférences aux soins </a:t>
            </a:r>
            <a:r>
              <a:rPr lang="fr-CA" sz="1800" dirty="0" smtClean="0"/>
              <a:t>sur un usager calme (non agité, ni agressif)</a:t>
            </a:r>
          </a:p>
          <a:p>
            <a:pPr marL="457200" lvl="1" indent="0">
              <a:buNone/>
            </a:pPr>
            <a:endParaRPr lang="fr-CA" sz="1800" dirty="0"/>
          </a:p>
          <a:p>
            <a:r>
              <a:rPr lang="fr-CA" sz="1800" b="1" dirty="0"/>
              <a:t>Définition</a:t>
            </a:r>
            <a:r>
              <a:rPr lang="fr-CA" sz="1800" dirty="0"/>
              <a:t>: </a:t>
            </a:r>
            <a:r>
              <a:rPr lang="fr-FR" sz="1800" dirty="0"/>
              <a:t>L’interférence aux soins réfère à un usager présentant un comportement empêchant l’application d’un traitement ou d’un soin. Cela peut entraîner une menace imminente pour la personne.</a:t>
            </a:r>
            <a:endParaRPr lang="fr-CA" sz="1800" dirty="0"/>
          </a:p>
          <a:p>
            <a:pPr marL="0" indent="0">
              <a:buNone/>
            </a:pPr>
            <a:endParaRPr lang="fr-CA" sz="1800" dirty="0"/>
          </a:p>
          <a:p>
            <a:r>
              <a:rPr lang="fr-CA" sz="1800" dirty="0"/>
              <a:t> </a:t>
            </a:r>
            <a:r>
              <a:rPr lang="fr-CA" sz="1800" b="1" dirty="0"/>
              <a:t>Traitement</a:t>
            </a:r>
            <a:r>
              <a:rPr lang="fr-CA" sz="1800" dirty="0"/>
              <a:t> : </a:t>
            </a:r>
            <a:r>
              <a:rPr lang="fr-FR" sz="1800" dirty="0"/>
              <a:t>Auto-retrait d’un équipement : extubation, retrait d’une tubulure ou d’une ligne artérielle, etc. Refus de collaborer à un traitement tel qu'une vaccination ou un test de dépistage.</a:t>
            </a:r>
            <a:endParaRPr lang="fr-CA" sz="1800" dirty="0"/>
          </a:p>
          <a:p>
            <a:endParaRPr lang="fr-CA" dirty="0"/>
          </a:p>
        </p:txBody>
      </p:sp>
    </p:spTree>
    <p:extLst>
      <p:ext uri="{BB962C8B-B14F-4D97-AF65-F5344CB8AC3E}">
        <p14:creationId xmlns:p14="http://schemas.microsoft.com/office/powerpoint/2010/main" val="1257231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3632" y="940876"/>
            <a:ext cx="6264696" cy="523220"/>
          </a:xfrm>
          <a:prstGeom prst="rect">
            <a:avLst/>
          </a:prstGeom>
        </p:spPr>
        <p:txBody>
          <a:bodyPr wrap="square">
            <a:spAutoFit/>
          </a:bodyPr>
          <a:lstStyle/>
          <a:p>
            <a:pPr algn="ctr">
              <a:defRPr/>
            </a:pPr>
            <a:r>
              <a:rPr lang="fr-CA" sz="2800" dirty="0">
                <a:solidFill>
                  <a:srgbClr val="008991"/>
                </a:solidFill>
                <a:latin typeface="Calibri"/>
              </a:rPr>
              <a:t>Vous retournez évaluer M. Bouchard… </a:t>
            </a:r>
          </a:p>
        </p:txBody>
      </p:sp>
      <p:sp>
        <p:nvSpPr>
          <p:cNvPr id="4" name="Rectangle 3"/>
          <p:cNvSpPr/>
          <p:nvPr/>
        </p:nvSpPr>
        <p:spPr>
          <a:xfrm>
            <a:off x="2135560" y="2276873"/>
            <a:ext cx="7920880" cy="3293209"/>
          </a:xfrm>
          <a:prstGeom prst="rect">
            <a:avLst/>
          </a:prstGeom>
        </p:spPr>
        <p:txBody>
          <a:bodyPr wrap="square">
            <a:spAutoFit/>
          </a:bodyPr>
          <a:lstStyle/>
          <a:p>
            <a:pPr marL="531813" indent="-531813" algn="just">
              <a:spcAft>
                <a:spcPts val="1200"/>
              </a:spcAft>
              <a:buClr>
                <a:srgbClr val="008991"/>
              </a:buClr>
              <a:buFont typeface="Wingdings 3" panose="05040102010807070707" pitchFamily="18" charset="2"/>
              <a:buChar char="´"/>
              <a:defRPr/>
            </a:pPr>
            <a:r>
              <a:rPr lang="fr-CA" sz="2000" dirty="0">
                <a:solidFill>
                  <a:srgbClr val="002A2D"/>
                </a:solidFill>
                <a:latin typeface="Calibri"/>
              </a:rPr>
              <a:t>M. Bouchard est agité et crie.  Il tente par tout les moyens de se lever.  Lorsque vous l’approchez, il essaie de vous frapper . </a:t>
            </a:r>
          </a:p>
          <a:p>
            <a:pPr marL="531813" indent="-531813" algn="just">
              <a:spcAft>
                <a:spcPts val="1200"/>
              </a:spcAft>
              <a:buClr>
                <a:srgbClr val="008991"/>
              </a:buClr>
              <a:buFont typeface="Wingdings 3" panose="05040102010807070707" pitchFamily="18" charset="2"/>
              <a:buChar char="´"/>
              <a:defRPr/>
            </a:pPr>
            <a:r>
              <a:rPr lang="fr-CA" sz="2000" dirty="0">
                <a:solidFill>
                  <a:srgbClr val="002A2D"/>
                </a:solidFill>
                <a:latin typeface="Calibri"/>
              </a:rPr>
              <a:t>Vous tentez de le rassurer et vous lui demander s’il y a de la douleur.</a:t>
            </a:r>
          </a:p>
          <a:p>
            <a:pPr marL="531813" indent="-531813" algn="just">
              <a:spcAft>
                <a:spcPts val="1200"/>
              </a:spcAft>
              <a:buClr>
                <a:srgbClr val="008991"/>
              </a:buClr>
              <a:buFont typeface="Wingdings 3" panose="05040102010807070707" pitchFamily="18" charset="2"/>
              <a:buChar char="´"/>
              <a:defRPr/>
            </a:pPr>
            <a:r>
              <a:rPr lang="fr-CA" sz="2000" dirty="0">
                <a:solidFill>
                  <a:srgbClr val="002A2D"/>
                </a:solidFill>
                <a:latin typeface="Calibri"/>
              </a:rPr>
              <a:t>Sa fille tente de raisonner son père mais sans succès.</a:t>
            </a:r>
          </a:p>
          <a:p>
            <a:pPr marL="531813" indent="-531813" algn="just">
              <a:spcAft>
                <a:spcPts val="1200"/>
              </a:spcAft>
              <a:buClr>
                <a:srgbClr val="008991"/>
              </a:buClr>
              <a:buFont typeface="Wingdings 3" panose="05040102010807070707" pitchFamily="18" charset="2"/>
              <a:buChar char="´"/>
              <a:defRPr/>
            </a:pPr>
            <a:r>
              <a:rPr lang="fr-CA" sz="2000" dirty="0">
                <a:solidFill>
                  <a:srgbClr val="002A2D"/>
                </a:solidFill>
                <a:latin typeface="Calibri"/>
              </a:rPr>
              <a:t>M. Bouchard mécontent se met à lancer tous les objets qui sont à sa portée.</a:t>
            </a:r>
          </a:p>
          <a:p>
            <a:pPr marL="531813" indent="-531813" algn="just">
              <a:spcAft>
                <a:spcPts val="1200"/>
              </a:spcAft>
              <a:buClr>
                <a:srgbClr val="008991"/>
              </a:buClr>
              <a:buFont typeface="Wingdings 3" panose="05040102010807070707" pitchFamily="18" charset="2"/>
              <a:buChar char="´"/>
              <a:defRPr/>
            </a:pPr>
            <a:r>
              <a:rPr lang="fr-CA" sz="2000" dirty="0">
                <a:solidFill>
                  <a:srgbClr val="002A2D"/>
                </a:solidFill>
                <a:latin typeface="Calibri"/>
              </a:rPr>
              <a:t>Que faites-vous?</a:t>
            </a:r>
          </a:p>
          <a:p>
            <a:pPr marL="531813" indent="-531813" algn="just">
              <a:spcAft>
                <a:spcPts val="1200"/>
              </a:spcAft>
              <a:buClr>
                <a:srgbClr val="008991"/>
              </a:buClr>
              <a:buFont typeface="Wingdings 3" panose="05040102010807070707" pitchFamily="18" charset="2"/>
              <a:buChar char="´"/>
              <a:defRPr/>
            </a:pPr>
            <a:endParaRPr lang="fr-CA" dirty="0">
              <a:solidFill>
                <a:srgbClr val="002A2D"/>
              </a:solidFill>
              <a:latin typeface="Calibri"/>
            </a:endParaRPr>
          </a:p>
        </p:txBody>
      </p:sp>
      <p:sp>
        <p:nvSpPr>
          <p:cNvPr id="5" name="TextBox 4"/>
          <p:cNvSpPr txBox="1"/>
          <p:nvPr/>
        </p:nvSpPr>
        <p:spPr>
          <a:xfrm>
            <a:off x="5087889" y="4437112"/>
            <a:ext cx="5399235" cy="1569660"/>
          </a:xfrm>
          <a:prstGeom prst="rect">
            <a:avLst/>
          </a:prstGeom>
          <a:noFill/>
          <a:ln>
            <a:solidFill>
              <a:schemeClr val="accent2"/>
            </a:solidFill>
          </a:ln>
        </p:spPr>
        <p:txBody>
          <a:bodyPr wrap="none" rtlCol="0">
            <a:spAutoFit/>
          </a:bodyPr>
          <a:lstStyle/>
          <a:p>
            <a:r>
              <a:rPr lang="en-CA" sz="4800" dirty="0">
                <a:solidFill>
                  <a:srgbClr val="00B050"/>
                </a:solidFill>
                <a:latin typeface="Berlin Sans FB" panose="020E0602020502020306" pitchFamily="34" charset="0"/>
              </a:rPr>
              <a:t>Lancer le code blanc</a:t>
            </a:r>
          </a:p>
          <a:p>
            <a:r>
              <a:rPr lang="en-CA" sz="4800" dirty="0">
                <a:solidFill>
                  <a:srgbClr val="00B050"/>
                </a:solidFill>
                <a:latin typeface="Berlin Sans FB" panose="020E0602020502020306" pitchFamily="34" charset="0"/>
              </a:rPr>
              <a:t>             55555</a:t>
            </a:r>
          </a:p>
        </p:txBody>
      </p:sp>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st="3348"/>
                </p14:media>
              </p:ext>
            </p:extLst>
          </p:nvPr>
        </p:nvPicPr>
        <p:blipFill>
          <a:blip r:embed="rId5"/>
          <a:stretch>
            <a:fillRect/>
          </a:stretch>
        </p:blipFill>
        <p:spPr>
          <a:xfrm>
            <a:off x="3791744" y="5951970"/>
            <a:ext cx="609600" cy="609600"/>
          </a:xfrm>
          <a:prstGeom prst="rect">
            <a:avLst/>
          </a:prstGeom>
        </p:spPr>
      </p:pic>
    </p:spTree>
    <p:extLst>
      <p:ext uri="{BB962C8B-B14F-4D97-AF65-F5344CB8AC3E}">
        <p14:creationId xmlns:p14="http://schemas.microsoft.com/office/powerpoint/2010/main" val="1724737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970844" y="2444918"/>
            <a:ext cx="8136904" cy="2054111"/>
          </a:xfrm>
        </p:spPr>
        <p:txBody>
          <a:bodyPr/>
          <a:lstStyle/>
          <a:p>
            <a:pPr marL="0" indent="0" algn="just">
              <a:buNone/>
            </a:pPr>
            <a:r>
              <a:rPr lang="fr-CA" sz="2000" dirty="0">
                <a:hlinkClick r:id="rId5"/>
              </a:rPr>
              <a:t>https://www.youtube.com/watch?v=TaaOrujpOq0&amp;feature=youtu.be</a:t>
            </a:r>
            <a:endParaRPr lang="fr-CA" sz="2000" dirty="0"/>
          </a:p>
        </p:txBody>
      </p:sp>
      <p:pic>
        <p:nvPicPr>
          <p:cNvPr id="4" name="Image 3"/>
          <p:cNvPicPr>
            <a:picLocks noChangeAspect="1"/>
          </p:cNvPicPr>
          <p:nvPr/>
        </p:nvPicPr>
        <p:blipFill>
          <a:blip r:embed="rId6"/>
          <a:stretch>
            <a:fillRect/>
          </a:stretch>
        </p:blipFill>
        <p:spPr>
          <a:xfrm>
            <a:off x="6272017" y="3345904"/>
            <a:ext cx="4492723" cy="2924944"/>
          </a:xfrm>
          <a:prstGeom prst="rect">
            <a:avLst/>
          </a:prstGeom>
        </p:spPr>
      </p:pic>
      <p:sp>
        <p:nvSpPr>
          <p:cNvPr id="5" name="ZoneTexte 4"/>
          <p:cNvSpPr txBox="1"/>
          <p:nvPr/>
        </p:nvSpPr>
        <p:spPr>
          <a:xfrm>
            <a:off x="970844" y="924839"/>
            <a:ext cx="8969807" cy="954107"/>
          </a:xfrm>
          <a:prstGeom prst="rect">
            <a:avLst/>
          </a:prstGeom>
          <a:noFill/>
        </p:spPr>
        <p:txBody>
          <a:bodyPr wrap="square" rtlCol="0">
            <a:spAutoFit/>
          </a:bodyPr>
          <a:lstStyle/>
          <a:p>
            <a:pPr algn="ctr"/>
            <a:r>
              <a:rPr lang="fr-CA" sz="2800" u="sng" dirty="0">
                <a:solidFill>
                  <a:srgbClr val="FF0000"/>
                </a:solidFill>
                <a:effectLst>
                  <a:outerShdw blurRad="38100" dist="38100" dir="2700000" algn="tl">
                    <a:srgbClr val="000000">
                      <a:alpha val="43137"/>
                    </a:srgbClr>
                  </a:outerShdw>
                </a:effectLst>
                <a:latin typeface="Calibri"/>
              </a:rPr>
              <a:t>Vidéo obligatoire </a:t>
            </a:r>
            <a:r>
              <a:rPr lang="fr-CA" sz="2800" dirty="0">
                <a:solidFill>
                  <a:srgbClr val="008991"/>
                </a:solidFill>
                <a:latin typeface="Calibri"/>
              </a:rPr>
              <a:t>: Prévention et gestion </a:t>
            </a:r>
            <a:r>
              <a:rPr lang="fr-CA" sz="2800" dirty="0" smtClean="0">
                <a:solidFill>
                  <a:srgbClr val="008991"/>
                </a:solidFill>
                <a:latin typeface="Calibri"/>
              </a:rPr>
              <a:t>des </a:t>
            </a:r>
            <a:r>
              <a:rPr lang="fr-CA" sz="2800" dirty="0">
                <a:solidFill>
                  <a:srgbClr val="008991"/>
                </a:solidFill>
                <a:latin typeface="Calibri"/>
              </a:rPr>
              <a:t>comportements agressifs ou violents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7808" y="5661248"/>
            <a:ext cx="609600" cy="609600"/>
          </a:xfrm>
          <a:prstGeom prst="rect">
            <a:avLst/>
          </a:prstGeom>
        </p:spPr>
      </p:pic>
      <p:sp>
        <p:nvSpPr>
          <p:cNvPr id="6" name="Flèche courbée vers la droite 5"/>
          <p:cNvSpPr/>
          <p:nvPr/>
        </p:nvSpPr>
        <p:spPr>
          <a:xfrm>
            <a:off x="323140" y="1196623"/>
            <a:ext cx="647704" cy="1535288"/>
          </a:xfrm>
          <a:prstGeom prst="curved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solidFill>
                <a:schemeClr val="tx1"/>
              </a:solidFill>
            </a:endParaRPr>
          </a:p>
        </p:txBody>
      </p:sp>
    </p:spTree>
    <p:extLst>
      <p:ext uri="{BB962C8B-B14F-4D97-AF65-F5344CB8AC3E}">
        <p14:creationId xmlns:p14="http://schemas.microsoft.com/office/powerpoint/2010/main" val="36535767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063552" y="1196753"/>
            <a:ext cx="8067514" cy="5542133"/>
          </a:xfrm>
          <a:prstGeom prst="rect">
            <a:avLst/>
          </a:prstGeom>
        </p:spPr>
        <p:txBody>
          <a:bodyPr vert="horz" lIns="0" tIns="0" rIns="0" bIns="0" rtlCol="0" anchor="t" anchorCtr="0">
            <a:normAutofit/>
          </a:bodyPr>
          <a:lstStyle>
            <a:lvl1pPr algn="l" defTabSz="457200" rtl="0" eaLnBrk="1" latinLnBrk="0" hangingPunct="1">
              <a:lnSpc>
                <a:spcPts val="1600"/>
              </a:lnSpc>
              <a:spcBef>
                <a:spcPct val="0"/>
              </a:spcBef>
              <a:buNone/>
              <a:defRPr sz="1600" b="1" i="0" kern="1200">
                <a:solidFill>
                  <a:srgbClr val="464646"/>
                </a:solidFill>
                <a:latin typeface="+mj-lt"/>
                <a:ea typeface="+mj-ea"/>
                <a:cs typeface="Open Sans"/>
              </a:defRPr>
            </a:lvl1pPr>
          </a:lstStyle>
          <a:p>
            <a:pPr>
              <a:lnSpc>
                <a:spcPct val="100000"/>
              </a:lnSpc>
            </a:pPr>
            <a:r>
              <a:rPr lang="fr-CA" sz="2800" dirty="0">
                <a:ln w="0"/>
                <a:solidFill>
                  <a:srgbClr val="008991"/>
                </a:solidFill>
                <a:latin typeface="Calibri"/>
              </a:rPr>
              <a:t>Voyant le nouveau comportement de M. Bouchard, </a:t>
            </a:r>
            <a:br>
              <a:rPr lang="fr-CA" sz="2800" dirty="0">
                <a:ln w="0"/>
                <a:solidFill>
                  <a:srgbClr val="008991"/>
                </a:solidFill>
                <a:latin typeface="Calibri"/>
              </a:rPr>
            </a:br>
            <a:r>
              <a:rPr lang="fr-CA" sz="2800" dirty="0">
                <a:ln w="0"/>
                <a:solidFill>
                  <a:srgbClr val="008991"/>
                </a:solidFill>
                <a:latin typeface="Calibri"/>
              </a:rPr>
              <a:t>vous décidez de dépister le delirium…</a:t>
            </a:r>
            <a:r>
              <a:rPr lang="fr-CA" sz="3200" dirty="0">
                <a:ln w="0"/>
                <a:latin typeface="Calibri"/>
              </a:rPr>
              <a:t/>
            </a:r>
            <a:br>
              <a:rPr lang="fr-CA" sz="3200" dirty="0">
                <a:ln w="0"/>
                <a:latin typeface="Calibri"/>
              </a:rPr>
            </a:br>
            <a:r>
              <a:rPr lang="fr-CA" sz="3200" dirty="0">
                <a:ln w="0"/>
                <a:latin typeface="Calibri"/>
              </a:rPr>
              <a:t/>
            </a:r>
            <a:br>
              <a:rPr lang="fr-CA" sz="3200" dirty="0">
                <a:ln w="0"/>
                <a:latin typeface="Calibri"/>
              </a:rPr>
            </a:br>
            <a:r>
              <a:rPr lang="fr-CA" sz="2400" dirty="0">
                <a:ln w="0"/>
                <a:latin typeface="Calibri"/>
              </a:rPr>
              <a:t/>
            </a:r>
            <a:br>
              <a:rPr lang="fr-CA" sz="2400" dirty="0">
                <a:ln w="0"/>
                <a:latin typeface="Calibri"/>
              </a:rPr>
            </a:br>
            <a:r>
              <a:rPr lang="fr-CA" sz="2400" dirty="0">
                <a:ln w="0"/>
                <a:latin typeface="Calibri"/>
              </a:rPr>
              <a:t/>
            </a:r>
            <a:br>
              <a:rPr lang="fr-CA" sz="2400" dirty="0">
                <a:ln w="0"/>
                <a:latin typeface="Calibri"/>
              </a:rPr>
            </a:br>
            <a:r>
              <a:rPr lang="fr-CA" sz="2400" dirty="0">
                <a:ln w="0"/>
                <a:latin typeface="Calibri"/>
              </a:rPr>
              <a:t/>
            </a:r>
            <a:br>
              <a:rPr lang="fr-CA" sz="2400" dirty="0">
                <a:ln w="0"/>
                <a:latin typeface="Calibri"/>
              </a:rPr>
            </a:br>
            <a:r>
              <a:rPr lang="fr-CA" sz="2400" dirty="0">
                <a:ln w="0"/>
                <a:latin typeface="Calibri"/>
              </a:rPr>
              <a:t/>
            </a:r>
            <a:br>
              <a:rPr lang="fr-CA" sz="2400" dirty="0">
                <a:ln w="0"/>
                <a:latin typeface="Calibri"/>
              </a:rPr>
            </a:br>
            <a:r>
              <a:rPr lang="fr-CA" sz="2400" dirty="0">
                <a:ln w="0"/>
                <a:latin typeface="Calibri"/>
              </a:rPr>
              <a:t/>
            </a:r>
            <a:br>
              <a:rPr lang="fr-CA" sz="2400" dirty="0">
                <a:ln w="0"/>
                <a:latin typeface="Calibri"/>
              </a:rPr>
            </a:br>
            <a:r>
              <a:rPr lang="fr-CA" sz="2400" dirty="0">
                <a:ln w="0"/>
                <a:latin typeface="Calibri"/>
              </a:rPr>
              <a:t/>
            </a:r>
            <a:br>
              <a:rPr lang="fr-CA" sz="2400" dirty="0">
                <a:ln w="0"/>
                <a:latin typeface="Calibri"/>
              </a:rPr>
            </a:br>
            <a:r>
              <a:rPr lang="fr-CA" sz="2400" dirty="0">
                <a:ln w="0"/>
                <a:latin typeface="Calibri"/>
              </a:rPr>
              <a:t/>
            </a:r>
            <a:br>
              <a:rPr lang="fr-CA" sz="2400" dirty="0">
                <a:ln w="0"/>
                <a:latin typeface="Calibri"/>
              </a:rPr>
            </a:br>
            <a:r>
              <a:rPr lang="fr-CA" sz="2400" dirty="0">
                <a:ln w="0"/>
                <a:latin typeface="Calibri"/>
              </a:rPr>
              <a:t/>
            </a:r>
            <a:br>
              <a:rPr lang="fr-CA" sz="2400" dirty="0">
                <a:ln w="0"/>
                <a:latin typeface="Calibri"/>
              </a:rPr>
            </a:br>
            <a:r>
              <a:rPr lang="fr-CA" sz="3200" dirty="0">
                <a:ln w="0"/>
                <a:solidFill>
                  <a:srgbClr val="008991"/>
                </a:solidFill>
                <a:latin typeface="Calibri"/>
              </a:rPr>
              <a:t>Qu’est-ce que le delirium ?</a:t>
            </a:r>
          </a:p>
        </p:txBody>
      </p:sp>
      <p:pic>
        <p:nvPicPr>
          <p:cNvPr id="7" name="Image 6"/>
          <p:cNvPicPr>
            <a:picLocks noChangeAspect="1"/>
          </p:cNvPicPr>
          <p:nvPr/>
        </p:nvPicPr>
        <p:blipFill rotWithShape="1">
          <a:blip r:embed="rId5"/>
          <a:srcRect l="10657" t="12681" r="5665" b="11232"/>
          <a:stretch/>
        </p:blipFill>
        <p:spPr>
          <a:xfrm>
            <a:off x="3984217" y="2276873"/>
            <a:ext cx="4226185" cy="3060341"/>
          </a:xfrm>
          <a:prstGeom prst="rect">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9976" y="6112533"/>
            <a:ext cx="609600" cy="609600"/>
          </a:xfrm>
          <a:prstGeom prst="rect">
            <a:avLst/>
          </a:prstGeom>
        </p:spPr>
      </p:pic>
    </p:spTree>
    <p:extLst>
      <p:ext uri="{BB962C8B-B14F-4D97-AF65-F5344CB8AC3E}">
        <p14:creationId xmlns:p14="http://schemas.microsoft.com/office/powerpoint/2010/main" val="399626249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07569" y="908721"/>
            <a:ext cx="8002587" cy="584775"/>
          </a:xfrm>
          <a:prstGeom prst="rect">
            <a:avLst/>
          </a:prstGeom>
          <a:noFill/>
        </p:spPr>
        <p:txBody>
          <a:bodyPr>
            <a:spAutoFit/>
          </a:bodyPr>
          <a:lstStyle/>
          <a:p>
            <a:pPr algn="ctr" fontAlgn="base">
              <a:spcBef>
                <a:spcPct val="0"/>
              </a:spcBef>
              <a:spcAft>
                <a:spcPct val="0"/>
              </a:spcAft>
              <a:defRPr/>
            </a:pPr>
            <a:r>
              <a:rPr lang="fr-CA" sz="3200" b="1" dirty="0">
                <a:solidFill>
                  <a:srgbClr val="008991"/>
                </a:solidFill>
                <a:latin typeface="Arial" charset="0"/>
              </a:rPr>
              <a:t>Le Delirium…c’est quoi?</a:t>
            </a:r>
          </a:p>
        </p:txBody>
      </p:sp>
      <p:sp>
        <p:nvSpPr>
          <p:cNvPr id="5" name="Sous-titre 2"/>
          <p:cNvSpPr txBox="1">
            <a:spLocks/>
          </p:cNvSpPr>
          <p:nvPr/>
        </p:nvSpPr>
        <p:spPr>
          <a:xfrm>
            <a:off x="1834629" y="1916832"/>
            <a:ext cx="8375526" cy="417646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30B179"/>
              </a:buClr>
              <a:buNone/>
              <a:defRPr/>
            </a:pPr>
            <a:r>
              <a:rPr lang="fr-CA" sz="5400" dirty="0">
                <a:solidFill>
                  <a:srgbClr val="45423F"/>
                </a:solidFill>
                <a:latin typeface="Calibri"/>
              </a:rPr>
              <a:t>Syndrome organique </a:t>
            </a:r>
            <a:r>
              <a:rPr lang="fr-CA" sz="4000" b="1" dirty="0">
                <a:solidFill>
                  <a:srgbClr val="008991"/>
                </a:solidFill>
                <a:latin typeface="Calibri"/>
              </a:rPr>
              <a:t>aigu</a:t>
            </a:r>
            <a:r>
              <a:rPr lang="fr-CA" sz="2800" dirty="0">
                <a:solidFill>
                  <a:srgbClr val="92D050"/>
                </a:solidFill>
                <a:latin typeface="Calibri"/>
              </a:rPr>
              <a:t> </a:t>
            </a:r>
            <a:r>
              <a:rPr lang="fr-CA" dirty="0">
                <a:solidFill>
                  <a:srgbClr val="45423F"/>
                </a:solidFill>
                <a:latin typeface="Calibri"/>
              </a:rPr>
              <a:t>habituellement</a:t>
            </a:r>
            <a:r>
              <a:rPr lang="fr-CA" dirty="0">
                <a:solidFill>
                  <a:srgbClr val="4BB5C7">
                    <a:lumMod val="50000"/>
                  </a:srgbClr>
                </a:solidFill>
                <a:latin typeface="Calibri"/>
              </a:rPr>
              <a:t> </a:t>
            </a:r>
            <a:r>
              <a:rPr lang="fr-CA" sz="4000" b="1" dirty="0">
                <a:solidFill>
                  <a:srgbClr val="008991"/>
                </a:solidFill>
                <a:latin typeface="Calibri"/>
              </a:rPr>
              <a:t>transitoire</a:t>
            </a:r>
            <a:r>
              <a:rPr lang="fr-CA" sz="2800" dirty="0">
                <a:solidFill>
                  <a:srgbClr val="4BB5C7">
                    <a:lumMod val="50000"/>
                  </a:srgbClr>
                </a:solidFill>
                <a:latin typeface="Calibri"/>
              </a:rPr>
              <a:t> </a:t>
            </a:r>
            <a:r>
              <a:rPr lang="fr-CA" sz="4000" dirty="0">
                <a:solidFill>
                  <a:srgbClr val="45423F"/>
                </a:solidFill>
                <a:latin typeface="Calibri"/>
              </a:rPr>
              <a:t>et</a:t>
            </a:r>
            <a:r>
              <a:rPr lang="fr-CA" sz="2800" dirty="0">
                <a:solidFill>
                  <a:srgbClr val="92D050"/>
                </a:solidFill>
                <a:latin typeface="Calibri"/>
              </a:rPr>
              <a:t> </a:t>
            </a:r>
            <a:r>
              <a:rPr lang="fr-CA" sz="4000" b="1" dirty="0">
                <a:solidFill>
                  <a:srgbClr val="008991"/>
                </a:solidFill>
                <a:latin typeface="Calibri"/>
              </a:rPr>
              <a:t>réversible</a:t>
            </a:r>
            <a:r>
              <a:rPr lang="fr-CA" sz="2800" dirty="0">
                <a:solidFill>
                  <a:srgbClr val="008991"/>
                </a:solidFill>
                <a:latin typeface="Calibri"/>
              </a:rPr>
              <a:t>, </a:t>
            </a:r>
            <a:r>
              <a:rPr lang="fr-CA" sz="4000" dirty="0">
                <a:solidFill>
                  <a:srgbClr val="45423F"/>
                </a:solidFill>
                <a:latin typeface="Calibri"/>
              </a:rPr>
              <a:t>qui</a:t>
            </a:r>
            <a:r>
              <a:rPr lang="fr-CA" dirty="0">
                <a:solidFill>
                  <a:srgbClr val="45423F"/>
                </a:solidFill>
                <a:latin typeface="Calibri"/>
              </a:rPr>
              <a:t> </a:t>
            </a:r>
            <a:r>
              <a:rPr lang="fr-CA" sz="4000" dirty="0">
                <a:solidFill>
                  <a:srgbClr val="45423F"/>
                </a:solidFill>
                <a:latin typeface="Calibri"/>
              </a:rPr>
              <a:t>peut se présenter à tout âge, mais qui est particulièrement fréquent chez la personne âgée. </a:t>
            </a:r>
          </a:p>
          <a:p>
            <a:pPr algn="ctr">
              <a:buClr>
                <a:srgbClr val="30B179"/>
              </a:buClr>
              <a:buNone/>
              <a:defRPr/>
            </a:pPr>
            <a:r>
              <a:rPr lang="fr-CA" sz="4000" b="1" dirty="0">
                <a:solidFill>
                  <a:srgbClr val="008991"/>
                </a:solidFill>
                <a:latin typeface="Calibri"/>
              </a:rPr>
              <a:t>Delirium </a:t>
            </a:r>
            <a:r>
              <a:rPr lang="fr-CA" sz="4000" b="1" dirty="0">
                <a:solidFill>
                  <a:srgbClr val="008991"/>
                </a:solidFill>
                <a:latin typeface="Calibri"/>
                <a:sym typeface="Symbol"/>
              </a:rPr>
              <a:t> Démence</a:t>
            </a:r>
            <a:endParaRPr lang="fr-CA" sz="4000" b="1" dirty="0">
              <a:solidFill>
                <a:srgbClr val="008991"/>
              </a:solidFill>
              <a:latin typeface="Calibri"/>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3912" y="5907116"/>
            <a:ext cx="609600" cy="609600"/>
          </a:xfrm>
          <a:prstGeom prst="rect">
            <a:avLst/>
          </a:prstGeom>
        </p:spPr>
      </p:pic>
    </p:spTree>
    <p:extLst>
      <p:ext uri="{BB962C8B-B14F-4D97-AF65-F5344CB8AC3E}">
        <p14:creationId xmlns:p14="http://schemas.microsoft.com/office/powerpoint/2010/main" val="3277636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3000"/>
            <a:lum/>
          </a:blip>
          <a:srcRect/>
          <a:stretch>
            <a:fillRect l="13000" t="43000" r="-27000" b="1000"/>
          </a:stretch>
        </a:blipFill>
        <a:effectLst/>
      </p:bgPr>
    </p:bg>
    <p:spTree>
      <p:nvGrpSpPr>
        <p:cNvPr id="1" name=""/>
        <p:cNvGrpSpPr/>
        <p:nvPr/>
      </p:nvGrpSpPr>
      <p:grpSpPr>
        <a:xfrm>
          <a:off x="0" y="0"/>
          <a:ext cx="0" cy="0"/>
          <a:chOff x="0" y="0"/>
          <a:chExt cx="0" cy="0"/>
        </a:xfrm>
      </p:grpSpPr>
      <p:sp>
        <p:nvSpPr>
          <p:cNvPr id="2" name="Titre 1"/>
          <p:cNvSpPr txBox="1">
            <a:spLocks/>
          </p:cNvSpPr>
          <p:nvPr/>
        </p:nvSpPr>
        <p:spPr>
          <a:xfrm>
            <a:off x="2392206" y="1052736"/>
            <a:ext cx="7682481" cy="845840"/>
          </a:xfrm>
          <a:prstGeom prst="rect">
            <a:avLst/>
          </a:prstGeom>
        </p:spPr>
        <p:txBody>
          <a:bodyPr>
            <a:norm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pPr>
            <a:r>
              <a:rPr lang="fr-CA" sz="4400" dirty="0">
                <a:solidFill>
                  <a:srgbClr val="008991"/>
                </a:solidFill>
                <a:latin typeface="Calibri"/>
              </a:rPr>
              <a:t>Critères essentiels au delirium</a:t>
            </a:r>
          </a:p>
        </p:txBody>
      </p:sp>
      <p:sp>
        <p:nvSpPr>
          <p:cNvPr id="3" name="Espace réservé du contenu 2"/>
          <p:cNvSpPr txBox="1">
            <a:spLocks/>
          </p:cNvSpPr>
          <p:nvPr/>
        </p:nvSpPr>
        <p:spPr>
          <a:xfrm>
            <a:off x="1882804" y="2420888"/>
            <a:ext cx="8701282" cy="34563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fr-CA" dirty="0">
                <a:solidFill>
                  <a:srgbClr val="45423F"/>
                </a:solidFill>
                <a:latin typeface="Calibri"/>
              </a:rPr>
              <a:t>Installation </a:t>
            </a:r>
            <a:r>
              <a:rPr lang="fr-CA" b="1" dirty="0">
                <a:solidFill>
                  <a:srgbClr val="008991"/>
                </a:solidFill>
                <a:latin typeface="Calibri"/>
              </a:rPr>
              <a:t>rapide</a:t>
            </a:r>
            <a:r>
              <a:rPr lang="fr-CA" dirty="0">
                <a:solidFill>
                  <a:srgbClr val="92D050"/>
                </a:solidFill>
                <a:latin typeface="Calibri"/>
              </a:rPr>
              <a:t> </a:t>
            </a:r>
            <a:r>
              <a:rPr lang="fr-CA" dirty="0">
                <a:solidFill>
                  <a:srgbClr val="45423F"/>
                </a:solidFill>
                <a:latin typeface="Calibri"/>
              </a:rPr>
              <a:t>et </a:t>
            </a:r>
            <a:r>
              <a:rPr lang="fr-CA" b="1" dirty="0">
                <a:solidFill>
                  <a:srgbClr val="008991"/>
                </a:solidFill>
                <a:latin typeface="Calibri"/>
              </a:rPr>
              <a:t>fluctuation</a:t>
            </a:r>
            <a:r>
              <a:rPr lang="fr-CA" dirty="0">
                <a:solidFill>
                  <a:srgbClr val="45423F"/>
                </a:solidFill>
                <a:latin typeface="Calibri"/>
              </a:rPr>
              <a:t> des symptômes</a:t>
            </a:r>
          </a:p>
          <a:p>
            <a:pPr marL="109728" indent="0">
              <a:spcBef>
                <a:spcPts val="0"/>
              </a:spcBef>
              <a:buNone/>
            </a:pPr>
            <a:endParaRPr lang="fr-CA" dirty="0">
              <a:solidFill>
                <a:srgbClr val="45423F"/>
              </a:solidFill>
              <a:latin typeface="Calibri"/>
            </a:endParaRPr>
          </a:p>
          <a:p>
            <a:pPr>
              <a:spcBef>
                <a:spcPts val="0"/>
              </a:spcBef>
            </a:pPr>
            <a:r>
              <a:rPr lang="fr-CA" dirty="0">
                <a:solidFill>
                  <a:srgbClr val="45423F"/>
                </a:solidFill>
                <a:latin typeface="Calibri"/>
              </a:rPr>
              <a:t>Altération de l’</a:t>
            </a:r>
            <a:r>
              <a:rPr lang="fr-CA" b="1" dirty="0">
                <a:solidFill>
                  <a:srgbClr val="008991"/>
                </a:solidFill>
                <a:latin typeface="Calibri"/>
              </a:rPr>
              <a:t>état de conscience</a:t>
            </a:r>
          </a:p>
          <a:p>
            <a:pPr>
              <a:spcBef>
                <a:spcPts val="0"/>
              </a:spcBef>
            </a:pPr>
            <a:endParaRPr lang="fr-CA" dirty="0">
              <a:solidFill>
                <a:srgbClr val="45423F"/>
              </a:solidFill>
              <a:latin typeface="Calibri"/>
            </a:endParaRPr>
          </a:p>
          <a:p>
            <a:pPr>
              <a:spcBef>
                <a:spcPts val="0"/>
              </a:spcBef>
            </a:pPr>
            <a:r>
              <a:rPr lang="fr-CA" sz="4000" b="1" dirty="0">
                <a:solidFill>
                  <a:srgbClr val="008991"/>
                </a:solidFill>
                <a:latin typeface="Calibri"/>
              </a:rPr>
              <a:t>Inattention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9816" y="6094784"/>
            <a:ext cx="609600" cy="609600"/>
          </a:xfrm>
          <a:prstGeom prst="rect">
            <a:avLst/>
          </a:prstGeom>
        </p:spPr>
      </p:pic>
    </p:spTree>
    <p:extLst>
      <p:ext uri="{BB962C8B-B14F-4D97-AF65-F5344CB8AC3E}">
        <p14:creationId xmlns:p14="http://schemas.microsoft.com/office/powerpoint/2010/main" val="1652765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1E2DF"/>
        </a:solidFill>
        <a:effectLst/>
      </p:bgPr>
    </p:bg>
    <p:spTree>
      <p:nvGrpSpPr>
        <p:cNvPr id="1" name=""/>
        <p:cNvGrpSpPr/>
        <p:nvPr/>
      </p:nvGrpSpPr>
      <p:grpSpPr>
        <a:xfrm>
          <a:off x="0" y="0"/>
          <a:ext cx="0" cy="0"/>
          <a:chOff x="0" y="0"/>
          <a:chExt cx="0" cy="0"/>
        </a:xfrm>
      </p:grpSpPr>
      <p:sp>
        <p:nvSpPr>
          <p:cNvPr id="2" name="Titre 1"/>
          <p:cNvSpPr txBox="1">
            <a:spLocks/>
          </p:cNvSpPr>
          <p:nvPr/>
        </p:nvSpPr>
        <p:spPr>
          <a:xfrm>
            <a:off x="1991544" y="1484785"/>
            <a:ext cx="8229600" cy="1368949"/>
          </a:xfrm>
          <a:prstGeom prst="rect">
            <a:avLst/>
          </a:prstGeom>
        </p:spPr>
        <p:txBody>
          <a:bodyPr>
            <a:no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sz="3200" dirty="0">
                <a:solidFill>
                  <a:srgbClr val="008991"/>
                </a:solidFill>
                <a:latin typeface="Calibri"/>
              </a:rPr>
              <a:t>Outils utilisés pour la prévention du Delirium</a:t>
            </a:r>
          </a:p>
        </p:txBody>
      </p:sp>
      <p:sp>
        <p:nvSpPr>
          <p:cNvPr id="4" name="TextBox 3"/>
          <p:cNvSpPr txBox="1"/>
          <p:nvPr/>
        </p:nvSpPr>
        <p:spPr>
          <a:xfrm>
            <a:off x="2783633" y="2420888"/>
            <a:ext cx="4248091" cy="2308324"/>
          </a:xfrm>
          <a:prstGeom prst="rect">
            <a:avLst/>
          </a:prstGeom>
          <a:noFill/>
        </p:spPr>
        <p:txBody>
          <a:bodyPr wrap="square" rtlCol="0">
            <a:spAutoFit/>
          </a:bodyPr>
          <a:lstStyle/>
          <a:p>
            <a:pPr algn="ctr"/>
            <a:r>
              <a:rPr lang="en-CA" sz="7200" b="1" dirty="0">
                <a:solidFill>
                  <a:srgbClr val="008991"/>
                </a:solidFill>
                <a:latin typeface="Calibri"/>
              </a:rPr>
              <a:t>RADAR</a:t>
            </a:r>
          </a:p>
          <a:p>
            <a:pPr algn="ctr"/>
            <a:r>
              <a:rPr lang="en-CA" sz="7200" b="1" dirty="0">
                <a:solidFill>
                  <a:srgbClr val="008991"/>
                </a:solidFill>
                <a:latin typeface="Calibri"/>
              </a:rPr>
              <a:t>CAM</a:t>
            </a:r>
          </a:p>
        </p:txBody>
      </p:sp>
      <p:sp>
        <p:nvSpPr>
          <p:cNvPr id="3" name="ZoneTexte 2"/>
          <p:cNvSpPr txBox="1"/>
          <p:nvPr/>
        </p:nvSpPr>
        <p:spPr>
          <a:xfrm>
            <a:off x="2229392" y="5468542"/>
            <a:ext cx="5389617" cy="646331"/>
          </a:xfrm>
          <a:prstGeom prst="rect">
            <a:avLst/>
          </a:prstGeom>
          <a:noFill/>
        </p:spPr>
        <p:txBody>
          <a:bodyPr wrap="none" rtlCol="0">
            <a:spAutoFit/>
          </a:bodyPr>
          <a:lstStyle/>
          <a:p>
            <a:r>
              <a:rPr lang="fr-CA" sz="3600" b="1" dirty="0">
                <a:solidFill>
                  <a:srgbClr val="008991"/>
                </a:solidFill>
                <a:latin typeface="Calibri"/>
              </a:rPr>
              <a:t>PID prévention de Delirium</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9976" y="6114872"/>
            <a:ext cx="609600" cy="609600"/>
          </a:xfrm>
          <a:prstGeom prst="rect">
            <a:avLst/>
          </a:prstGeom>
        </p:spPr>
      </p:pic>
    </p:spTree>
    <p:extLst>
      <p:ext uri="{BB962C8B-B14F-4D97-AF65-F5344CB8AC3E}">
        <p14:creationId xmlns:p14="http://schemas.microsoft.com/office/powerpoint/2010/main" val="4203666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7583" y="1384062"/>
            <a:ext cx="8310606" cy="523220"/>
          </a:xfrm>
          <a:prstGeom prst="rect">
            <a:avLst/>
          </a:prstGeom>
          <a:noFill/>
        </p:spPr>
        <p:txBody>
          <a:bodyPr wrap="square" rtlCol="0">
            <a:spAutoFit/>
          </a:bodyPr>
          <a:lstStyle/>
          <a:p>
            <a:r>
              <a:rPr lang="fr-CA" sz="2800" b="1" dirty="0">
                <a:solidFill>
                  <a:srgbClr val="008991"/>
                </a:solidFill>
                <a:latin typeface="Calibri"/>
              </a:rPr>
              <a:t>Voici un vidéo </a:t>
            </a:r>
            <a:r>
              <a:rPr lang="fr-CA" sz="2800" b="1" dirty="0" smtClean="0">
                <a:solidFill>
                  <a:srgbClr val="008991"/>
                </a:solidFill>
                <a:latin typeface="Calibri"/>
              </a:rPr>
              <a:t>obligatoire </a:t>
            </a:r>
            <a:r>
              <a:rPr lang="fr-CA" sz="2800" b="1" dirty="0">
                <a:solidFill>
                  <a:srgbClr val="008991"/>
                </a:solidFill>
                <a:latin typeface="Calibri"/>
              </a:rPr>
              <a:t>sur le </a:t>
            </a:r>
            <a:r>
              <a:rPr lang="fr-CA" sz="2800" b="1" dirty="0" smtClean="0">
                <a:solidFill>
                  <a:srgbClr val="008991"/>
                </a:solidFill>
                <a:latin typeface="Calibri"/>
              </a:rPr>
              <a:t>RADAR au lien suivant:</a:t>
            </a:r>
            <a:endParaRPr lang="fr-CA" sz="2800" b="1" dirty="0">
              <a:solidFill>
                <a:srgbClr val="008991"/>
              </a:solidFill>
              <a:latin typeface="Calibri"/>
            </a:endParaRPr>
          </a:p>
        </p:txBody>
      </p:sp>
      <p:sp>
        <p:nvSpPr>
          <p:cNvPr id="4" name="ZoneTexte 3"/>
          <p:cNvSpPr txBox="1"/>
          <p:nvPr/>
        </p:nvSpPr>
        <p:spPr>
          <a:xfrm>
            <a:off x="1241746" y="2514570"/>
            <a:ext cx="8794076" cy="3877985"/>
          </a:xfrm>
          <a:prstGeom prst="rect">
            <a:avLst/>
          </a:prstGeom>
          <a:noFill/>
        </p:spPr>
        <p:txBody>
          <a:bodyPr wrap="square" rtlCol="0">
            <a:spAutoFit/>
          </a:bodyPr>
          <a:lstStyle/>
          <a:p>
            <a:r>
              <a:rPr lang="fr-CA" sz="3200" u="sng" dirty="0">
                <a:hlinkClick r:id="rId3"/>
              </a:rPr>
              <a:t>https://www.youtube.com/watch?v=oiQCCd9YNw4</a:t>
            </a:r>
            <a:endParaRPr lang="fr-CA" sz="3200" dirty="0"/>
          </a:p>
          <a:p>
            <a:endParaRPr lang="fr-CA" sz="5400" i="1" dirty="0">
              <a:solidFill>
                <a:srgbClr val="45423F"/>
              </a:solidFill>
              <a:effectLst>
                <a:outerShdw blurRad="38100" dist="38100" dir="2700000" algn="tl">
                  <a:srgbClr val="000000">
                    <a:alpha val="43137"/>
                  </a:srgbClr>
                </a:outerShdw>
              </a:effectLst>
            </a:endParaRPr>
          </a:p>
          <a:p>
            <a:endParaRPr lang="fr-CA" sz="3200" i="1" dirty="0">
              <a:solidFill>
                <a:srgbClr val="45423F"/>
              </a:solidFill>
              <a:effectLst>
                <a:outerShdw blurRad="38100" dist="38100" dir="2700000" algn="tl">
                  <a:srgbClr val="000000">
                    <a:alpha val="43137"/>
                  </a:srgbClr>
                </a:outerShdw>
              </a:effectLst>
              <a:latin typeface="Calibri"/>
            </a:endParaRPr>
          </a:p>
          <a:p>
            <a:endParaRPr lang="fr-CA" sz="3200" i="1" dirty="0" smtClean="0">
              <a:solidFill>
                <a:srgbClr val="45423F"/>
              </a:solidFill>
              <a:effectLst>
                <a:outerShdw blurRad="38100" dist="38100" dir="2700000" algn="tl">
                  <a:srgbClr val="000000">
                    <a:alpha val="43137"/>
                  </a:srgbClr>
                </a:outerShdw>
              </a:effectLst>
              <a:latin typeface="Calibri"/>
            </a:endParaRPr>
          </a:p>
          <a:p>
            <a:endParaRPr lang="fr-CA" sz="3200" i="1" dirty="0">
              <a:solidFill>
                <a:srgbClr val="45423F"/>
              </a:solidFill>
              <a:effectLst>
                <a:outerShdw blurRad="38100" dist="38100" dir="2700000" algn="tl">
                  <a:srgbClr val="000000">
                    <a:alpha val="43137"/>
                  </a:srgbClr>
                </a:outerShdw>
              </a:effectLst>
              <a:latin typeface="Calibri"/>
            </a:endParaRPr>
          </a:p>
          <a:p>
            <a:r>
              <a:rPr lang="fr-CA" sz="3200" i="1" dirty="0" smtClean="0">
                <a:solidFill>
                  <a:srgbClr val="45423F"/>
                </a:solidFill>
                <a:effectLst>
                  <a:outerShdw blurRad="38100" dist="38100" dir="2700000" algn="tl">
                    <a:srgbClr val="000000">
                      <a:alpha val="43137"/>
                    </a:srgbClr>
                  </a:outerShdw>
                </a:effectLst>
                <a:latin typeface="Calibri"/>
                <a:hlinkClick r:id="rId3"/>
              </a:rPr>
              <a:t> </a:t>
            </a:r>
            <a:r>
              <a:rPr lang="fr-CA" sz="3200" i="1" dirty="0" smtClean="0">
                <a:solidFill>
                  <a:srgbClr val="45423F"/>
                </a:solidFill>
                <a:effectLst>
                  <a:outerShdw blurRad="38100" dist="38100" dir="2700000" algn="tl">
                    <a:srgbClr val="000000">
                      <a:alpha val="43137"/>
                    </a:srgbClr>
                  </a:outerShdw>
                </a:effectLst>
                <a:latin typeface="Calibri"/>
              </a:rPr>
              <a:t/>
            </a:r>
            <a:br>
              <a:rPr lang="fr-CA" sz="3200" i="1" dirty="0" smtClean="0">
                <a:solidFill>
                  <a:srgbClr val="45423F"/>
                </a:solidFill>
                <a:effectLst>
                  <a:outerShdw blurRad="38100" dist="38100" dir="2700000" algn="tl">
                    <a:srgbClr val="000000">
                      <a:alpha val="43137"/>
                    </a:srgbClr>
                  </a:outerShdw>
                </a:effectLst>
                <a:latin typeface="Calibri"/>
              </a:rPr>
            </a:br>
            <a:endParaRPr lang="fr-CA" sz="3200" i="1" dirty="0">
              <a:solidFill>
                <a:srgbClr val="45423F"/>
              </a:solidFill>
              <a:effectLst>
                <a:outerShdw blurRad="38100" dist="38100" dir="2700000" algn="tl">
                  <a:srgbClr val="000000">
                    <a:alpha val="43137"/>
                  </a:srgbClr>
                </a:outerShdw>
              </a:effectLst>
              <a:latin typeface="Calibri"/>
            </a:endParaRPr>
          </a:p>
        </p:txBody>
      </p:sp>
      <p:sp>
        <p:nvSpPr>
          <p:cNvPr id="5" name="Flèche courbée vers la droite 4"/>
          <p:cNvSpPr/>
          <p:nvPr/>
        </p:nvSpPr>
        <p:spPr>
          <a:xfrm rot="21315989">
            <a:off x="437642" y="1524794"/>
            <a:ext cx="783271" cy="1648177"/>
          </a:xfrm>
          <a:prstGeom prst="curved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solidFill>
                <a:schemeClr val="tx1"/>
              </a:solidFill>
            </a:endParaRPr>
          </a:p>
        </p:txBody>
      </p:sp>
      <p:pic>
        <p:nvPicPr>
          <p:cNvPr id="6" name="Image 5"/>
          <p:cNvPicPr>
            <a:picLocks noChangeAspect="1"/>
          </p:cNvPicPr>
          <p:nvPr/>
        </p:nvPicPr>
        <p:blipFill>
          <a:blip r:embed="rId4"/>
          <a:stretch>
            <a:fillRect/>
          </a:stretch>
        </p:blipFill>
        <p:spPr>
          <a:xfrm>
            <a:off x="4193860" y="3202479"/>
            <a:ext cx="6009187" cy="3450239"/>
          </a:xfrm>
          <a:prstGeom prst="rect">
            <a:avLst/>
          </a:prstGeom>
        </p:spPr>
      </p:pic>
    </p:spTree>
    <p:extLst>
      <p:ext uri="{BB962C8B-B14F-4D97-AF65-F5344CB8AC3E}">
        <p14:creationId xmlns:p14="http://schemas.microsoft.com/office/powerpoint/2010/main" val="3924202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063552" y="548680"/>
            <a:ext cx="8229600" cy="800824"/>
          </a:xfrm>
          <a:prstGeom prst="rect">
            <a:avLst/>
          </a:prstGeom>
        </p:spPr>
        <p:txBody>
          <a:bodyPr>
            <a:no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pPr>
            <a:r>
              <a:rPr lang="fr-CA" sz="4400" dirty="0">
                <a:solidFill>
                  <a:srgbClr val="008991"/>
                </a:solidFill>
                <a:latin typeface="Calibri"/>
              </a:rPr>
              <a:t>Dépistage du delirium</a:t>
            </a:r>
          </a:p>
        </p:txBody>
      </p:sp>
      <p:pic>
        <p:nvPicPr>
          <p:cNvPr id="3" name="Image 5"/>
          <p:cNvPicPr/>
          <p:nvPr/>
        </p:nvPicPr>
        <p:blipFill>
          <a:blip r:embed="rId5" cstate="print">
            <a:extLst>
              <a:ext uri="{28A0092B-C50C-407E-A947-70E740481C1C}">
                <a14:useLocalDpi xmlns:a14="http://schemas.microsoft.com/office/drawing/2010/main" val="0"/>
              </a:ext>
            </a:extLst>
          </a:blip>
          <a:stretch>
            <a:fillRect/>
          </a:stretch>
        </p:blipFill>
        <p:spPr>
          <a:xfrm>
            <a:off x="2639616" y="1349504"/>
            <a:ext cx="4536504" cy="5319856"/>
          </a:xfrm>
          <a:prstGeom prst="rect">
            <a:avLst/>
          </a:prstGeom>
        </p:spPr>
      </p:pic>
      <p:sp>
        <p:nvSpPr>
          <p:cNvPr id="4" name="ZoneTexte 2"/>
          <p:cNvSpPr txBox="1"/>
          <p:nvPr/>
        </p:nvSpPr>
        <p:spPr>
          <a:xfrm rot="20624759">
            <a:off x="7438088" y="2747256"/>
            <a:ext cx="2503470" cy="1200329"/>
          </a:xfrm>
          <a:prstGeom prst="rect">
            <a:avLst/>
          </a:prstGeom>
          <a:gradFill>
            <a:gsLst>
              <a:gs pos="0">
                <a:schemeClr val="accent2"/>
              </a:gs>
              <a:gs pos="100000">
                <a:schemeClr val="accent3">
                  <a:tint val="50000"/>
                  <a:shade val="100000"/>
                  <a:satMod val="350000"/>
                </a:schemeClr>
              </a:gs>
            </a:gsLst>
          </a:gra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CA" sz="7200" b="1" dirty="0">
                <a:solidFill>
                  <a:srgbClr val="00859E">
                    <a:lumMod val="50000"/>
                  </a:srgbClr>
                </a:solidFill>
                <a:effectLst>
                  <a:outerShdw blurRad="38100" dist="38100" dir="2700000" algn="tl">
                    <a:srgbClr val="000000">
                      <a:alpha val="43137"/>
                    </a:srgbClr>
                  </a:outerShdw>
                </a:effectLst>
                <a:latin typeface="Arial Black" panose="020B0A04020102020204" pitchFamily="34" charset="0"/>
              </a:rPr>
              <a:t>CAM</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51270" y="6059760"/>
            <a:ext cx="609600" cy="609600"/>
          </a:xfrm>
          <a:prstGeom prst="rect">
            <a:avLst/>
          </a:prstGeom>
        </p:spPr>
      </p:pic>
    </p:spTree>
    <p:extLst>
      <p:ext uri="{BB962C8B-B14F-4D97-AF65-F5344CB8AC3E}">
        <p14:creationId xmlns:p14="http://schemas.microsoft.com/office/powerpoint/2010/main" val="2939860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p:cNvSpPr txBox="1">
            <a:spLocks/>
          </p:cNvSpPr>
          <p:nvPr/>
        </p:nvSpPr>
        <p:spPr>
          <a:xfrm>
            <a:off x="2803065" y="554008"/>
            <a:ext cx="6653337" cy="864096"/>
          </a:xfrm>
          <a:prstGeom prst="rect">
            <a:avLst/>
          </a:prstGeom>
        </p:spPr>
        <p:txBody>
          <a:bodyPr>
            <a:normAutofit fontScale="77500" lnSpcReduction="20000"/>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sz="4400" dirty="0" smtClean="0">
                <a:solidFill>
                  <a:srgbClr val="008991"/>
                </a:solidFill>
                <a:latin typeface="Calibri"/>
              </a:rPr>
              <a:t>Outils à consulter sur la dysphagie</a:t>
            </a:r>
            <a:endParaRPr lang="fr-CA" sz="4400" dirty="0">
              <a:solidFill>
                <a:srgbClr val="008991"/>
              </a:solidFill>
              <a:latin typeface="Calibri"/>
            </a:endParaRPr>
          </a:p>
        </p:txBody>
      </p:sp>
      <p:sp>
        <p:nvSpPr>
          <p:cNvPr id="3" name="ZoneTexte 2"/>
          <p:cNvSpPr txBox="1"/>
          <p:nvPr/>
        </p:nvSpPr>
        <p:spPr>
          <a:xfrm>
            <a:off x="915707" y="2208325"/>
            <a:ext cx="10428051" cy="2585323"/>
          </a:xfrm>
          <a:prstGeom prst="rect">
            <a:avLst/>
          </a:prstGeom>
          <a:noFill/>
        </p:spPr>
        <p:txBody>
          <a:bodyPr wrap="square" rtlCol="0">
            <a:spAutoFit/>
          </a:bodyPr>
          <a:lstStyle/>
          <a:p>
            <a:pPr marL="285750" indent="-285750">
              <a:buFont typeface="Arial" panose="020B0604020202020204" pitchFamily="34" charset="0"/>
              <a:buChar char="•"/>
            </a:pPr>
            <a:r>
              <a:rPr lang="fr-CA" b="1" dirty="0" smtClean="0"/>
              <a:t>Vous devez </a:t>
            </a:r>
            <a:r>
              <a:rPr lang="fr-CA" b="1" dirty="0" smtClean="0">
                <a:solidFill>
                  <a:srgbClr val="FF0000"/>
                </a:solidFill>
              </a:rPr>
              <a:t>OBLIGATOIREMENT</a:t>
            </a:r>
            <a:r>
              <a:rPr lang="fr-CA" b="1" dirty="0" smtClean="0"/>
              <a:t> visionner la vidéo de formation sur la dysphagie au lien suivant: </a:t>
            </a:r>
          </a:p>
          <a:p>
            <a:pPr marL="285750" indent="-285750">
              <a:buFont typeface="Arial" panose="020B0604020202020204" pitchFamily="34" charset="0"/>
              <a:buChar char="•"/>
            </a:pPr>
            <a:endParaRPr lang="fr-CA" b="1" dirty="0">
              <a:solidFill>
                <a:srgbClr val="45423F"/>
              </a:solidFill>
            </a:endParaRPr>
          </a:p>
          <a:p>
            <a:pPr marL="285750" indent="-285750">
              <a:buFont typeface="Arial" panose="020B0604020202020204" pitchFamily="34" charset="0"/>
              <a:buChar char="•"/>
            </a:pPr>
            <a:endParaRPr lang="fr-CA" b="1" dirty="0" smtClean="0">
              <a:solidFill>
                <a:srgbClr val="45423F"/>
              </a:solidFill>
            </a:endParaRPr>
          </a:p>
          <a:p>
            <a:pPr marL="285750" indent="-285750">
              <a:buFont typeface="Arial" panose="020B0604020202020204" pitchFamily="34" charset="0"/>
              <a:buChar char="•"/>
            </a:pPr>
            <a:endParaRPr lang="fr-CA" b="1" dirty="0">
              <a:solidFill>
                <a:srgbClr val="45423F"/>
              </a:solidFill>
            </a:endParaRPr>
          </a:p>
          <a:p>
            <a:pPr marL="285750" indent="-285750">
              <a:buFont typeface="Arial" panose="020B0604020202020204" pitchFamily="34" charset="0"/>
              <a:buChar char="•"/>
            </a:pPr>
            <a:endParaRPr lang="fr-CA" b="1" dirty="0" smtClean="0">
              <a:solidFill>
                <a:srgbClr val="45423F"/>
              </a:solidFill>
            </a:endParaRPr>
          </a:p>
          <a:p>
            <a:pPr marL="285750" indent="-285750">
              <a:buFont typeface="Arial" panose="020B0604020202020204" pitchFamily="34" charset="0"/>
              <a:buChar char="•"/>
            </a:pPr>
            <a:r>
              <a:rPr lang="fr-CA" b="1" dirty="0">
                <a:solidFill>
                  <a:srgbClr val="45423F"/>
                </a:solidFill>
              </a:rPr>
              <a:t> </a:t>
            </a:r>
            <a:r>
              <a:rPr lang="fr-CA" b="1" dirty="0" smtClean="0">
                <a:solidFill>
                  <a:srgbClr val="45423F"/>
                </a:solidFill>
              </a:rPr>
              <a:t> </a:t>
            </a:r>
            <a:r>
              <a:rPr lang="fr-CA" dirty="0" smtClean="0">
                <a:solidFill>
                  <a:srgbClr val="45423F"/>
                </a:solidFill>
              </a:rPr>
              <a:t>Vidéo </a:t>
            </a:r>
            <a:r>
              <a:rPr lang="fr-CA" dirty="0">
                <a:solidFill>
                  <a:srgbClr val="45423F"/>
                </a:solidFill>
              </a:rPr>
              <a:t>de formation à </a:t>
            </a:r>
            <a:r>
              <a:rPr lang="fr-CA" dirty="0" smtClean="0">
                <a:solidFill>
                  <a:srgbClr val="45423F"/>
                </a:solidFill>
              </a:rPr>
              <a:t>consulter: </a:t>
            </a:r>
            <a:r>
              <a:rPr lang="fr-FR" dirty="0" smtClean="0">
                <a:solidFill>
                  <a:srgbClr val="45423F"/>
                </a:solidFill>
                <a:hlinkClick r:id="rId5"/>
              </a:rPr>
              <a:t>Formation </a:t>
            </a:r>
            <a:r>
              <a:rPr lang="fr-FR" dirty="0">
                <a:solidFill>
                  <a:srgbClr val="45423F"/>
                </a:solidFill>
                <a:hlinkClick r:id="rId5"/>
              </a:rPr>
              <a:t>power point narré - CSL autres unités</a:t>
            </a:r>
            <a:endParaRPr lang="fr-CA" dirty="0">
              <a:solidFill>
                <a:srgbClr val="45423F"/>
              </a:solidFill>
            </a:endParaRPr>
          </a:p>
          <a:p>
            <a:endParaRPr lang="fr-CA" dirty="0"/>
          </a:p>
          <a:p>
            <a:pPr lvl="0"/>
            <a:endParaRPr lang="fr-CA" dirty="0" smtClean="0">
              <a:solidFill>
                <a:srgbClr val="45423F"/>
              </a:solidFill>
            </a:endParaRPr>
          </a:p>
          <a:p>
            <a:pPr lvl="0" algn="ctr"/>
            <a:endParaRPr lang="fr-CA" dirty="0">
              <a:solidFill>
                <a:srgbClr val="45423F"/>
              </a:solidFill>
            </a:endParaRPr>
          </a:p>
        </p:txBody>
      </p:sp>
      <p:pic>
        <p:nvPicPr>
          <p:cNvPr id="5"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6264" y="5192505"/>
            <a:ext cx="609600" cy="609600"/>
          </a:xfrm>
          <a:prstGeom prst="rect">
            <a:avLst/>
          </a:prstGeom>
        </p:spPr>
      </p:pic>
      <p:sp>
        <p:nvSpPr>
          <p:cNvPr id="6" name="Flèche courbée vers la droite 5"/>
          <p:cNvSpPr/>
          <p:nvPr/>
        </p:nvSpPr>
        <p:spPr>
          <a:xfrm rot="21315989">
            <a:off x="524071" y="2348090"/>
            <a:ext cx="783271" cy="1648177"/>
          </a:xfrm>
          <a:prstGeom prst="curved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solidFill>
                <a:schemeClr val="tx1"/>
              </a:solidFill>
            </a:endParaRPr>
          </a:p>
        </p:txBody>
      </p:sp>
    </p:spTree>
    <p:extLst>
      <p:ext uri="{BB962C8B-B14F-4D97-AF65-F5344CB8AC3E}">
        <p14:creationId xmlns:p14="http://schemas.microsoft.com/office/powerpoint/2010/main" val="76232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p:cNvSpPr txBox="1">
            <a:spLocks/>
          </p:cNvSpPr>
          <p:nvPr/>
        </p:nvSpPr>
        <p:spPr>
          <a:xfrm>
            <a:off x="2805337" y="764704"/>
            <a:ext cx="6653337" cy="1143000"/>
          </a:xfrm>
          <a:prstGeom prst="rect">
            <a:avLst/>
          </a:prstGeom>
        </p:spPr>
        <p:txBody>
          <a:bodyPr>
            <a:norm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r">
              <a:lnSpc>
                <a:spcPct val="100000"/>
              </a:lnSpc>
              <a:defRPr/>
            </a:pPr>
            <a:r>
              <a:rPr lang="fr-CA" sz="4400" dirty="0">
                <a:solidFill>
                  <a:srgbClr val="008991"/>
                </a:solidFill>
                <a:latin typeface="Calibri"/>
              </a:rPr>
              <a:t>Prise en charge du Delirium</a:t>
            </a:r>
          </a:p>
        </p:txBody>
      </p:sp>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625" y="4725145"/>
            <a:ext cx="6480720" cy="1643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contenu 6"/>
          <p:cNvSpPr txBox="1">
            <a:spLocks/>
          </p:cNvSpPr>
          <p:nvPr/>
        </p:nvSpPr>
        <p:spPr>
          <a:xfrm>
            <a:off x="2279577" y="1628800"/>
            <a:ext cx="7848871" cy="329198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1813" indent="-531813" algn="just">
              <a:buClr>
                <a:srgbClr val="008991"/>
              </a:buClr>
              <a:buFont typeface="Wingdings 3" panose="05040102010807070707" pitchFamily="18" charset="2"/>
              <a:buChar char="´"/>
              <a:defRPr/>
            </a:pPr>
            <a:r>
              <a:rPr lang="fr-CA" sz="2400" dirty="0">
                <a:solidFill>
                  <a:srgbClr val="002A2D"/>
                </a:solidFill>
                <a:latin typeface="Calibri"/>
              </a:rPr>
              <a:t>Évaluer les causes et les facteurs de risque</a:t>
            </a:r>
          </a:p>
          <a:p>
            <a:pPr marL="531813" indent="-531813" algn="just">
              <a:buClr>
                <a:srgbClr val="008991"/>
              </a:buClr>
              <a:buFont typeface="Wingdings 3" panose="05040102010807070707" pitchFamily="18" charset="2"/>
              <a:buChar char="´"/>
              <a:defRPr/>
            </a:pPr>
            <a:r>
              <a:rPr lang="fr-CA" sz="2400" dirty="0">
                <a:solidFill>
                  <a:srgbClr val="002A2D"/>
                </a:solidFill>
                <a:latin typeface="Calibri"/>
              </a:rPr>
              <a:t>Réévaluer les interventions préventives mises en place</a:t>
            </a:r>
          </a:p>
          <a:p>
            <a:pPr marL="531813" indent="-531813" algn="just">
              <a:buClr>
                <a:srgbClr val="008991"/>
              </a:buClr>
              <a:buFont typeface="Wingdings 3" panose="05040102010807070707" pitchFamily="18" charset="2"/>
              <a:buChar char="´"/>
              <a:defRPr/>
            </a:pPr>
            <a:r>
              <a:rPr lang="fr-CA" sz="2400" dirty="0">
                <a:solidFill>
                  <a:srgbClr val="002A2D"/>
                </a:solidFill>
                <a:latin typeface="Calibri"/>
              </a:rPr>
              <a:t>Mettre en place des interventions non pharmacologiques</a:t>
            </a:r>
          </a:p>
          <a:p>
            <a:pPr marL="531813" indent="-531813" algn="just">
              <a:buClr>
                <a:srgbClr val="008991"/>
              </a:buClr>
              <a:buFont typeface="Wingdings 3" panose="05040102010807070707" pitchFamily="18" charset="2"/>
              <a:buChar char="´"/>
              <a:defRPr/>
            </a:pPr>
            <a:r>
              <a:rPr lang="fr-CA" sz="2400" dirty="0">
                <a:solidFill>
                  <a:srgbClr val="002A2D"/>
                </a:solidFill>
                <a:latin typeface="Calibri"/>
              </a:rPr>
              <a:t>Mettre en place des interventions pharmacologiques, si indiqué</a:t>
            </a:r>
          </a:p>
          <a:p>
            <a:pPr marL="531813" indent="-531813" algn="just">
              <a:buClr>
                <a:srgbClr val="008991"/>
              </a:buClr>
              <a:buFont typeface="Wingdings 3" panose="05040102010807070707" pitchFamily="18" charset="2"/>
              <a:buChar char="´"/>
              <a:defRPr/>
            </a:pPr>
            <a:r>
              <a:rPr lang="fr-CA" sz="2400" dirty="0">
                <a:solidFill>
                  <a:srgbClr val="002A2D"/>
                </a:solidFill>
                <a:latin typeface="Calibri"/>
              </a:rPr>
              <a:t>Soutenir et effectuer l’enseignement auprès des proches</a:t>
            </a:r>
          </a:p>
          <a:p>
            <a:pPr marL="531813" indent="-531813" algn="just">
              <a:buClr>
                <a:srgbClr val="008991"/>
              </a:buClr>
              <a:buFont typeface="Wingdings 3" panose="05040102010807070707" pitchFamily="18" charset="2"/>
              <a:buChar char="´"/>
              <a:defRPr/>
            </a:pPr>
            <a:r>
              <a:rPr lang="fr-CA" sz="2400" dirty="0">
                <a:solidFill>
                  <a:srgbClr val="002A2D"/>
                </a:solidFill>
                <a:latin typeface="Calibri"/>
              </a:rPr>
              <a:t>Planifier le départ de l’usager en contexte de delirium</a:t>
            </a:r>
          </a:p>
          <a:p>
            <a:pPr marL="0" indent="0">
              <a:buClr>
                <a:srgbClr val="30B179"/>
              </a:buClr>
              <a:buNone/>
              <a:defRPr/>
            </a:pPr>
            <a:endParaRPr lang="fr-CA" dirty="0">
              <a:solidFill>
                <a:srgbClr val="002A2D">
                  <a:lumMod val="60000"/>
                  <a:lumOff val="40000"/>
                </a:srgbClr>
              </a:solidFill>
              <a:latin typeface="Calibri"/>
            </a:endParaRPr>
          </a:p>
          <a:p>
            <a:pPr marL="365760" indent="-256032">
              <a:buClr>
                <a:srgbClr val="30B179"/>
              </a:buClr>
              <a:buFont typeface="Georgia"/>
              <a:buChar char="•"/>
              <a:defRPr/>
            </a:pPr>
            <a:endParaRPr lang="fr-CA" dirty="0">
              <a:solidFill>
                <a:srgbClr val="45423F"/>
              </a:solidFill>
              <a:latin typeface="Calibri"/>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1904" y="5949280"/>
            <a:ext cx="609600" cy="609600"/>
          </a:xfrm>
          <a:prstGeom prst="rect">
            <a:avLst/>
          </a:prstGeom>
        </p:spPr>
      </p:pic>
    </p:spTree>
    <p:extLst>
      <p:ext uri="{BB962C8B-B14F-4D97-AF65-F5344CB8AC3E}">
        <p14:creationId xmlns:p14="http://schemas.microsoft.com/office/powerpoint/2010/main" val="506306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5"/>
          <a:srcRect l="34650" t="29401" r="33850" b="42599"/>
          <a:stretch/>
        </p:blipFill>
        <p:spPr>
          <a:xfrm>
            <a:off x="1847528" y="1772816"/>
            <a:ext cx="8424936" cy="4212468"/>
          </a:xfrm>
          <a:prstGeom prst="rect">
            <a:avLst/>
          </a:prstGeom>
        </p:spPr>
      </p:pic>
      <p:sp>
        <p:nvSpPr>
          <p:cNvPr id="3" name="ZoneTexte 2"/>
          <p:cNvSpPr txBox="1"/>
          <p:nvPr/>
        </p:nvSpPr>
        <p:spPr>
          <a:xfrm>
            <a:off x="3287688" y="692697"/>
            <a:ext cx="6250814" cy="646331"/>
          </a:xfrm>
          <a:prstGeom prst="rect">
            <a:avLst/>
          </a:prstGeom>
          <a:noFill/>
        </p:spPr>
        <p:txBody>
          <a:bodyPr wrap="none" rtlCol="0">
            <a:spAutoFit/>
          </a:bodyPr>
          <a:lstStyle/>
          <a:p>
            <a:r>
              <a:rPr lang="fr-CA" sz="3600" dirty="0">
                <a:solidFill>
                  <a:srgbClr val="008991"/>
                </a:solidFill>
                <a:latin typeface="Calibri"/>
              </a:rPr>
              <a:t>Notes évolution- soins infirmiers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0396" y="5957083"/>
            <a:ext cx="609600" cy="609600"/>
          </a:xfrm>
          <a:prstGeom prst="rect">
            <a:avLst/>
          </a:prstGeom>
        </p:spPr>
      </p:pic>
    </p:spTree>
    <p:extLst>
      <p:ext uri="{BB962C8B-B14F-4D97-AF65-F5344CB8AC3E}">
        <p14:creationId xmlns:p14="http://schemas.microsoft.com/office/powerpoint/2010/main" val="116260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1102" t="15001" r="30312" b="29000"/>
          <a:stretch/>
        </p:blipFill>
        <p:spPr>
          <a:xfrm>
            <a:off x="2135560" y="1412776"/>
            <a:ext cx="7560840" cy="5211028"/>
          </a:xfrm>
          <a:prstGeom prst="rect">
            <a:avLst/>
          </a:prstGeom>
        </p:spPr>
      </p:pic>
      <p:sp>
        <p:nvSpPr>
          <p:cNvPr id="3" name="ZoneTexte 2"/>
          <p:cNvSpPr txBox="1"/>
          <p:nvPr/>
        </p:nvSpPr>
        <p:spPr>
          <a:xfrm>
            <a:off x="4122508" y="476673"/>
            <a:ext cx="3586944" cy="646331"/>
          </a:xfrm>
          <a:prstGeom prst="rect">
            <a:avLst/>
          </a:prstGeom>
          <a:noFill/>
        </p:spPr>
        <p:txBody>
          <a:bodyPr wrap="none" rtlCol="0">
            <a:spAutoFit/>
          </a:bodyPr>
          <a:lstStyle/>
          <a:p>
            <a:r>
              <a:rPr lang="fr-CA" sz="3600" dirty="0">
                <a:solidFill>
                  <a:srgbClr val="008991"/>
                </a:solidFill>
                <a:latin typeface="Calibri"/>
              </a:rPr>
              <a:t>Notes d’évolution </a:t>
            </a:r>
          </a:p>
        </p:txBody>
      </p:sp>
      <p:sp>
        <p:nvSpPr>
          <p:cNvPr id="4" name="TextBox 3"/>
          <p:cNvSpPr txBox="1"/>
          <p:nvPr/>
        </p:nvSpPr>
        <p:spPr>
          <a:xfrm>
            <a:off x="3071664" y="5229200"/>
            <a:ext cx="5773780" cy="400110"/>
          </a:xfrm>
          <a:prstGeom prst="rect">
            <a:avLst/>
          </a:prstGeom>
          <a:noFill/>
          <a:ln w="38100">
            <a:solidFill>
              <a:schemeClr val="accent1">
                <a:lumMod val="90000"/>
                <a:lumOff val="10000"/>
              </a:schemeClr>
            </a:solidFill>
            <a:prstDash val="sysDash"/>
          </a:ln>
        </p:spPr>
        <p:txBody>
          <a:bodyPr wrap="square" rtlCol="0">
            <a:spAutoFit/>
          </a:bodyPr>
          <a:lstStyle/>
          <a:p>
            <a:r>
              <a:rPr lang="en-CA" dirty="0">
                <a:solidFill>
                  <a:srgbClr val="45423F"/>
                </a:solidFill>
                <a:latin typeface="Calibri"/>
              </a:rPr>
              <a:t>     </a:t>
            </a:r>
            <a:r>
              <a:rPr lang="en-CA" sz="2000" dirty="0">
                <a:solidFill>
                  <a:srgbClr val="45423F"/>
                </a:solidFill>
                <a:latin typeface="Berlin Sans FB" panose="020E0602020502020306" pitchFamily="34" charset="0"/>
              </a:rPr>
              <a:t>VOICI UN  EXEMPLE DE NOTES D’EVOLUTION</a:t>
            </a:r>
          </a:p>
        </p:txBody>
      </p:sp>
    </p:spTree>
    <p:extLst>
      <p:ext uri="{BB962C8B-B14F-4D97-AF65-F5344CB8AC3E}">
        <p14:creationId xmlns:p14="http://schemas.microsoft.com/office/powerpoint/2010/main" val="3097695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3000"/>
            <a:lum/>
          </a:blip>
          <a:srcRect/>
          <a:stretch>
            <a:fillRect l="-6000" r="-6000" b="-32000"/>
          </a:stretch>
        </a:blipFill>
        <a:effectLst/>
      </p:bgPr>
    </p:bg>
    <p:spTree>
      <p:nvGrpSpPr>
        <p:cNvPr id="1" name=""/>
        <p:cNvGrpSpPr/>
        <p:nvPr/>
      </p:nvGrpSpPr>
      <p:grpSpPr>
        <a:xfrm>
          <a:off x="0" y="0"/>
          <a:ext cx="0" cy="0"/>
          <a:chOff x="0" y="0"/>
          <a:chExt cx="0" cy="0"/>
        </a:xfrm>
      </p:grpSpPr>
      <p:sp>
        <p:nvSpPr>
          <p:cNvPr id="4" name="Espace réservé du contenu 6"/>
          <p:cNvSpPr txBox="1">
            <a:spLocks/>
          </p:cNvSpPr>
          <p:nvPr/>
        </p:nvSpPr>
        <p:spPr>
          <a:xfrm>
            <a:off x="2135560" y="1916832"/>
            <a:ext cx="7416824" cy="417646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None/>
            </a:pPr>
            <a:r>
              <a:rPr lang="fr-CA" sz="2400" b="1" dirty="0">
                <a:ln w="0"/>
                <a:solidFill>
                  <a:srgbClr val="008991"/>
                </a:solidFill>
                <a:effectLst>
                  <a:reflection blurRad="6350" stA="53000" endA="300" endPos="35500" dir="5400000" sy="-90000" algn="bl" rotWithShape="0"/>
                </a:effectLst>
                <a:latin typeface="Calibri"/>
              </a:rPr>
              <a:t>Que faites-vous ?</a:t>
            </a:r>
            <a:r>
              <a:rPr lang="fr-CA" altLang="fr-FR" sz="2400" b="1" dirty="0">
                <a:ln w="0"/>
                <a:solidFill>
                  <a:srgbClr val="008991"/>
                </a:solidFill>
                <a:effectLst>
                  <a:reflection blurRad="6350" stA="53000" endA="300" endPos="35500" dir="5400000" sy="-90000" algn="bl" rotWithShape="0"/>
                </a:effectLst>
                <a:latin typeface="Calibri"/>
              </a:rPr>
              <a:t> </a:t>
            </a:r>
            <a:endParaRPr lang="fr-CA" altLang="fr-FR" sz="1800" b="1" dirty="0">
              <a:solidFill>
                <a:srgbClr val="008991"/>
              </a:solidFill>
              <a:latin typeface="Calibri"/>
            </a:endParaRPr>
          </a:p>
          <a:p>
            <a:pPr marL="358775" lvl="1" algn="just">
              <a:lnSpc>
                <a:spcPct val="80000"/>
              </a:lnSpc>
              <a:spcAft>
                <a:spcPts val="450"/>
              </a:spcAft>
              <a:buClr>
                <a:srgbClr val="008991"/>
              </a:buClr>
              <a:buFont typeface="Wingdings 3" panose="05040102010807070707" pitchFamily="18" charset="2"/>
              <a:buChar char="´"/>
              <a:defRPr/>
            </a:pPr>
            <a:endParaRPr lang="fr-CA" altLang="fr-FR" sz="1800" dirty="0">
              <a:solidFill>
                <a:srgbClr val="45423F"/>
              </a:solidFill>
              <a:latin typeface="Calibri"/>
            </a:endParaRP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Faire un examen sommaire (suspicion trauma crânien) </a:t>
            </a:r>
            <a:r>
              <a:rPr lang="fr-CA" altLang="fr-FR" sz="1800" i="1" dirty="0">
                <a:solidFill>
                  <a:srgbClr val="45423F"/>
                </a:solidFill>
                <a:latin typeface="Calibri"/>
              </a:rPr>
              <a:t>Pas de témoins</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Rassurer la personne et ne pas tenter de la lever</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Si l’examen est négatif, la lever et l’installer au lit</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Poursuivre l’examen physique </a:t>
            </a:r>
            <a:r>
              <a:rPr lang="fr-CA" altLang="fr-FR" sz="1800" i="1" dirty="0">
                <a:solidFill>
                  <a:srgbClr val="45423F"/>
                </a:solidFill>
                <a:latin typeface="Calibri"/>
              </a:rPr>
              <a:t>Lacération arcade sourcilière droite</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Assurer les premiers soins (pansement PRN)</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Aviser les personnes concernées (AIC, famille, MD </a:t>
            </a:r>
            <a:r>
              <a:rPr lang="fr-CA" altLang="fr-FR" sz="1800" dirty="0" err="1">
                <a:solidFill>
                  <a:srgbClr val="45423F"/>
                </a:solidFill>
                <a:latin typeface="Calibri"/>
              </a:rPr>
              <a:t>prn</a:t>
            </a:r>
            <a:r>
              <a:rPr lang="fr-CA" altLang="fr-FR" sz="1800" dirty="0">
                <a:solidFill>
                  <a:srgbClr val="45423F"/>
                </a:solidFill>
                <a:latin typeface="Calibri"/>
              </a:rPr>
              <a:t>)</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Compléter le rapport de déclaration d’incident/accident AH-223</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Note au dossier</a:t>
            </a:r>
          </a:p>
          <a:p>
            <a:pPr marL="358775" lvl="1" algn="just">
              <a:lnSpc>
                <a:spcPct val="80000"/>
              </a:lnSpc>
              <a:spcAft>
                <a:spcPts val="450"/>
              </a:spcAft>
              <a:buClr>
                <a:srgbClr val="008991"/>
              </a:buClr>
              <a:buFont typeface="Wingdings 3" panose="05040102010807070707" pitchFamily="18" charset="2"/>
              <a:buChar char="´"/>
              <a:defRPr/>
            </a:pPr>
            <a:r>
              <a:rPr lang="fr-CA" altLang="fr-FR" sz="1800" dirty="0">
                <a:solidFill>
                  <a:srgbClr val="45423F"/>
                </a:solidFill>
                <a:latin typeface="Calibri"/>
              </a:rPr>
              <a:t>Réévaluer le risque de chute, ∆ PTI</a:t>
            </a:r>
            <a:endParaRPr lang="fr-CA" sz="1800" dirty="0">
              <a:solidFill>
                <a:srgbClr val="45423F"/>
              </a:solidFill>
              <a:latin typeface="Calibri"/>
            </a:endParaRPr>
          </a:p>
          <a:p>
            <a:pPr marL="0" indent="0" algn="just">
              <a:buNone/>
            </a:pPr>
            <a:endParaRPr lang="fr-CA" sz="1600" dirty="0">
              <a:solidFill>
                <a:srgbClr val="45423F"/>
              </a:solidFill>
              <a:latin typeface="Calibri"/>
            </a:endParaRPr>
          </a:p>
        </p:txBody>
      </p:sp>
      <p:sp>
        <p:nvSpPr>
          <p:cNvPr id="2" name="TextBox 1"/>
          <p:cNvSpPr txBox="1"/>
          <p:nvPr/>
        </p:nvSpPr>
        <p:spPr>
          <a:xfrm>
            <a:off x="2711624" y="716504"/>
            <a:ext cx="7475444" cy="1200329"/>
          </a:xfrm>
          <a:prstGeom prst="rect">
            <a:avLst/>
          </a:prstGeom>
          <a:noFill/>
        </p:spPr>
        <p:txBody>
          <a:bodyPr wrap="none" rtlCol="0">
            <a:spAutoFit/>
          </a:bodyPr>
          <a:lstStyle/>
          <a:p>
            <a:pPr algn="ctr"/>
            <a:r>
              <a:rPr lang="fr-CA" dirty="0">
                <a:solidFill>
                  <a:srgbClr val="45423F"/>
                </a:solidFill>
                <a:latin typeface="Calibri"/>
              </a:rPr>
              <a:t>Le PAB assure une surveillance étroite de M. Bouchard. </a:t>
            </a:r>
          </a:p>
          <a:p>
            <a:pPr algn="ctr"/>
            <a:r>
              <a:rPr lang="fr-CA" dirty="0">
                <a:solidFill>
                  <a:srgbClr val="45423F"/>
                </a:solidFill>
                <a:latin typeface="Calibri"/>
              </a:rPr>
              <a:t>Mais durant sa pause, vous entendez un bruit sourd et</a:t>
            </a:r>
          </a:p>
          <a:p>
            <a:pPr algn="ctr"/>
            <a:r>
              <a:rPr lang="fr-CA" dirty="0">
                <a:solidFill>
                  <a:srgbClr val="45423F"/>
                </a:solidFill>
                <a:latin typeface="Calibri"/>
              </a:rPr>
              <a:t> vous vous précipitez dans la chambre. </a:t>
            </a:r>
          </a:p>
          <a:p>
            <a:pPr algn="ctr"/>
            <a:r>
              <a:rPr lang="fr-CA" dirty="0">
                <a:solidFill>
                  <a:srgbClr val="45423F"/>
                </a:solidFill>
                <a:latin typeface="Calibri"/>
              </a:rPr>
              <a:t>Vous retrouvez M. Bouchard allongé au sol, sur le côté droit, à coté de son lit.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5539172" y="5877272"/>
            <a:ext cx="609600" cy="648072"/>
          </a:xfrm>
          <a:prstGeom prst="rect">
            <a:avLst/>
          </a:prstGeom>
        </p:spPr>
      </p:pic>
    </p:spTree>
    <p:extLst>
      <p:ext uri="{BB962C8B-B14F-4D97-AF65-F5344CB8AC3E}">
        <p14:creationId xmlns:p14="http://schemas.microsoft.com/office/powerpoint/2010/main" val="299063313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5"/>
          <a:srcRect l="34649" t="15400" r="34640" b="7602"/>
          <a:stretch/>
        </p:blipFill>
        <p:spPr>
          <a:xfrm>
            <a:off x="364866" y="476672"/>
            <a:ext cx="4032448" cy="6255463"/>
          </a:xfrm>
          <a:prstGeom prst="rect">
            <a:avLst/>
          </a:prstGeom>
        </p:spPr>
      </p:pic>
      <p:pic>
        <p:nvPicPr>
          <p:cNvPr id="3" name="Image 2"/>
          <p:cNvPicPr>
            <a:picLocks noChangeAspect="1"/>
          </p:cNvPicPr>
          <p:nvPr/>
        </p:nvPicPr>
        <p:blipFill rotWithShape="1">
          <a:blip r:embed="rId6"/>
          <a:srcRect l="33462" t="20601" r="35826" b="5201"/>
          <a:stretch/>
        </p:blipFill>
        <p:spPr>
          <a:xfrm>
            <a:off x="5032883" y="476671"/>
            <a:ext cx="4320480" cy="6255463"/>
          </a:xfrm>
          <a:prstGeom prst="rect">
            <a:avLst/>
          </a:prstGeom>
        </p:spPr>
      </p:pic>
      <p:sp>
        <p:nvSpPr>
          <p:cNvPr id="7" name="ZoneTexte 6"/>
          <p:cNvSpPr txBox="1"/>
          <p:nvPr/>
        </p:nvSpPr>
        <p:spPr>
          <a:xfrm>
            <a:off x="9353363" y="1906621"/>
            <a:ext cx="2838637" cy="2585323"/>
          </a:xfrm>
          <a:prstGeom prst="rect">
            <a:avLst/>
          </a:prstGeom>
          <a:noFill/>
          <a:ln>
            <a:solidFill>
              <a:srgbClr val="FF0000"/>
            </a:solidFill>
          </a:ln>
        </p:spPr>
        <p:txBody>
          <a:bodyPr wrap="square" rtlCol="0">
            <a:spAutoFit/>
          </a:bodyPr>
          <a:lstStyle/>
          <a:p>
            <a:pPr algn="ctr"/>
            <a:r>
              <a:rPr lang="fr-CA" b="1" dirty="0" smtClean="0"/>
              <a:t>Un guide de complétion est disponible dans les outils cliniques (Trousse- programme de prévention des chutes) afin de vous aider:</a:t>
            </a:r>
          </a:p>
          <a:p>
            <a:pPr algn="ctr"/>
            <a:r>
              <a:rPr lang="fr-CA" dirty="0" smtClean="0">
                <a:hlinkClick r:id="rId7"/>
              </a:rPr>
              <a:t>Guide de complétion du formulaire- Évaluation et surveillance post-chute</a:t>
            </a:r>
            <a:endParaRPr lang="fr-CA" dirty="0"/>
          </a:p>
        </p:txBody>
      </p:sp>
      <p:pic>
        <p:nvPicPr>
          <p:cNvPr id="6" name="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67881" y="5307239"/>
            <a:ext cx="609600" cy="609600"/>
          </a:xfrm>
          <a:prstGeom prst="rect">
            <a:avLst/>
          </a:prstGeom>
        </p:spPr>
      </p:pic>
    </p:spTree>
    <p:extLst>
      <p:ext uri="{BB962C8B-B14F-4D97-AF65-F5344CB8AC3E}">
        <p14:creationId xmlns:p14="http://schemas.microsoft.com/office/powerpoint/2010/main" val="3476068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p:cNvSpPr txBox="1">
            <a:spLocks/>
          </p:cNvSpPr>
          <p:nvPr/>
        </p:nvSpPr>
        <p:spPr>
          <a:xfrm>
            <a:off x="2805337" y="764704"/>
            <a:ext cx="6653337" cy="1143000"/>
          </a:xfrm>
          <a:prstGeom prst="rect">
            <a:avLst/>
          </a:prstGeom>
        </p:spPr>
        <p:txBody>
          <a:bodyPr>
            <a:normAutofit fontScale="92500" lnSpcReduction="20000"/>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sz="4400" dirty="0">
                <a:solidFill>
                  <a:srgbClr val="008991"/>
                </a:solidFill>
                <a:latin typeface="Calibri"/>
              </a:rPr>
              <a:t>Comment compléter le rapport d’accident ?</a:t>
            </a:r>
          </a:p>
        </p:txBody>
      </p:sp>
      <p:sp>
        <p:nvSpPr>
          <p:cNvPr id="4" name="Espace réservé du contenu 6"/>
          <p:cNvSpPr txBox="1">
            <a:spLocks/>
          </p:cNvSpPr>
          <p:nvPr/>
        </p:nvSpPr>
        <p:spPr>
          <a:xfrm>
            <a:off x="1919536" y="2132856"/>
            <a:ext cx="8424936" cy="329198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1813" indent="-531813" algn="just">
              <a:buClr>
                <a:srgbClr val="008991"/>
              </a:buClr>
              <a:buFont typeface="Wingdings 3" panose="05040102010807070707" pitchFamily="18" charset="2"/>
              <a:buChar char="´"/>
              <a:defRPr/>
            </a:pPr>
            <a:r>
              <a:rPr lang="fr-CA" sz="2400" dirty="0">
                <a:solidFill>
                  <a:srgbClr val="002A2D"/>
                </a:solidFill>
                <a:latin typeface="Calibri"/>
              </a:rPr>
              <a:t>Note descriptive de l’évènement au dossier</a:t>
            </a:r>
          </a:p>
          <a:p>
            <a:pPr marL="0" indent="0" algn="just">
              <a:buClr>
                <a:srgbClr val="008991"/>
              </a:buClr>
              <a:buNone/>
              <a:defRPr/>
            </a:pPr>
            <a:endParaRPr lang="fr-CA" sz="2400" dirty="0">
              <a:solidFill>
                <a:srgbClr val="002A2D"/>
              </a:solidFill>
              <a:latin typeface="Calibri"/>
            </a:endParaRPr>
          </a:p>
          <a:p>
            <a:pPr marL="541338" indent="-541338" algn="just">
              <a:buClr>
                <a:srgbClr val="008991"/>
              </a:buClr>
              <a:buFont typeface="Wingdings 3" panose="05040102010807070707" pitchFamily="18" charset="2"/>
              <a:buChar char="´"/>
              <a:defRPr/>
            </a:pPr>
            <a:r>
              <a:rPr lang="fr-CA" sz="2400" dirty="0">
                <a:solidFill>
                  <a:srgbClr val="002A2D"/>
                </a:solidFill>
                <a:latin typeface="Calibri"/>
              </a:rPr>
              <a:t>Formulaire AH-223 informatisé avec votre #déclarant</a:t>
            </a:r>
          </a:p>
          <a:p>
            <a:pPr marL="0" indent="0" algn="just">
              <a:buClr>
                <a:srgbClr val="008991"/>
              </a:buClr>
              <a:buNone/>
              <a:defRPr/>
            </a:pPr>
            <a:endParaRPr lang="fr-CA" sz="2400" dirty="0">
              <a:solidFill>
                <a:srgbClr val="002A2D"/>
              </a:solidFill>
              <a:latin typeface="Calibri"/>
            </a:endParaRPr>
          </a:p>
          <a:p>
            <a:pPr marL="541338" indent="-541338" algn="just">
              <a:buClr>
                <a:srgbClr val="008991"/>
              </a:buClr>
              <a:buFont typeface="Wingdings 3" panose="05040102010807070707" pitchFamily="18" charset="2"/>
              <a:buChar char="´"/>
              <a:defRPr/>
            </a:pPr>
            <a:r>
              <a:rPr lang="fr-CA" sz="2400" dirty="0">
                <a:solidFill>
                  <a:srgbClr val="002A2D"/>
                </a:solidFill>
                <a:latin typeface="Calibri"/>
              </a:rPr>
              <a:t>Référez-vous à la procédure pour la première fois</a:t>
            </a:r>
          </a:p>
          <a:p>
            <a:pPr algn="just">
              <a:buClr>
                <a:srgbClr val="008991"/>
              </a:buClr>
              <a:buFont typeface="Wingdings 3" panose="05040102010807070707" pitchFamily="18" charset="2"/>
              <a:buChar char="´"/>
              <a:defRPr/>
            </a:pPr>
            <a:endParaRPr lang="fr-CA" sz="2400" dirty="0">
              <a:solidFill>
                <a:srgbClr val="002A2D"/>
              </a:solidFill>
              <a:latin typeface="Calibri"/>
            </a:endParaRPr>
          </a:p>
          <a:p>
            <a:pPr marL="531813" indent="-531813" algn="just">
              <a:buClr>
                <a:srgbClr val="008991"/>
              </a:buClr>
              <a:buFont typeface="Wingdings 3" panose="05040102010807070707" pitchFamily="18" charset="2"/>
              <a:buChar char="´"/>
              <a:defRPr/>
            </a:pPr>
            <a:endParaRPr lang="fr-CA" sz="2400" dirty="0">
              <a:solidFill>
                <a:srgbClr val="002A2D"/>
              </a:solidFill>
              <a:latin typeface="Calibri"/>
            </a:endParaRPr>
          </a:p>
          <a:p>
            <a:pPr marL="0" indent="0">
              <a:buClr>
                <a:srgbClr val="30B179"/>
              </a:buClr>
              <a:buNone/>
              <a:defRPr/>
            </a:pPr>
            <a:endParaRPr lang="fr-CA" dirty="0">
              <a:solidFill>
                <a:srgbClr val="002A2D">
                  <a:lumMod val="60000"/>
                  <a:lumOff val="40000"/>
                </a:srgbClr>
              </a:solidFill>
              <a:latin typeface="Calibri"/>
            </a:endParaRPr>
          </a:p>
          <a:p>
            <a:pPr marL="365760" indent="-256032">
              <a:buClr>
                <a:srgbClr val="30B179"/>
              </a:buClr>
              <a:buFont typeface="Georgia"/>
              <a:buChar char="•"/>
              <a:defRPr/>
            </a:pPr>
            <a:endParaRPr lang="fr-CA" dirty="0">
              <a:solidFill>
                <a:srgbClr val="45423F"/>
              </a:solidFill>
              <a:latin typeface="Calibri"/>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31904" y="5649992"/>
            <a:ext cx="609600" cy="609600"/>
          </a:xfrm>
          <a:prstGeom prst="rect">
            <a:avLst/>
          </a:prstGeom>
        </p:spPr>
      </p:pic>
    </p:spTree>
    <p:extLst>
      <p:ext uri="{BB962C8B-B14F-4D97-AF65-F5344CB8AC3E}">
        <p14:creationId xmlns:p14="http://schemas.microsoft.com/office/powerpoint/2010/main" val="4110958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5"/>
          <a:srcRect l="5481" t="19551" r="7160"/>
          <a:stretch/>
        </p:blipFill>
        <p:spPr>
          <a:xfrm>
            <a:off x="1508721" y="192410"/>
            <a:ext cx="9047559" cy="666559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11824" y="6248400"/>
            <a:ext cx="609600" cy="609600"/>
          </a:xfrm>
          <a:prstGeom prst="rect">
            <a:avLst/>
          </a:prstGeom>
        </p:spPr>
      </p:pic>
    </p:spTree>
    <p:extLst>
      <p:ext uri="{BB962C8B-B14F-4D97-AF65-F5344CB8AC3E}">
        <p14:creationId xmlns:p14="http://schemas.microsoft.com/office/powerpoint/2010/main" val="3640069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4"/>
          <a:srcRect l="399" t="3150" r="41" b="3401"/>
          <a:stretch/>
        </p:blipFill>
        <p:spPr>
          <a:xfrm>
            <a:off x="1524000" y="85428"/>
            <a:ext cx="8977732" cy="67413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3912" y="5229200"/>
            <a:ext cx="609600" cy="609600"/>
          </a:xfrm>
          <a:prstGeom prst="rect">
            <a:avLst/>
          </a:prstGeom>
        </p:spPr>
      </p:pic>
    </p:spTree>
    <p:extLst>
      <p:ext uri="{BB962C8B-B14F-4D97-AF65-F5344CB8AC3E}">
        <p14:creationId xmlns:p14="http://schemas.microsoft.com/office/powerpoint/2010/main" val="1121870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8625" y="-99392"/>
            <a:ext cx="9148979" cy="576064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4112" y="5949280"/>
            <a:ext cx="609600" cy="609600"/>
          </a:xfrm>
          <a:prstGeom prst="rect">
            <a:avLst/>
          </a:prstGeom>
        </p:spPr>
      </p:pic>
    </p:spTree>
    <p:extLst>
      <p:ext uri="{BB962C8B-B14F-4D97-AF65-F5344CB8AC3E}">
        <p14:creationId xmlns:p14="http://schemas.microsoft.com/office/powerpoint/2010/main" val="1567071165"/>
      </p:ext>
    </p:extLst>
  </p:cSld>
  <p:clrMapOvr>
    <a:masterClrMapping/>
  </p:clrMapOvr>
  <mc:AlternateContent xmlns:mc="http://schemas.openxmlformats.org/markup-compatibility/2006" xmlns:p14="http://schemas.microsoft.com/office/powerpoint/2010/main">
    <mc:Choice Requires="p14">
      <p:transition spd="slow" p14:dur="2000" advTm="80555"/>
    </mc:Choice>
    <mc:Fallback xmlns="">
      <p:transition spd="slow" advTm="8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1E2DF"/>
        </a:solidFill>
        <a:effectLst/>
      </p:bgPr>
    </p:bg>
    <p:spTree>
      <p:nvGrpSpPr>
        <p:cNvPr id="1" name=""/>
        <p:cNvGrpSpPr/>
        <p:nvPr/>
      </p:nvGrpSpPr>
      <p:grpSpPr>
        <a:xfrm>
          <a:off x="0" y="0"/>
          <a:ext cx="0" cy="0"/>
          <a:chOff x="0" y="0"/>
          <a:chExt cx="0" cy="0"/>
        </a:xfrm>
      </p:grpSpPr>
      <p:sp>
        <p:nvSpPr>
          <p:cNvPr id="2" name="Titre 4"/>
          <p:cNvSpPr txBox="1">
            <a:spLocks/>
          </p:cNvSpPr>
          <p:nvPr/>
        </p:nvSpPr>
        <p:spPr>
          <a:xfrm>
            <a:off x="1919536" y="989856"/>
            <a:ext cx="8640961" cy="1143000"/>
          </a:xfrm>
          <a:prstGeom prst="rect">
            <a:avLst/>
          </a:prstGeom>
        </p:spPr>
        <p:txBody>
          <a:bodyPr>
            <a:no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sz="3600" dirty="0">
                <a:solidFill>
                  <a:srgbClr val="008991"/>
                </a:solidFill>
                <a:latin typeface="Calibri"/>
              </a:rPr>
              <a:t>La condition de M. Bouchard se détériore…</a:t>
            </a:r>
          </a:p>
        </p:txBody>
      </p:sp>
      <p:sp>
        <p:nvSpPr>
          <p:cNvPr id="4" name="Espace réservé du contenu 6"/>
          <p:cNvSpPr txBox="1">
            <a:spLocks/>
          </p:cNvSpPr>
          <p:nvPr/>
        </p:nvSpPr>
        <p:spPr>
          <a:xfrm>
            <a:off x="1919535" y="2276872"/>
            <a:ext cx="8424936" cy="3672408"/>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1813" indent="-531813" algn="just">
              <a:spcBef>
                <a:spcPts val="0"/>
              </a:spcBef>
              <a:spcAft>
                <a:spcPts val="1200"/>
              </a:spcAft>
              <a:buClr>
                <a:srgbClr val="008991"/>
              </a:buClr>
              <a:buFont typeface="Wingdings 3" panose="05040102010807070707" pitchFamily="18" charset="2"/>
              <a:buChar char="´"/>
              <a:defRPr/>
            </a:pPr>
            <a:r>
              <a:rPr lang="fr-CA" sz="2400" dirty="0">
                <a:solidFill>
                  <a:srgbClr val="002A2D"/>
                </a:solidFill>
                <a:latin typeface="Calibri"/>
              </a:rPr>
              <a:t>Le médecin inscrit au dossier une pneumonie d’aspiration. M. Bouchard ne répond plus aux soins et son état se détériore.  Il est stuporeux et ne s’alimente plus.</a:t>
            </a:r>
          </a:p>
          <a:p>
            <a:pPr marL="531813" indent="-531813" algn="just">
              <a:spcBef>
                <a:spcPts val="0"/>
              </a:spcBef>
              <a:spcAft>
                <a:spcPts val="1200"/>
              </a:spcAft>
              <a:buClr>
                <a:srgbClr val="008991"/>
              </a:buClr>
              <a:buFont typeface="Wingdings 3" panose="05040102010807070707" pitchFamily="18" charset="2"/>
              <a:buChar char="´"/>
              <a:defRPr/>
            </a:pPr>
            <a:r>
              <a:rPr lang="fr-CA" sz="2400" dirty="0">
                <a:solidFill>
                  <a:srgbClr val="002A2D"/>
                </a:solidFill>
                <a:latin typeface="Calibri"/>
              </a:rPr>
              <a:t>Une rencontre de famille est demandée par sa fille qui ne désire pas d’acharnement thérapeutique pour son père et demande de cesser les traitements </a:t>
            </a:r>
          </a:p>
          <a:p>
            <a:pPr marL="531813" indent="-531813" algn="just">
              <a:spcBef>
                <a:spcPts val="0"/>
              </a:spcBef>
              <a:spcAft>
                <a:spcPts val="1200"/>
              </a:spcAft>
              <a:buClr>
                <a:srgbClr val="008991"/>
              </a:buClr>
              <a:buFont typeface="Wingdings 3" panose="05040102010807070707" pitchFamily="18" charset="2"/>
              <a:buChar char="´"/>
              <a:defRPr/>
            </a:pPr>
            <a:r>
              <a:rPr lang="fr-CA" sz="2400" dirty="0">
                <a:solidFill>
                  <a:srgbClr val="002A2D"/>
                </a:solidFill>
                <a:latin typeface="Calibri"/>
              </a:rPr>
              <a:t>Le médecin explique à la fille le risque de détresse respiratoire vu sa condition et prescrit une « ordonnance de détresse respiratoire » et un niveau de soins 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35960" y="5788496"/>
            <a:ext cx="609600" cy="609600"/>
          </a:xfrm>
          <a:prstGeom prst="rect">
            <a:avLst/>
          </a:prstGeom>
        </p:spPr>
      </p:pic>
    </p:spTree>
    <p:extLst>
      <p:ext uri="{BB962C8B-B14F-4D97-AF65-F5344CB8AC3E}">
        <p14:creationId xmlns:p14="http://schemas.microsoft.com/office/powerpoint/2010/main" val="133358376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111" y="2049060"/>
            <a:ext cx="10114845" cy="2308324"/>
          </a:xfrm>
          <a:prstGeom prst="rect">
            <a:avLst/>
          </a:prstGeom>
        </p:spPr>
        <p:txBody>
          <a:bodyPr wrap="square">
            <a:spAutoFit/>
          </a:bodyPr>
          <a:lstStyle/>
          <a:p>
            <a:pPr lvl="1"/>
            <a:r>
              <a:rPr lang="fr-CA" dirty="0" smtClean="0">
                <a:solidFill>
                  <a:srgbClr val="45423F"/>
                </a:solidFill>
              </a:rPr>
              <a:t>Vous </a:t>
            </a:r>
            <a:r>
              <a:rPr lang="fr-CA" dirty="0">
                <a:solidFill>
                  <a:srgbClr val="45423F"/>
                </a:solidFill>
              </a:rPr>
              <a:t>êtes également invités à consulter les outils suivants (facultatif): </a:t>
            </a:r>
            <a:endParaRPr lang="fr-CA" dirty="0" smtClean="0">
              <a:solidFill>
                <a:srgbClr val="45423F"/>
              </a:solidFill>
            </a:endParaRPr>
          </a:p>
          <a:p>
            <a:pPr lvl="1"/>
            <a:endParaRPr lang="fr-CA" dirty="0">
              <a:solidFill>
                <a:srgbClr val="45423F"/>
              </a:solidFill>
            </a:endParaRPr>
          </a:p>
          <a:p>
            <a:endParaRPr lang="fr-CA" dirty="0"/>
          </a:p>
          <a:p>
            <a:pPr algn="ctr"/>
            <a:r>
              <a:rPr lang="fr-CA" dirty="0"/>
              <a:t>PID-026: </a:t>
            </a:r>
            <a:r>
              <a:rPr lang="fr-CA" dirty="0">
                <a:hlinkClick r:id="rId3"/>
              </a:rPr>
              <a:t>Protocole interdisciplinaire- Processus clinique pour les usagers à risque de dysphagie ou dysphagiques </a:t>
            </a:r>
            <a:endParaRPr lang="fr-CA" dirty="0"/>
          </a:p>
          <a:p>
            <a:endParaRPr lang="fr-CA" dirty="0"/>
          </a:p>
          <a:p>
            <a:pPr algn="ctr"/>
            <a:r>
              <a:rPr lang="fr-CA" dirty="0"/>
              <a:t>Outil de repérage: </a:t>
            </a:r>
            <a:r>
              <a:rPr lang="fr-CA" dirty="0">
                <a:hlinkClick r:id="rId4"/>
              </a:rPr>
              <a:t>Algorithme CSL- autres unités </a:t>
            </a:r>
            <a:endParaRPr lang="fr-CA" dirty="0"/>
          </a:p>
          <a:p>
            <a:endParaRPr lang="fr-CA" dirty="0"/>
          </a:p>
        </p:txBody>
      </p:sp>
      <p:sp>
        <p:nvSpPr>
          <p:cNvPr id="3" name="Rectangle 2"/>
          <p:cNvSpPr/>
          <p:nvPr/>
        </p:nvSpPr>
        <p:spPr>
          <a:xfrm>
            <a:off x="2995376" y="805934"/>
            <a:ext cx="6201249" cy="615553"/>
          </a:xfrm>
          <a:prstGeom prst="rect">
            <a:avLst/>
          </a:prstGeom>
        </p:spPr>
        <p:txBody>
          <a:bodyPr wrap="none">
            <a:spAutoFit/>
          </a:bodyPr>
          <a:lstStyle/>
          <a:p>
            <a:pPr algn="ctr">
              <a:lnSpc>
                <a:spcPct val="100000"/>
              </a:lnSpc>
              <a:defRPr/>
            </a:pPr>
            <a:r>
              <a:rPr lang="fr-CA" sz="3400" dirty="0">
                <a:solidFill>
                  <a:srgbClr val="008991"/>
                </a:solidFill>
              </a:rPr>
              <a:t>Outils à consulter sur la dysphagie</a:t>
            </a:r>
          </a:p>
        </p:txBody>
      </p:sp>
      <p:sp>
        <p:nvSpPr>
          <p:cNvPr id="5" name="Rectangle à coins arrondis 4"/>
          <p:cNvSpPr/>
          <p:nvPr/>
        </p:nvSpPr>
        <p:spPr>
          <a:xfrm>
            <a:off x="2178755" y="4984957"/>
            <a:ext cx="7179734" cy="835505"/>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r>
              <a:rPr lang="fr-CA" sz="1600" dirty="0">
                <a:ln w="0"/>
                <a:solidFill>
                  <a:schemeClr val="tx1"/>
                </a:solidFill>
                <a:effectLst>
                  <a:outerShdw blurRad="38100" dist="19050" dir="2700000" algn="tl" rotWithShape="0">
                    <a:schemeClr val="dk1">
                      <a:alpha val="40000"/>
                    </a:schemeClr>
                  </a:outerShdw>
                </a:effectLst>
              </a:rPr>
              <a:t>D’autres vidéos et outils sont disponibles en fonction de votre unité de soins </a:t>
            </a:r>
            <a:endParaRPr lang="fr-CA" sz="1600" dirty="0" smtClean="0">
              <a:ln w="0"/>
              <a:solidFill>
                <a:schemeClr val="tx1"/>
              </a:solidFill>
              <a:effectLst>
                <a:outerShdw blurRad="38100" dist="19050" dir="2700000" algn="tl" rotWithShape="0">
                  <a:schemeClr val="dk1">
                    <a:alpha val="40000"/>
                  </a:schemeClr>
                </a:outerShdw>
              </a:effectLst>
            </a:endParaRPr>
          </a:p>
          <a:p>
            <a:pPr algn="ctr">
              <a:lnSpc>
                <a:spcPts val="1360"/>
              </a:lnSpc>
            </a:pPr>
            <a:r>
              <a:rPr lang="fr-CA" sz="1600" dirty="0" smtClean="0">
                <a:ln w="0"/>
                <a:solidFill>
                  <a:schemeClr val="tx1"/>
                </a:solidFill>
                <a:effectLst>
                  <a:outerShdw blurRad="38100" dist="19050" dir="2700000" algn="tl" rotWithShape="0">
                    <a:schemeClr val="dk1">
                      <a:alpha val="40000"/>
                    </a:schemeClr>
                  </a:outerShdw>
                </a:effectLst>
              </a:rPr>
              <a:t>(</a:t>
            </a:r>
            <a:r>
              <a:rPr lang="fr-CA" sz="1600" dirty="0">
                <a:ln w="0"/>
                <a:solidFill>
                  <a:schemeClr val="tx1"/>
                </a:solidFill>
                <a:effectLst>
                  <a:outerShdw blurRad="38100" dist="19050" dir="2700000" algn="tl" rotWithShape="0">
                    <a:schemeClr val="dk1">
                      <a:alpha val="40000"/>
                    </a:schemeClr>
                  </a:outerShdw>
                </a:effectLst>
              </a:rPr>
              <a:t>soins intensifs, urgence et AVC).  </a:t>
            </a:r>
          </a:p>
          <a:p>
            <a:pPr algn="ctr">
              <a:lnSpc>
                <a:spcPts val="1360"/>
              </a:lnSpc>
            </a:pPr>
            <a:endParaRPr lang="fr-CA" sz="1300" kern="1200" cap="all" spc="-60" dirty="0" smtClean="0"/>
          </a:p>
        </p:txBody>
      </p:sp>
    </p:spTree>
    <p:extLst>
      <p:ext uri="{BB962C8B-B14F-4D97-AF65-F5344CB8AC3E}">
        <p14:creationId xmlns:p14="http://schemas.microsoft.com/office/powerpoint/2010/main" val="17358716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p:cNvSpPr txBox="1">
            <a:spLocks/>
          </p:cNvSpPr>
          <p:nvPr/>
        </p:nvSpPr>
        <p:spPr>
          <a:xfrm>
            <a:off x="1631504" y="1026463"/>
            <a:ext cx="8064896" cy="854968"/>
          </a:xfrm>
          <a:prstGeom prst="rect">
            <a:avLst/>
          </a:prstGeom>
        </p:spPr>
        <p:txBody>
          <a:bodyPr>
            <a:no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just">
              <a:lnSpc>
                <a:spcPct val="100000"/>
              </a:lnSpc>
              <a:defRPr/>
            </a:pPr>
            <a:r>
              <a:rPr lang="fr-CA" sz="2400" dirty="0">
                <a:solidFill>
                  <a:srgbClr val="008991"/>
                </a:solidFill>
                <a:latin typeface="Calibri"/>
              </a:rPr>
              <a:t>Une demande de transfert aux soins palliatifs est acceptée.  Vous devez transférer M. Bouchard d’unité.</a:t>
            </a:r>
          </a:p>
        </p:txBody>
      </p:sp>
      <p:sp>
        <p:nvSpPr>
          <p:cNvPr id="4" name="Espace réservé du contenu 6"/>
          <p:cNvSpPr txBox="1">
            <a:spLocks/>
          </p:cNvSpPr>
          <p:nvPr/>
        </p:nvSpPr>
        <p:spPr>
          <a:xfrm>
            <a:off x="1919534" y="1988840"/>
            <a:ext cx="8424936" cy="403244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9728" indent="0">
              <a:buClr>
                <a:srgbClr val="30B179"/>
              </a:buClr>
              <a:buNone/>
              <a:defRPr/>
            </a:pPr>
            <a:endParaRPr lang="fr-CA" sz="2800" dirty="0">
              <a:solidFill>
                <a:srgbClr val="45423F"/>
              </a:solidFill>
              <a:latin typeface="Calibri"/>
            </a:endParaRPr>
          </a:p>
        </p:txBody>
      </p:sp>
      <p:pic>
        <p:nvPicPr>
          <p:cNvPr id="6" name="Image 5"/>
          <p:cNvPicPr>
            <a:picLocks noChangeAspect="1"/>
          </p:cNvPicPr>
          <p:nvPr/>
        </p:nvPicPr>
        <p:blipFill rotWithShape="1">
          <a:blip r:embed="rId7"/>
          <a:srcRect l="-1" t="8977" r="748" b="706"/>
          <a:stretch/>
        </p:blipFill>
        <p:spPr>
          <a:xfrm>
            <a:off x="8278195" y="123988"/>
            <a:ext cx="2367535" cy="1028141"/>
          </a:xfrm>
          <a:prstGeom prst="rect">
            <a:avLst/>
          </a:prstGeom>
          <a:ln>
            <a:noFill/>
          </a:ln>
          <a:effectLst>
            <a:softEdge rad="112500"/>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04112" y="5812704"/>
            <a:ext cx="609600" cy="609600"/>
          </a:xfrm>
          <a:prstGeom prst="rect">
            <a:avLst/>
          </a:prstGeom>
        </p:spPr>
      </p:pic>
      <p:pic>
        <p:nvPicPr>
          <p:cNvPr id="7" name="Image 6"/>
          <p:cNvPicPr>
            <a:picLocks noChangeAspect="1"/>
          </p:cNvPicPr>
          <p:nvPr/>
        </p:nvPicPr>
        <p:blipFill rotWithShape="1">
          <a:blip r:embed="rId9"/>
          <a:srcRect l="29137" t="22400" r="18101" b="16001"/>
          <a:stretch/>
        </p:blipFill>
        <p:spPr>
          <a:xfrm>
            <a:off x="1632221" y="1881431"/>
            <a:ext cx="7488832" cy="4776172"/>
          </a:xfrm>
          <a:prstGeom prst="rect">
            <a:avLst/>
          </a:prstGeom>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683774" y="5157192"/>
            <a:ext cx="609600" cy="609600"/>
          </a:xfrm>
          <a:prstGeom prst="rect">
            <a:avLst/>
          </a:prstGeom>
        </p:spPr>
      </p:pic>
    </p:spTree>
    <p:extLst>
      <p:ext uri="{BB962C8B-B14F-4D97-AF65-F5344CB8AC3E}">
        <p14:creationId xmlns:p14="http://schemas.microsoft.com/office/powerpoint/2010/main" val="494558509"/>
      </p:ext>
    </p:extLst>
  </p:cSld>
  <p:clrMapOvr>
    <a:masterClrMapping/>
  </p:clrMapOvr>
  <p:transition spd="slow" advTm="1222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2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9"/>
          <p:cNvSpPr txBox="1">
            <a:spLocks/>
          </p:cNvSpPr>
          <p:nvPr/>
        </p:nvSpPr>
        <p:spPr>
          <a:xfrm>
            <a:off x="2914650" y="2381250"/>
            <a:ext cx="6686550" cy="18288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CA" sz="12450" dirty="0">
                <a:ln w="0"/>
                <a:gradFill>
                  <a:gsLst>
                    <a:gs pos="0">
                      <a:srgbClr val="4BB5C7">
                        <a:lumMod val="50000"/>
                      </a:srgbClr>
                    </a:gs>
                    <a:gs pos="50000">
                      <a:srgbClr val="4BB5C7"/>
                    </a:gs>
                    <a:gs pos="100000">
                      <a:srgbClr val="4BB5C7">
                        <a:lumMod val="60000"/>
                        <a:lumOff val="40000"/>
                      </a:srgbClr>
                    </a:gs>
                  </a:gsLst>
                  <a:lin ang="5400000"/>
                </a:gradFill>
                <a:effectLst>
                  <a:reflection blurRad="6350" stA="53000" endA="300" endPos="35500" dir="5400000" sy="-90000" algn="bl" rotWithShape="0"/>
                </a:effectLst>
                <a:latin typeface="Calibri"/>
              </a:rPr>
              <a:t>FIN</a:t>
            </a:r>
          </a:p>
        </p:txBody>
      </p:sp>
    </p:spTree>
    <p:extLst>
      <p:ext uri="{BB962C8B-B14F-4D97-AF65-F5344CB8AC3E}">
        <p14:creationId xmlns:p14="http://schemas.microsoft.com/office/powerpoint/2010/main" val="224069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75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75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7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6127" y="66288"/>
            <a:ext cx="3966435" cy="923330"/>
          </a:xfrm>
          <a:prstGeom prst="rect">
            <a:avLst/>
          </a:prstGeom>
          <a:solidFill>
            <a:schemeClr val="accent2">
              <a:lumMod val="20000"/>
              <a:lumOff val="80000"/>
            </a:schemeClr>
          </a:solidFill>
          <a:ln>
            <a:solidFill>
              <a:srgbClr val="000099"/>
            </a:solidFill>
          </a:ln>
        </p:spPr>
        <p:txBody>
          <a:bodyPr wrap="square" rtlCol="0">
            <a:spAutoFit/>
          </a:bodyPr>
          <a:lstStyle/>
          <a:p>
            <a:r>
              <a:rPr lang="en-CA" sz="5400" b="1" dirty="0">
                <a:solidFill>
                  <a:srgbClr val="00B0F0"/>
                </a:solidFill>
                <a:effectLst>
                  <a:outerShdw blurRad="38100" dist="38100" dir="2700000" algn="tl">
                    <a:srgbClr val="000000">
                      <a:alpha val="43137"/>
                    </a:srgbClr>
                  </a:outerShdw>
                </a:effectLst>
                <a:latin typeface="Calibri"/>
              </a:rPr>
              <a:t>DYSPHAGIE</a:t>
            </a:r>
          </a:p>
        </p:txBody>
      </p:sp>
      <p:sp>
        <p:nvSpPr>
          <p:cNvPr id="6" name="Oval 5"/>
          <p:cNvSpPr/>
          <p:nvPr/>
        </p:nvSpPr>
        <p:spPr>
          <a:xfrm>
            <a:off x="3899756" y="332656"/>
            <a:ext cx="4446240" cy="7920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en-CA" sz="1300" cap="all" spc="-60" dirty="0">
              <a:solidFill>
                <a:prstClr val="white"/>
              </a:solidFill>
              <a:latin typeface="Calibri"/>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50" y="1004088"/>
            <a:ext cx="5181600" cy="5620549"/>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5138" y="989618"/>
            <a:ext cx="5219700" cy="5587393"/>
          </a:xfrm>
          <a:prstGeom prst="rect">
            <a:avLst/>
          </a:prstGeom>
        </p:spPr>
      </p:pic>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78148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1688" y="899289"/>
            <a:ext cx="7229475" cy="5958711"/>
          </a:xfrm>
          <a:prstGeom prst="rect">
            <a:avLst/>
          </a:prstGeom>
        </p:spPr>
      </p:pic>
      <p:sp>
        <p:nvSpPr>
          <p:cNvPr id="6" name="Titre 4"/>
          <p:cNvSpPr txBox="1">
            <a:spLocks/>
          </p:cNvSpPr>
          <p:nvPr/>
        </p:nvSpPr>
        <p:spPr>
          <a:xfrm>
            <a:off x="2647826" y="0"/>
            <a:ext cx="6653337" cy="864096"/>
          </a:xfrm>
          <a:prstGeom prst="rect">
            <a:avLst/>
          </a:prstGeom>
        </p:spPr>
        <p:txBody>
          <a:bodyPr>
            <a:norm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sz="4400" dirty="0" smtClean="0">
                <a:solidFill>
                  <a:srgbClr val="008991"/>
                </a:solidFill>
                <a:latin typeface="Calibri"/>
              </a:rPr>
              <a:t>Situation de M. Bouchard</a:t>
            </a:r>
            <a:endParaRPr lang="fr-CA" sz="4400" dirty="0">
              <a:solidFill>
                <a:srgbClr val="008991"/>
              </a:solidFill>
              <a:latin typeface="Calibri"/>
            </a:endParaRPr>
          </a:p>
        </p:txBody>
      </p:sp>
      <p:sp>
        <p:nvSpPr>
          <p:cNvPr id="7" name="ZoneTexte 6"/>
          <p:cNvSpPr txBox="1"/>
          <p:nvPr/>
        </p:nvSpPr>
        <p:spPr>
          <a:xfrm>
            <a:off x="3371850" y="1843088"/>
            <a:ext cx="314325" cy="369332"/>
          </a:xfrm>
          <a:prstGeom prst="rect">
            <a:avLst/>
          </a:prstGeom>
          <a:noFill/>
        </p:spPr>
        <p:txBody>
          <a:bodyPr wrap="square" rtlCol="0">
            <a:spAutoFit/>
          </a:bodyPr>
          <a:lstStyle/>
          <a:p>
            <a:r>
              <a:rPr lang="fr-CA" b="1" dirty="0" smtClean="0">
                <a:solidFill>
                  <a:srgbClr val="FF0000"/>
                </a:solidFill>
              </a:rPr>
              <a:t>√</a:t>
            </a:r>
            <a:endParaRPr lang="fr-CA" b="1" dirty="0">
              <a:solidFill>
                <a:srgbClr val="FF0000"/>
              </a:solidFill>
            </a:endParaRPr>
          </a:p>
        </p:txBody>
      </p:sp>
      <p:sp>
        <p:nvSpPr>
          <p:cNvPr id="8" name="ZoneTexte 7"/>
          <p:cNvSpPr txBox="1"/>
          <p:nvPr/>
        </p:nvSpPr>
        <p:spPr>
          <a:xfrm rot="10627275" flipV="1">
            <a:off x="5661417" y="1460356"/>
            <a:ext cx="542925" cy="369332"/>
          </a:xfrm>
          <a:prstGeom prst="rect">
            <a:avLst/>
          </a:prstGeom>
          <a:noFill/>
        </p:spPr>
        <p:txBody>
          <a:bodyPr wrap="square" rtlCol="0">
            <a:spAutoFit/>
          </a:bodyPr>
          <a:lstStyle/>
          <a:p>
            <a:r>
              <a:rPr lang="fr-CA" b="1" dirty="0">
                <a:solidFill>
                  <a:srgbClr val="FF0000"/>
                </a:solidFill>
              </a:rPr>
              <a:t>X</a:t>
            </a:r>
          </a:p>
        </p:txBody>
      </p:sp>
      <p:sp>
        <p:nvSpPr>
          <p:cNvPr id="9" name="ZoneTexte 8"/>
          <p:cNvSpPr txBox="1"/>
          <p:nvPr/>
        </p:nvSpPr>
        <p:spPr>
          <a:xfrm rot="10627275" flipV="1">
            <a:off x="3380783" y="1623227"/>
            <a:ext cx="542925" cy="369332"/>
          </a:xfrm>
          <a:prstGeom prst="rect">
            <a:avLst/>
          </a:prstGeom>
          <a:noFill/>
        </p:spPr>
        <p:txBody>
          <a:bodyPr wrap="square" rtlCol="0">
            <a:spAutoFit/>
          </a:bodyPr>
          <a:lstStyle/>
          <a:p>
            <a:r>
              <a:rPr lang="fr-CA" b="1" dirty="0">
                <a:solidFill>
                  <a:srgbClr val="FF0000"/>
                </a:solidFill>
              </a:rPr>
              <a:t>X</a:t>
            </a:r>
          </a:p>
        </p:txBody>
      </p:sp>
      <p:sp>
        <p:nvSpPr>
          <p:cNvPr id="10" name="Ellipse 9"/>
          <p:cNvSpPr/>
          <p:nvPr/>
        </p:nvSpPr>
        <p:spPr>
          <a:xfrm>
            <a:off x="4300538" y="3857625"/>
            <a:ext cx="2214562" cy="1014413"/>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6120" y="4567238"/>
            <a:ext cx="609600" cy="609600"/>
          </a:xfrm>
          <a:prstGeom prst="rect">
            <a:avLst/>
          </a:prstGeom>
        </p:spPr>
      </p:pic>
    </p:spTree>
    <p:extLst>
      <p:ext uri="{BB962C8B-B14F-4D97-AF65-F5344CB8AC3E}">
        <p14:creationId xmlns:p14="http://schemas.microsoft.com/office/powerpoint/2010/main" val="3444657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37" y="1068881"/>
            <a:ext cx="7758113" cy="5509212"/>
          </a:xfrm>
          <a:prstGeom prst="rect">
            <a:avLst/>
          </a:prstGeom>
        </p:spPr>
      </p:pic>
      <p:sp>
        <p:nvSpPr>
          <p:cNvPr id="3" name="Titre 4"/>
          <p:cNvSpPr txBox="1">
            <a:spLocks/>
          </p:cNvSpPr>
          <p:nvPr/>
        </p:nvSpPr>
        <p:spPr>
          <a:xfrm>
            <a:off x="2647826" y="0"/>
            <a:ext cx="6653337" cy="864096"/>
          </a:xfrm>
          <a:prstGeom prst="rect">
            <a:avLst/>
          </a:prstGeom>
        </p:spPr>
        <p:txBody>
          <a:bodyPr>
            <a:norm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sz="4400" dirty="0" smtClean="0">
                <a:solidFill>
                  <a:srgbClr val="008991"/>
                </a:solidFill>
                <a:latin typeface="Calibri"/>
              </a:rPr>
              <a:t>Situation de M. Bouchard</a:t>
            </a:r>
            <a:endParaRPr lang="fr-CA" sz="4400" dirty="0">
              <a:solidFill>
                <a:srgbClr val="008991"/>
              </a:solidFill>
              <a:latin typeface="Calibri"/>
            </a:endParaRPr>
          </a:p>
        </p:txBody>
      </p:sp>
      <p:sp>
        <p:nvSpPr>
          <p:cNvPr id="4" name="Ellipse 3"/>
          <p:cNvSpPr/>
          <p:nvPr/>
        </p:nvSpPr>
        <p:spPr>
          <a:xfrm>
            <a:off x="3386137" y="1068881"/>
            <a:ext cx="3286125" cy="388445"/>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5" name="Ellipse 4"/>
          <p:cNvSpPr/>
          <p:nvPr/>
        </p:nvSpPr>
        <p:spPr>
          <a:xfrm>
            <a:off x="3243263" y="1457326"/>
            <a:ext cx="1142999" cy="504823"/>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6" name="Ellipse 5"/>
          <p:cNvSpPr/>
          <p:nvPr/>
        </p:nvSpPr>
        <p:spPr>
          <a:xfrm>
            <a:off x="4386262" y="2166934"/>
            <a:ext cx="871538" cy="590554"/>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7" name="Ellipse 6"/>
          <p:cNvSpPr/>
          <p:nvPr/>
        </p:nvSpPr>
        <p:spPr>
          <a:xfrm>
            <a:off x="4386263" y="2757488"/>
            <a:ext cx="871538" cy="127158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8" name="Ellipse 7"/>
          <p:cNvSpPr/>
          <p:nvPr/>
        </p:nvSpPr>
        <p:spPr>
          <a:xfrm>
            <a:off x="2271713" y="4057650"/>
            <a:ext cx="3529012" cy="1300163"/>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sp>
        <p:nvSpPr>
          <p:cNvPr id="9" name="Étoile à 5 branches 8"/>
          <p:cNvSpPr/>
          <p:nvPr/>
        </p:nvSpPr>
        <p:spPr>
          <a:xfrm>
            <a:off x="6379368" y="5486401"/>
            <a:ext cx="585788" cy="514350"/>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pic>
        <p:nvPicPr>
          <p:cNvPr id="10"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0362" y="3724275"/>
            <a:ext cx="609600" cy="609600"/>
          </a:xfrm>
          <a:prstGeom prst="rect">
            <a:avLst/>
          </a:prstGeom>
        </p:spPr>
      </p:pic>
    </p:spTree>
    <p:extLst>
      <p:ext uri="{BB962C8B-B14F-4D97-AF65-F5344CB8AC3E}">
        <p14:creationId xmlns:p14="http://schemas.microsoft.com/office/powerpoint/2010/main" val="1320420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5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txBox="1">
            <a:spLocks/>
          </p:cNvSpPr>
          <p:nvPr/>
        </p:nvSpPr>
        <p:spPr>
          <a:xfrm>
            <a:off x="2711625" y="980728"/>
            <a:ext cx="6653337" cy="864096"/>
          </a:xfrm>
          <a:prstGeom prst="rect">
            <a:avLst/>
          </a:prstGeom>
        </p:spPr>
        <p:txBody>
          <a:bodyPr>
            <a:norm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sz="4400" dirty="0" smtClean="0">
                <a:solidFill>
                  <a:srgbClr val="008991"/>
                </a:solidFill>
                <a:latin typeface="Calibri"/>
              </a:rPr>
              <a:t>Signes de dysphagie </a:t>
            </a:r>
            <a:r>
              <a:rPr lang="fr-CA" sz="4400" dirty="0">
                <a:solidFill>
                  <a:srgbClr val="008991"/>
                </a:solidFill>
                <a:latin typeface="Calibri"/>
              </a:rPr>
              <a:t>:</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50" y="2046541"/>
            <a:ext cx="9450844" cy="3206839"/>
          </a:xfrm>
          <a:prstGeom prst="rect">
            <a:avLst/>
          </a:prstGeom>
        </p:spPr>
      </p:pic>
      <p:sp>
        <p:nvSpPr>
          <p:cNvPr id="6" name="ZoneTexte 5"/>
          <p:cNvSpPr txBox="1"/>
          <p:nvPr/>
        </p:nvSpPr>
        <p:spPr>
          <a:xfrm>
            <a:off x="2586038" y="5455097"/>
            <a:ext cx="7415212" cy="646331"/>
          </a:xfrm>
          <a:prstGeom prst="rect">
            <a:avLst/>
          </a:prstGeom>
          <a:noFill/>
        </p:spPr>
        <p:txBody>
          <a:bodyPr wrap="square" rtlCol="0">
            <a:spAutoFit/>
          </a:bodyPr>
          <a:lstStyle/>
          <a:p>
            <a:r>
              <a:rPr lang="fr-CA" dirty="0" smtClean="0"/>
              <a:t>Outil de repérage de la clientèle à risque de dysphagie à l’hôpital de la Cité-de-la-Santé (CSL) (CISSS de Laval, 2021) </a:t>
            </a:r>
            <a:endParaRPr lang="fr-CA" dirty="0"/>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9234" y="5168662"/>
            <a:ext cx="609600" cy="609600"/>
          </a:xfrm>
          <a:prstGeom prst="rect">
            <a:avLst/>
          </a:prstGeom>
        </p:spPr>
      </p:pic>
    </p:spTree>
    <p:extLst>
      <p:ext uri="{BB962C8B-B14F-4D97-AF65-F5344CB8AC3E}">
        <p14:creationId xmlns:p14="http://schemas.microsoft.com/office/powerpoint/2010/main" val="528288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E2DF"/>
        </a:solidFill>
        <a:effectLst/>
      </p:bgPr>
    </p:bg>
    <p:spTree>
      <p:nvGrpSpPr>
        <p:cNvPr id="1" name=""/>
        <p:cNvGrpSpPr/>
        <p:nvPr/>
      </p:nvGrpSpPr>
      <p:grpSpPr>
        <a:xfrm>
          <a:off x="0" y="0"/>
          <a:ext cx="0" cy="0"/>
          <a:chOff x="0" y="0"/>
          <a:chExt cx="0" cy="0"/>
        </a:xfrm>
      </p:grpSpPr>
      <p:sp>
        <p:nvSpPr>
          <p:cNvPr id="3" name="Rectangle 2"/>
          <p:cNvSpPr/>
          <p:nvPr/>
        </p:nvSpPr>
        <p:spPr>
          <a:xfrm>
            <a:off x="501997" y="1592024"/>
            <a:ext cx="8513416" cy="5139869"/>
          </a:xfrm>
          <a:prstGeom prst="rect">
            <a:avLst/>
          </a:prstGeom>
        </p:spPr>
        <p:txBody>
          <a:bodyPr wrap="square">
            <a:spAutoFit/>
          </a:bodyPr>
          <a:lstStyle/>
          <a:p>
            <a:pPr marL="914400" lvl="1" indent="-457200" algn="just">
              <a:spcAft>
                <a:spcPts val="600"/>
              </a:spcAft>
              <a:buClr>
                <a:srgbClr val="008991"/>
              </a:buClr>
              <a:buAutoNum type="arabicPeriod"/>
            </a:pPr>
            <a:r>
              <a:rPr lang="fr-CA" altLang="fr-FR" sz="2400" dirty="0" smtClean="0">
                <a:solidFill>
                  <a:schemeClr val="accent2"/>
                </a:solidFill>
                <a:latin typeface="Calibri"/>
              </a:rPr>
              <a:t>Suivre les recommandations cliniques (Outil de repérage de la clientèle à risque de dysphagie) :</a:t>
            </a:r>
          </a:p>
          <a:p>
            <a:pPr marL="1257300" lvl="2" indent="-342900" algn="just">
              <a:spcAft>
                <a:spcPts val="600"/>
              </a:spcAft>
              <a:buClr>
                <a:srgbClr val="008991"/>
              </a:buClr>
              <a:buFont typeface="Arial" panose="020B0604020202020204" pitchFamily="34" charset="0"/>
              <a:buChar char="•"/>
            </a:pPr>
            <a:r>
              <a:rPr lang="fr-CA" altLang="fr-FR" sz="2400" dirty="0" smtClean="0">
                <a:solidFill>
                  <a:srgbClr val="45423F"/>
                </a:solidFill>
                <a:latin typeface="Calibri"/>
              </a:rPr>
              <a:t>Identification (pictogramme)</a:t>
            </a:r>
          </a:p>
          <a:p>
            <a:pPr marL="1257300" lvl="2" indent="-342900" algn="just">
              <a:spcAft>
                <a:spcPts val="600"/>
              </a:spcAft>
              <a:buClr>
                <a:srgbClr val="008991"/>
              </a:buClr>
              <a:buFont typeface="Arial" panose="020B0604020202020204" pitchFamily="34" charset="0"/>
              <a:buChar char="•"/>
            </a:pPr>
            <a:r>
              <a:rPr lang="fr-CA" altLang="fr-FR" sz="2400" u="sng" dirty="0" smtClean="0">
                <a:solidFill>
                  <a:srgbClr val="45423F"/>
                </a:solidFill>
                <a:latin typeface="Calibri"/>
              </a:rPr>
              <a:t>appareil de succion fonctionnel au chevet</a:t>
            </a:r>
          </a:p>
          <a:p>
            <a:pPr marL="1257300" lvl="2" indent="-342900" algn="just">
              <a:spcAft>
                <a:spcPts val="600"/>
              </a:spcAft>
              <a:buClr>
                <a:srgbClr val="008991"/>
              </a:buClr>
              <a:buFont typeface="Arial" panose="020B0604020202020204" pitchFamily="34" charset="0"/>
              <a:buChar char="•"/>
            </a:pPr>
            <a:r>
              <a:rPr lang="fr-CA" altLang="fr-FR" sz="2400" dirty="0" smtClean="0">
                <a:solidFill>
                  <a:srgbClr val="45423F"/>
                </a:solidFill>
                <a:latin typeface="Calibri"/>
              </a:rPr>
              <a:t>Ajuster l’alimentation et l’hydratation</a:t>
            </a:r>
          </a:p>
          <a:p>
            <a:pPr marL="1257300" lvl="2" indent="-342900" algn="just">
              <a:spcAft>
                <a:spcPts val="600"/>
              </a:spcAft>
              <a:buClr>
                <a:srgbClr val="008991"/>
              </a:buClr>
              <a:buFont typeface="Arial" panose="020B0604020202020204" pitchFamily="34" charset="0"/>
              <a:buChar char="•"/>
            </a:pPr>
            <a:r>
              <a:rPr lang="fr-CA" altLang="fr-FR" sz="2400" dirty="0" smtClean="0">
                <a:solidFill>
                  <a:srgbClr val="45423F"/>
                </a:solidFill>
                <a:latin typeface="Calibri"/>
              </a:rPr>
              <a:t>Ajuster la médication</a:t>
            </a:r>
          </a:p>
          <a:p>
            <a:pPr marL="1257300" lvl="2" indent="-342900" algn="just">
              <a:spcAft>
                <a:spcPts val="600"/>
              </a:spcAft>
              <a:buClr>
                <a:srgbClr val="008991"/>
              </a:buClr>
              <a:buFont typeface="Arial" panose="020B0604020202020204" pitchFamily="34" charset="0"/>
              <a:buChar char="•"/>
            </a:pPr>
            <a:r>
              <a:rPr lang="fr-CA" altLang="fr-FR" sz="2400" dirty="0" smtClean="0">
                <a:solidFill>
                  <a:srgbClr val="45423F"/>
                </a:solidFill>
                <a:latin typeface="Calibri"/>
              </a:rPr>
              <a:t>Documenter selon votre résultat au dépistage</a:t>
            </a:r>
          </a:p>
          <a:p>
            <a:pPr lvl="1" algn="just">
              <a:spcAft>
                <a:spcPts val="600"/>
              </a:spcAft>
              <a:buClr>
                <a:srgbClr val="008991"/>
              </a:buClr>
            </a:pPr>
            <a:r>
              <a:rPr lang="fr-CA" altLang="fr-FR" sz="2400" dirty="0" smtClean="0">
                <a:solidFill>
                  <a:schemeClr val="accent2"/>
                </a:solidFill>
                <a:latin typeface="Calibri"/>
              </a:rPr>
              <a:t>2.   Une fois l’usager évalué par l’équipe de dysphagie, suivre les recommandations:</a:t>
            </a:r>
          </a:p>
          <a:p>
            <a:pPr marL="1257300" lvl="2" indent="-342900" algn="just">
              <a:spcAft>
                <a:spcPts val="600"/>
              </a:spcAft>
              <a:buClr>
                <a:srgbClr val="008991"/>
              </a:buClr>
              <a:buFont typeface="Arial" panose="020B0604020202020204" pitchFamily="34" charset="0"/>
              <a:buChar char="•"/>
            </a:pPr>
            <a:r>
              <a:rPr lang="fr-CA" altLang="fr-FR" sz="2400" dirty="0" smtClean="0">
                <a:solidFill>
                  <a:srgbClr val="45423F"/>
                </a:solidFill>
                <a:latin typeface="Calibri"/>
              </a:rPr>
              <a:t>Présence </a:t>
            </a:r>
            <a:r>
              <a:rPr lang="fr-CA" altLang="fr-FR" sz="2400" dirty="0">
                <a:solidFill>
                  <a:srgbClr val="45423F"/>
                </a:solidFill>
                <a:latin typeface="Calibri"/>
              </a:rPr>
              <a:t>de la feuille jaune </a:t>
            </a:r>
            <a:r>
              <a:rPr lang="fr-CA" altLang="fr-FR" sz="2400" dirty="0" smtClean="0">
                <a:solidFill>
                  <a:srgbClr val="45423F"/>
                </a:solidFill>
                <a:latin typeface="Calibri"/>
              </a:rPr>
              <a:t>des recommandations  </a:t>
            </a:r>
            <a:r>
              <a:rPr lang="fr-CA" altLang="fr-FR" sz="2400" dirty="0">
                <a:solidFill>
                  <a:srgbClr val="45423F"/>
                </a:solidFill>
                <a:latin typeface="Calibri"/>
              </a:rPr>
              <a:t>de </a:t>
            </a:r>
            <a:r>
              <a:rPr lang="fr-CA" altLang="fr-FR" sz="2400" dirty="0" smtClean="0">
                <a:solidFill>
                  <a:srgbClr val="45423F"/>
                </a:solidFill>
                <a:latin typeface="Calibri"/>
              </a:rPr>
              <a:t>l’orthophoniste</a:t>
            </a:r>
            <a:endParaRPr lang="fr-CA" altLang="fr-FR" sz="2400" dirty="0">
              <a:solidFill>
                <a:srgbClr val="45423F"/>
              </a:solidFill>
              <a:latin typeface="Calibri"/>
            </a:endParaRPr>
          </a:p>
          <a:p>
            <a:pPr marL="1257300" lvl="2" indent="-342900" algn="just">
              <a:spcAft>
                <a:spcPts val="600"/>
              </a:spcAft>
              <a:buClr>
                <a:srgbClr val="008991"/>
              </a:buClr>
              <a:buFont typeface="Arial" panose="020B0604020202020204" pitchFamily="34" charset="0"/>
              <a:buChar char="•"/>
            </a:pPr>
            <a:r>
              <a:rPr lang="fr-CA" altLang="fr-FR" sz="2400" dirty="0">
                <a:solidFill>
                  <a:srgbClr val="45423F"/>
                </a:solidFill>
                <a:latin typeface="Calibri"/>
              </a:rPr>
              <a:t>Communiquer l’information à l’usager et sa famille</a:t>
            </a:r>
          </a:p>
        </p:txBody>
      </p:sp>
      <p:sp>
        <p:nvSpPr>
          <p:cNvPr id="4" name="ZoneTexte 3"/>
          <p:cNvSpPr txBox="1"/>
          <p:nvPr/>
        </p:nvSpPr>
        <p:spPr>
          <a:xfrm>
            <a:off x="3543300" y="374225"/>
            <a:ext cx="6329363" cy="1323439"/>
          </a:xfrm>
          <a:prstGeom prst="rect">
            <a:avLst/>
          </a:prstGeom>
          <a:noFill/>
        </p:spPr>
        <p:txBody>
          <a:bodyPr wrap="square" rtlCol="0">
            <a:spAutoFit/>
          </a:bodyPr>
          <a:lstStyle/>
          <a:p>
            <a:pPr algn="ctr"/>
            <a:r>
              <a:rPr lang="fr-CA" sz="4000" b="1" dirty="0" smtClean="0">
                <a:solidFill>
                  <a:srgbClr val="008991"/>
                </a:solidFill>
                <a:latin typeface="Calibri"/>
              </a:rPr>
              <a:t>Recommandations suite au dépistage positif</a:t>
            </a:r>
            <a:endParaRPr lang="fr-CA" sz="4000" b="1" dirty="0">
              <a:solidFill>
                <a:srgbClr val="008991"/>
              </a:solidFill>
              <a:latin typeface="Calibri"/>
            </a:endParaRPr>
          </a:p>
        </p:txBody>
      </p:sp>
      <p:pic>
        <p:nvPicPr>
          <p:cNvPr id="7" name="Image 6"/>
          <p:cNvPicPr>
            <a:picLocks noChangeAspect="1"/>
          </p:cNvPicPr>
          <p:nvPr/>
        </p:nvPicPr>
        <p:blipFill>
          <a:blip r:embed="rId5"/>
          <a:stretch>
            <a:fillRect/>
          </a:stretch>
        </p:blipFill>
        <p:spPr>
          <a:xfrm>
            <a:off x="9872663" y="1592024"/>
            <a:ext cx="2153968" cy="1581254"/>
          </a:xfrm>
          <a:prstGeom prst="rect">
            <a:avLst/>
          </a:prstGeom>
        </p:spPr>
      </p:pic>
      <p:pic>
        <p:nvPicPr>
          <p:cNvPr id="8" name="Picture 1"/>
          <p:cNvPicPr>
            <a:picLocks noChangeAspect="1"/>
          </p:cNvPicPr>
          <p:nvPr/>
        </p:nvPicPr>
        <p:blipFill rotWithShape="1">
          <a:blip r:embed="rId6">
            <a:extLst/>
          </a:blip>
          <a:srcRect l="30420" t="10980" r="31681" b="4800"/>
          <a:stretch/>
        </p:blipFill>
        <p:spPr>
          <a:xfrm rot="16200000">
            <a:off x="9529059" y="4244092"/>
            <a:ext cx="1974155" cy="3001445"/>
          </a:xfrm>
          <a:prstGeom prst="rect">
            <a:avLst/>
          </a:prstGeom>
        </p:spPr>
      </p:pic>
      <p:pic>
        <p:nvPicPr>
          <p:cNvPr id="2"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40047" y="3552358"/>
            <a:ext cx="609600" cy="609600"/>
          </a:xfrm>
          <a:prstGeom prst="rect">
            <a:avLst/>
          </a:prstGeom>
        </p:spPr>
      </p:pic>
    </p:spTree>
    <p:extLst>
      <p:ext uri="{BB962C8B-B14F-4D97-AF65-F5344CB8AC3E}">
        <p14:creationId xmlns:p14="http://schemas.microsoft.com/office/powerpoint/2010/main" val="233858107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ISSSdeLaval_GabaritPPT_v2">
  <a:themeElements>
    <a:clrScheme name="CISSS - Couleurs personnalisées">
      <a:dk1>
        <a:srgbClr val="45423F"/>
      </a:dk1>
      <a:lt1>
        <a:sysClr val="window" lastClr="FFFFFF"/>
      </a:lt1>
      <a:dk2>
        <a:srgbClr val="45423F"/>
      </a:dk2>
      <a:lt2>
        <a:srgbClr val="F1F1F0"/>
      </a:lt2>
      <a:accent1>
        <a:srgbClr val="002A2D"/>
      </a:accent1>
      <a:accent2>
        <a:srgbClr val="008991"/>
      </a:accent2>
      <a:accent3>
        <a:srgbClr val="30B179"/>
      </a:accent3>
      <a:accent4>
        <a:srgbClr val="CCE7CE"/>
      </a:accent4>
      <a:accent5>
        <a:srgbClr val="4BB5C7"/>
      </a:accent5>
      <a:accent6>
        <a:srgbClr val="00859E"/>
      </a:accent6>
      <a:hlink>
        <a:srgbClr val="00859E"/>
      </a:hlink>
      <a:folHlink>
        <a:srgbClr val="00859E"/>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150"/>
        </a:solidFill>
        <a:ln>
          <a:noFill/>
        </a:ln>
        <a:effectLst/>
      </a:spPr>
      <a:bodyPr rot="0" spcFirstLastPara="0" vert="horz" wrap="none" lIns="0" tIns="0" rIns="0" bIns="0" numCol="1" spcCol="0" rtlCol="0" fromWordArt="0" anchor="ctr" anchorCtr="0" forceAA="0" compatLnSpc="1">
        <a:prstTxWarp prst="textNoShape">
          <a:avLst/>
        </a:prstTxWarp>
        <a:noAutofit/>
      </a:bodyPr>
      <a:lstStyle>
        <a:defPPr algn="ctr">
          <a:lnSpc>
            <a:spcPts val="1360"/>
          </a:lnSpc>
          <a:defRPr sz="1300" kern="1200" cap="all" spc="-60"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TotalTime>
  <Words>1542</Words>
  <Application>Microsoft Office PowerPoint</Application>
  <PresentationFormat>Grand écran</PresentationFormat>
  <Paragraphs>251</Paragraphs>
  <Slides>41</Slides>
  <Notes>37</Notes>
  <HiddenSlides>0</HiddenSlides>
  <MMClips>34</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41</vt:i4>
      </vt:variant>
    </vt:vector>
  </HeadingPairs>
  <TitlesOfParts>
    <vt:vector size="52" baseType="lpstr">
      <vt:lpstr>Arial</vt:lpstr>
      <vt:lpstr>Arial Black</vt:lpstr>
      <vt:lpstr>Berlin Sans FB</vt:lpstr>
      <vt:lpstr>Calibri</vt:lpstr>
      <vt:lpstr>Georgia</vt:lpstr>
      <vt:lpstr>Open Sans</vt:lpstr>
      <vt:lpstr>Symbol</vt:lpstr>
      <vt:lpstr>Wingdings</vt:lpstr>
      <vt:lpstr>Wingdings 2</vt:lpstr>
      <vt:lpstr>Wingdings 3</vt:lpstr>
      <vt:lpstr>CISSSdeLaval_GabaritPPT_v2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Mesures de contrôle </vt:lpstr>
      <vt:lpstr>MESURES ALTERNATIVES ou DE REMPLACEMENT</vt:lpstr>
      <vt:lpstr>Comment éviter les mesures de contrôle?            MESURES DE REMPLACEMENT </vt:lpstr>
      <vt:lpstr>Types de   mesures de contrôle </vt:lpstr>
      <vt:lpstr>Présentation PowerPoint</vt:lpstr>
      <vt:lpstr>Présentation PowerPoint</vt:lpstr>
      <vt:lpstr>Présentation PowerPoint</vt:lpstr>
      <vt:lpstr>Présentation PowerPoint</vt:lpstr>
      <vt:lpstr>Mesure de contrôle</vt:lpstr>
      <vt:lpstr>Mesure de contrôle (suite)</vt:lpstr>
      <vt:lpstr> VIDÉO OBLIGATOIRE sur    Installation attache poignet formedica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CISSS de Laval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Dastous</dc:creator>
  <cp:lastModifiedBy>Chery Aline</cp:lastModifiedBy>
  <cp:revision>81</cp:revision>
  <dcterms:created xsi:type="dcterms:W3CDTF">2020-12-14T18:56:23Z</dcterms:created>
  <dcterms:modified xsi:type="dcterms:W3CDTF">2022-05-04T15:44:17Z</dcterms:modified>
</cp:coreProperties>
</file>